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0"/>
  </p:notesMasterIdLst>
  <p:sldIdLst>
    <p:sldId id="308" r:id="rId4"/>
    <p:sldId id="352" r:id="rId5"/>
    <p:sldId id="353" r:id="rId6"/>
    <p:sldId id="354" r:id="rId7"/>
    <p:sldId id="310" r:id="rId8"/>
    <p:sldId id="291" r:id="rId9"/>
    <p:sldId id="292" r:id="rId11"/>
    <p:sldId id="317" r:id="rId12"/>
    <p:sldId id="347" r:id="rId13"/>
    <p:sldId id="293" r:id="rId14"/>
    <p:sldId id="294" r:id="rId15"/>
    <p:sldId id="302" r:id="rId16"/>
    <p:sldId id="355" r:id="rId17"/>
    <p:sldId id="300" r:id="rId18"/>
    <p:sldId id="301" r:id="rId19"/>
    <p:sldId id="396" r:id="rId20"/>
    <p:sldId id="312" r:id="rId21"/>
    <p:sldId id="313" r:id="rId22"/>
    <p:sldId id="397" r:id="rId23"/>
    <p:sldId id="398" r:id="rId24"/>
    <p:sldId id="268" r:id="rId25"/>
    <p:sldId id="314" r:id="rId26"/>
    <p:sldId id="270" r:id="rId27"/>
    <p:sldId id="315" r:id="rId28"/>
    <p:sldId id="394" r:id="rId29"/>
    <p:sldId id="303" r:id="rId30"/>
    <p:sldId id="319" r:id="rId31"/>
    <p:sldId id="285" r:id="rId32"/>
    <p:sldId id="395" r:id="rId33"/>
    <p:sldId id="348" r:id="rId34"/>
    <p:sldId id="399" r:id="rId35"/>
    <p:sldId id="306" r:id="rId36"/>
    <p:sldId id="318" r:id="rId37"/>
    <p:sldId id="307" r:id="rId38"/>
    <p:sldId id="283" r:id="rId39"/>
    <p:sldId id="349" r:id="rId40"/>
    <p:sldId id="400" r:id="rId41"/>
    <p:sldId id="305" r:id="rId42"/>
    <p:sldId id="282" r:id="rId43"/>
    <p:sldId id="420" r:id="rId44"/>
  </p:sldIdLst>
  <p:sldSz cx="9144000" cy="6858000" type="screen4x3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66"/>
    <a:srgbClr val="FF6600"/>
    <a:srgbClr val="006600"/>
    <a:srgbClr val="CC3300"/>
    <a:srgbClr val="CC00CC"/>
    <a:srgbClr val="33CC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0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59" d="100"/>
        <a:sy n="5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GIF"/><Relationship Id="rId1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hyperlink" Target="http://www.123wx.cn/Article/ShowClass.asp?ClassID=245" TargetMode="Externa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GIF"/><Relationship Id="rId2" Type="http://schemas.openxmlformats.org/officeDocument/2006/relationships/image" Target="../media/image24.pn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35.GIF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GIF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0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GIF"/><Relationship Id="rId1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image" Target="../media/image41.GI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1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WordArt 3"/>
          <p:cNvSpPr/>
          <p:nvPr/>
        </p:nvSpPr>
        <p:spPr>
          <a:xfrm>
            <a:off x="1258888" y="2276475"/>
            <a:ext cx="6934200" cy="21336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latin typeface="华文中宋" panose="02010600040101010101" charset="-122"/>
                <a:ea typeface="华文中宋" panose="02010600040101010101" charset="-122"/>
              </a:rPr>
              <a:t>陶罐和铁罐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C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WordArt 3"/>
          <p:cNvSpPr/>
          <p:nvPr/>
        </p:nvSpPr>
        <p:spPr>
          <a:xfrm>
            <a:off x="900113" y="1916113"/>
            <a:ext cx="3351212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“奚落”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Text Box 4"/>
          <p:cNvSpPr txBox="1"/>
          <p:nvPr/>
        </p:nvSpPr>
        <p:spPr>
          <a:xfrm>
            <a:off x="3059113" y="3068638"/>
            <a:ext cx="5797550" cy="109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是什么意思</a:t>
            </a:r>
            <a:r>
              <a:rPr lang="zh-CN" altLang="en-US" sz="6600" b="1" i="1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6600" b="1" i="1" dirty="0">
              <a:solidFill>
                <a:srgbClr val="33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3"/>
          <p:cNvSpPr txBox="1"/>
          <p:nvPr/>
        </p:nvSpPr>
        <p:spPr>
          <a:xfrm>
            <a:off x="468313" y="2205038"/>
            <a:ext cx="8424862" cy="228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72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7200" b="1" dirty="0">
                <a:latin typeface="Arial" panose="020B0604020202020204" pitchFamily="34" charset="0"/>
                <a:ea typeface="宋体" panose="02010600030101010101" pitchFamily="2" charset="-122"/>
              </a:rPr>
              <a:t>用尖刻的话讽刺别人，使人难堪。</a:t>
            </a:r>
            <a:endParaRPr lang="zh-CN" altLang="en-US" sz="7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 descr="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275" y="4941888"/>
            <a:ext cx="73914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3" descr="010102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025" y="4000500"/>
            <a:ext cx="2849563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4"/>
          <p:cNvSpPr txBox="1"/>
          <p:nvPr/>
        </p:nvSpPr>
        <p:spPr>
          <a:xfrm>
            <a:off x="323850" y="460375"/>
            <a:ext cx="8604250" cy="43703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44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默读</a:t>
            </a:r>
            <a:r>
              <a:rPr lang="zh-CN" altLang="zh-CN" sz="44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2—9</a:t>
            </a:r>
            <a:r>
              <a:rPr lang="zh-CN" altLang="en-US" sz="44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自然段，边读边思考：</a:t>
            </a:r>
            <a:endParaRPr lang="zh-CN" altLang="en-US" sz="44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、用不同颜色的笔分别把陶罐和铁罐之间的对话画出来。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、铁罐是怎样奚落陶罐的？找出表现它们神态和动作的词句读一读。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、把他们的不同感受读出来。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WordArt 2" descr="白色大理石"/>
          <p:cNvSpPr/>
          <p:nvPr/>
        </p:nvSpPr>
        <p:spPr>
          <a:xfrm>
            <a:off x="657225" y="4437063"/>
            <a:ext cx="8486775" cy="7620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  <a:scene3d>
              <a:camera prst="legacyObliqueRight">
                <a:rot lat="0" lon="0" rev="0"/>
              </a:camera>
              <a:lightRig rig="legacyFlat3" dir="r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6000" b="1">
                <a:blipFill rotWithShape="0">
                  <a:blip r:embed="rId1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陶罐是怎样奚落铁罐的？</a:t>
            </a:r>
            <a:endParaRPr lang="zh-CN" altLang="en-US" sz="6000" b="1">
              <a:blipFill rotWithShape="0">
                <a:blip r:embed="rId1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3" name="Picture 3" descr="{E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765175"/>
            <a:ext cx="2635250" cy="2347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Cloud"/>
          <p:cNvSpPr>
            <a:spLocks noChangeAspect="1" noEditPoints="1"/>
          </p:cNvSpPr>
          <p:nvPr/>
        </p:nvSpPr>
        <p:spPr>
          <a:xfrm>
            <a:off x="5364163" y="260350"/>
            <a:ext cx="3311525" cy="183832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0274" y="919163"/>
              </a:cxn>
              <a:cxn ang="0">
                <a:pos x="1656147" y="1836368"/>
              </a:cxn>
              <a:cxn ang="0">
                <a:pos x="3309533" y="919163"/>
              </a:cxn>
              <a:cxn ang="0">
                <a:pos x="1656147" y="105108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DEE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t" anchorCtr="0"/>
          <a:p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说一说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Oval 5"/>
          <p:cNvSpPr/>
          <p:nvPr/>
        </p:nvSpPr>
        <p:spPr>
          <a:xfrm rot="-1177540">
            <a:off x="3563938" y="1628775"/>
            <a:ext cx="647700" cy="431800"/>
          </a:xfrm>
          <a:prstGeom prst="ellipse">
            <a:avLst/>
          </a:prstGeom>
          <a:solidFill>
            <a:srgbClr val="CDEE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Oval 6"/>
          <p:cNvSpPr/>
          <p:nvPr/>
        </p:nvSpPr>
        <p:spPr>
          <a:xfrm rot="-1661136">
            <a:off x="4284663" y="1268413"/>
            <a:ext cx="968375" cy="679450"/>
          </a:xfrm>
          <a:prstGeom prst="ellipse">
            <a:avLst/>
          </a:prstGeom>
          <a:solidFill>
            <a:srgbClr val="CDEE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Oval 7"/>
          <p:cNvSpPr/>
          <p:nvPr/>
        </p:nvSpPr>
        <p:spPr>
          <a:xfrm rot="-1616371">
            <a:off x="3059113" y="1844675"/>
            <a:ext cx="360362" cy="215900"/>
          </a:xfrm>
          <a:prstGeom prst="ellipse">
            <a:avLst/>
          </a:prstGeom>
          <a:solidFill>
            <a:srgbClr val="CDEE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 animBg="1"/>
      <p:bldP spid="15366" grpId="0" animBg="1"/>
      <p:bldP spid="1536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 descr="XMBCGDOXFZ_205_1024_7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63075" cy="702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3"/>
          <p:cNvSpPr txBox="1"/>
          <p:nvPr/>
        </p:nvSpPr>
        <p:spPr>
          <a:xfrm>
            <a:off x="2484438" y="4370388"/>
            <a:ext cx="6659562" cy="137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和你在一起，我感到羞耻，你算什么东西！”铁罐                             说，“走着瞧吧，总有一天，我要把你碰成碎片！”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1" name="Text Box 4"/>
          <p:cNvSpPr txBox="1"/>
          <p:nvPr/>
        </p:nvSpPr>
        <p:spPr>
          <a:xfrm>
            <a:off x="1042988" y="0"/>
            <a:ext cx="3657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铁罐说的话</a:t>
            </a:r>
            <a:r>
              <a:rPr lang="zh-CN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:</a:t>
            </a:r>
            <a:endParaRPr lang="zh-CN" altLang="zh-CN" sz="3200" b="1" dirty="0">
              <a:solidFill>
                <a:srgbClr val="0066FF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  <p:sp>
        <p:nvSpPr>
          <p:cNvPr id="17412" name="Text Box 5"/>
          <p:cNvSpPr txBox="1"/>
          <p:nvPr/>
        </p:nvSpPr>
        <p:spPr>
          <a:xfrm>
            <a:off x="1619250" y="908050"/>
            <a:ext cx="69326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你敢碰我吗？陶罐子！”铁罐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傲慢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地说。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1476375" y="1557338"/>
            <a:ext cx="6934200" cy="1587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我就知道你不敢，懦弱的东西！”铁罐说，带着更加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轻蔑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的神气。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4" name="Text Box 7"/>
          <p:cNvSpPr txBox="1"/>
          <p:nvPr/>
        </p:nvSpPr>
        <p:spPr>
          <a:xfrm>
            <a:off x="1476375" y="2708275"/>
            <a:ext cx="7445375" cy="20145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住嘴！”铁罐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恼怒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了，“你怎么敢和我相提并论！你等着吧，要不了几天，你就会破成碎片，我却永远在这里，什么也不怕。”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5" name="Text Box 8"/>
          <p:cNvSpPr txBox="1"/>
          <p:nvPr/>
        </p:nvSpPr>
        <p:spPr>
          <a:xfrm>
            <a:off x="4943475" y="4797425"/>
            <a:ext cx="276066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（蛮不讲理地）</a:t>
            </a:r>
            <a:endParaRPr lang="zh-CN" altLang="en-US" sz="2800" b="1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16" name="Picture 9" descr="铁罐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9"/>
              </a:clrFrom>
              <a:clrTo>
                <a:srgbClr val="FAFA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219575"/>
            <a:ext cx="2425700" cy="278130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 descr="XMBCGDOXFZ_205_1024_7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63075" cy="702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Text Box 3"/>
          <p:cNvSpPr txBox="1"/>
          <p:nvPr/>
        </p:nvSpPr>
        <p:spPr>
          <a:xfrm>
            <a:off x="395288" y="5516563"/>
            <a:ext cx="6629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陶罐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不再理会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铁罐。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250825" y="457200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陶罐说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华文中宋" panose="02010600040101010101" charset="-122"/>
              </a:rPr>
              <a:t>的话：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  <p:sp>
        <p:nvSpPr>
          <p:cNvPr id="18436" name="Text Box 5"/>
          <p:cNvSpPr txBox="1"/>
          <p:nvPr/>
        </p:nvSpPr>
        <p:spPr>
          <a:xfrm>
            <a:off x="323850" y="1447800"/>
            <a:ext cx="6491288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不敢，铁罐兄弟。”陶罐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谦虚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地回答。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Text Box 6"/>
          <p:cNvSpPr txBox="1"/>
          <p:nvPr/>
        </p:nvSpPr>
        <p:spPr>
          <a:xfrm>
            <a:off x="234950" y="2209800"/>
            <a:ext cx="6858000" cy="2441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我确实不敢碰你，但并不是懦弱。”陶罐争辩说，“我们生来就是盛东西的，并不是来互相碰撞的。说到盛东西，我不见得比你差。再说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……”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Text Box 7"/>
          <p:cNvSpPr txBox="1"/>
          <p:nvPr/>
        </p:nvSpPr>
        <p:spPr>
          <a:xfrm>
            <a:off x="250825" y="4292600"/>
            <a:ext cx="632460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何必这样说呢？”陶罐说，“我们还是和睦相处吧，有什么可吵的呢！”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9" name="Picture 8" descr="20060928215325809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900" y="4005263"/>
            <a:ext cx="2632075" cy="2852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Rectangle 3"/>
          <p:cNvSpPr/>
          <p:nvPr/>
        </p:nvSpPr>
        <p:spPr>
          <a:xfrm>
            <a:off x="2843213" y="260350"/>
            <a:ext cx="54737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3333CC"/>
                </a:solidFill>
                <a:latin typeface="Arial" panose="020B0604020202020204" pitchFamily="34" charset="0"/>
                <a:ea typeface="楷体_GB2312" pitchFamily="49" charset="-122"/>
              </a:rPr>
              <a:t>你敢碰我吗？陶罐子！</a:t>
            </a:r>
            <a:endParaRPr lang="zh-CN" altLang="en-US" sz="3600" b="1" dirty="0">
              <a:solidFill>
                <a:srgbClr val="33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59" name="Rectangle 4"/>
          <p:cNvSpPr/>
          <p:nvPr/>
        </p:nvSpPr>
        <p:spPr>
          <a:xfrm>
            <a:off x="4716463" y="1484313"/>
            <a:ext cx="42481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不敢，铁罐兄弟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600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dscn11800105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6862" y="-220662"/>
            <a:ext cx="9745662" cy="7307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3" descr="铁罐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clrChange>
              <a:clrFrom>
                <a:srgbClr val="FAFAF9"/>
              </a:clrFrom>
              <a:clrTo>
                <a:srgbClr val="FAFA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863" y="3473450"/>
            <a:ext cx="2952750" cy="3384550"/>
          </a:xfrm>
          <a:ln>
            <a:solidFill>
              <a:srgbClr val="00FF00"/>
            </a:solidFill>
            <a:miter/>
          </a:ln>
        </p:spPr>
      </p:pic>
      <p:sp>
        <p:nvSpPr>
          <p:cNvPr id="20483" name="Text Box 4"/>
          <p:cNvSpPr txBox="1"/>
          <p:nvPr/>
        </p:nvSpPr>
        <p:spPr>
          <a:xfrm>
            <a:off x="0" y="1844675"/>
            <a:ext cx="8569325" cy="109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6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6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你敢碰我吗</a:t>
            </a:r>
            <a:r>
              <a:rPr lang="zh-CN" altLang="zh-CN" sz="6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6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陶罐子</a:t>
            </a:r>
            <a:r>
              <a:rPr lang="zh-CN" altLang="zh-CN" sz="6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!”</a:t>
            </a:r>
            <a:endParaRPr lang="zh-CN" altLang="zh-CN" sz="6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4" name="Picture 5" descr="0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0" y="1196975"/>
            <a:ext cx="9525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 Box 6"/>
          <p:cNvSpPr txBox="1"/>
          <p:nvPr/>
        </p:nvSpPr>
        <p:spPr>
          <a:xfrm>
            <a:off x="3203575" y="333375"/>
            <a:ext cx="2447925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傲慢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 descr="1349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 Box 3"/>
          <p:cNvSpPr txBox="1"/>
          <p:nvPr/>
        </p:nvSpPr>
        <p:spPr>
          <a:xfrm>
            <a:off x="468313" y="2276475"/>
            <a:ext cx="8207375" cy="109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66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6600" b="1" dirty="0">
                <a:latin typeface="Arial" panose="020B0604020202020204" pitchFamily="34" charset="0"/>
                <a:ea typeface="宋体" panose="02010600030101010101" pitchFamily="2" charset="-122"/>
              </a:rPr>
              <a:t>不敢，铁罐兄弟。”</a:t>
            </a:r>
            <a:endParaRPr lang="zh-CN" altLang="en-US" sz="6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3348038" y="765175"/>
            <a:ext cx="2160587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谦虚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8" name="Picture 5" descr="陶罐"/>
          <p:cNvPicPr>
            <a:picLocks noChangeAspect="1"/>
          </p:cNvPicPr>
          <p:nvPr/>
        </p:nvPicPr>
        <p:blipFill>
          <a:blip r:embed="rId2">
            <a:lum contrast="-6000"/>
          </a:blip>
          <a:stretch>
            <a:fillRect/>
          </a:stretch>
        </p:blipFill>
        <p:spPr>
          <a:xfrm>
            <a:off x="5724525" y="3789363"/>
            <a:ext cx="2808288" cy="2808287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/>
          <p:nvPr/>
        </p:nvSpPr>
        <p:spPr>
          <a:xfrm>
            <a:off x="4716463" y="0"/>
            <a:ext cx="4103687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4"/>
          <p:cNvSpPr/>
          <p:nvPr/>
        </p:nvSpPr>
        <p:spPr>
          <a:xfrm>
            <a:off x="5292725" y="2276475"/>
            <a:ext cx="3167063" cy="417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716463" y="1325563"/>
            <a:ext cx="4826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0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sz="40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我就知道你不敢，懦弱的东西！”</a:t>
            </a:r>
            <a:endParaRPr kumimoji="0" lang="zh-CN" sz="4000" b="1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{FE7F8A86-01E5-4E9A-890E-79095448374A}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260350"/>
            <a:ext cx="6697662" cy="6335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2" descr="KT_Rabbit006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050" y="1588"/>
            <a:ext cx="4679950" cy="685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4"/>
          <p:cNvSpPr txBox="1"/>
          <p:nvPr/>
        </p:nvSpPr>
        <p:spPr>
          <a:xfrm>
            <a:off x="250825" y="1052513"/>
            <a:ext cx="5616575" cy="3749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我确实不敢碰你，但并不是懦弱。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我们生来就是给人们盛东西的，并不是来互相碰撞的。说到盛东西，我不见得比你差。再说</a:t>
            </a:r>
            <a:r>
              <a:rPr lang="zh-CN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……”</a:t>
            </a:r>
            <a:endParaRPr lang="zh-CN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 descr="hgkt05_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3555" name="Text Box 3"/>
          <p:cNvSpPr txBox="1"/>
          <p:nvPr/>
        </p:nvSpPr>
        <p:spPr>
          <a:xfrm>
            <a:off x="323850" y="692150"/>
            <a:ext cx="8424863" cy="2835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我就知道你不敢，懦弱的东西！”铁罐说，带着更加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轻蔑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的神气。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79" name="Picture 4" descr="铁罐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9"/>
              </a:clrFrom>
              <a:clrTo>
                <a:srgbClr val="FAFA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3473450"/>
            <a:ext cx="2952750" cy="338455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Text Box 3"/>
          <p:cNvSpPr txBox="1"/>
          <p:nvPr/>
        </p:nvSpPr>
        <p:spPr>
          <a:xfrm>
            <a:off x="377825" y="511175"/>
            <a:ext cx="8388350" cy="3538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我确实不敢碰你，但并不是懦弱。我们生来就是盛东西的，并不是来互相碰撞的。说到盛东西，我不见得比你差。再说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……”</a:t>
            </a:r>
            <a:endParaRPr lang="zh-CN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2" name="Picture 4" descr="陶罐"/>
          <p:cNvPicPr>
            <a:picLocks noChangeAspect="1"/>
          </p:cNvPicPr>
          <p:nvPr/>
        </p:nvPicPr>
        <p:blipFill>
          <a:blip r:embed="rId1">
            <a:lum contrast="-6000"/>
          </a:blip>
          <a:stretch>
            <a:fillRect/>
          </a:stretch>
        </p:blipFill>
        <p:spPr>
          <a:xfrm>
            <a:off x="5867400" y="3860800"/>
            <a:ext cx="2808288" cy="28082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</p:pic>
      <p:sp>
        <p:nvSpPr>
          <p:cNvPr id="24581" name="Text Box 5"/>
          <p:cNvSpPr txBox="1"/>
          <p:nvPr/>
        </p:nvSpPr>
        <p:spPr>
          <a:xfrm>
            <a:off x="1619250" y="4508500"/>
            <a:ext cx="2376488" cy="109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争辩</a:t>
            </a:r>
            <a:endParaRPr lang="zh-CN" altLang="en-US" sz="66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2" descr="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0"/>
            <a:ext cx="91249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0" y="333375"/>
            <a:ext cx="9144000" cy="4203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住嘴！”铁罐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恼怒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了，“你怎么敢和我相提并论！你等着吧，要不了几天，你就会破成碎片，我却永远在这里，什么也不怕。”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27" name="Picture 4" descr="铁罐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9"/>
              </a:clrFrom>
              <a:clrTo>
                <a:srgbClr val="FAFA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3789363"/>
            <a:ext cx="2952750" cy="2879725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Text Box 3"/>
          <p:cNvSpPr txBox="1"/>
          <p:nvPr/>
        </p:nvSpPr>
        <p:spPr>
          <a:xfrm>
            <a:off x="468313" y="549275"/>
            <a:ext cx="8280400" cy="3749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60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60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何必这样说呢？”陶罐 </a:t>
            </a: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)</a:t>
            </a:r>
            <a:r>
              <a:rPr lang="zh-CN" altLang="zh-CN" sz="60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0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说，“我们还是和睦相处吧，有什么可吵的呢！”</a:t>
            </a:r>
            <a:endParaRPr lang="zh-CN" altLang="en-US" sz="60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50" name="Picture 4" descr="陶罐"/>
          <p:cNvPicPr>
            <a:picLocks noChangeAspect="1"/>
          </p:cNvPicPr>
          <p:nvPr/>
        </p:nvPicPr>
        <p:blipFill>
          <a:blip r:embed="rId1">
            <a:lum contrast="-6000"/>
          </a:blip>
          <a:stretch>
            <a:fillRect/>
          </a:stretch>
        </p:blipFill>
        <p:spPr>
          <a:xfrm>
            <a:off x="6335713" y="4049713"/>
            <a:ext cx="2808287" cy="2808287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2" descr="026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3"/>
          <p:cNvSpPr txBox="1"/>
          <p:nvPr/>
        </p:nvSpPr>
        <p:spPr>
          <a:xfrm>
            <a:off x="0" y="260350"/>
            <a:ext cx="8893175" cy="3381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5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5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和你在一起，我感到羞耻，你算什么东西！”铁罐</a:t>
            </a:r>
            <a:r>
              <a:rPr lang="zh-CN" altLang="zh-CN" sz="5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)</a:t>
            </a:r>
            <a:r>
              <a:rPr lang="zh-CN" altLang="en-US" sz="5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说，“走着瞧吧，总有一天，我要把你碰成碎片！”      </a:t>
            </a:r>
            <a:endParaRPr lang="zh-CN" altLang="en-US" sz="5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5" name="Picture 4" descr="0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088" y="5373688"/>
            <a:ext cx="1133475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5" descr="铁罐"/>
          <p:cNvPicPr>
            <a:picLocks noChangeAspect="1"/>
          </p:cNvPicPr>
          <p:nvPr/>
        </p:nvPicPr>
        <p:blipFill>
          <a:blip r:embed="rId3">
            <a:clrChange>
              <a:clrFrom>
                <a:srgbClr val="FAFAF9"/>
              </a:clrFrom>
              <a:clrTo>
                <a:srgbClr val="FAFA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644900"/>
            <a:ext cx="2952750" cy="338455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Grp="1"/>
          </p:cNvSpPr>
          <p:nvPr>
            <p:ph type="title"/>
          </p:nvPr>
        </p:nvSpPr>
        <p:spPr>
          <a:xfrm>
            <a:off x="1835150" y="0"/>
            <a:ext cx="4967288" cy="908050"/>
          </a:xfrm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0000FF"/>
                </a:solidFill>
                <a:ea typeface="隶书" panose="02010509060101010101" pitchFamily="49" charset="-122"/>
              </a:rPr>
              <a:t>分角色练读对话：</a:t>
            </a:r>
            <a:endParaRPr lang="zh-CN" altLang="en-US" b="1" dirty="0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  <p:sp>
        <p:nvSpPr>
          <p:cNvPr id="29698" name="Rectangle 3"/>
          <p:cNvSpPr>
            <a:spLocks noGrp="1"/>
          </p:cNvSpPr>
          <p:nvPr>
            <p:ph idx="1"/>
          </p:nvPr>
        </p:nvSpPr>
        <p:spPr>
          <a:xfrm>
            <a:off x="0" y="981075"/>
            <a:ext cx="8893175" cy="5605463"/>
          </a:xfrm>
          <a:solidFill>
            <a:srgbClr val="C4FFA7"/>
          </a:solidFill>
        </p:spPr>
        <p:txBody>
          <a:bodyPr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zh-CN" sz="2800" b="1" dirty="0">
                <a:solidFill>
                  <a:srgbClr val="FF0066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你敢碰我吗？陶罐子！</a:t>
            </a:r>
            <a:r>
              <a:rPr lang="zh-CN" altLang="en-US" sz="2800" b="1" dirty="0">
                <a:solidFill>
                  <a:srgbClr val="FF0066"/>
                </a:solidFill>
                <a:ea typeface="楷体_GB2312" pitchFamily="49" charset="-122"/>
              </a:rPr>
              <a:t>”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0000CC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不敢，铁罐兄弟。</a:t>
            </a:r>
            <a:r>
              <a:rPr lang="zh-CN" altLang="en-US" sz="2800" b="1" dirty="0">
                <a:solidFill>
                  <a:srgbClr val="0000CC"/>
                </a:solidFill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6666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solidFill>
                <a:srgbClr val="6666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FF0066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我就知道你不敢，懦弱的东西！</a:t>
            </a:r>
            <a:r>
              <a:rPr lang="zh-CN" altLang="en-US" sz="2800" b="1" dirty="0">
                <a:solidFill>
                  <a:srgbClr val="FF0066"/>
                </a:solidFill>
                <a:ea typeface="楷体_GB2312" pitchFamily="49" charset="-122"/>
              </a:rPr>
              <a:t>”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0000CC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我确实不敢碰你，但并不是懦弱。我们生来就是盛东西的，并不是来互相碰撞的。说到盛东西，我不见得比你差。再说</a:t>
            </a:r>
            <a:r>
              <a:rPr lang="zh-CN" altLang="zh-CN" sz="2800" b="1" dirty="0">
                <a:solidFill>
                  <a:srgbClr val="0000CC"/>
                </a:solidFill>
                <a:ea typeface="楷体_GB2312" pitchFamily="49" charset="-122"/>
              </a:rPr>
              <a:t>……”</a:t>
            </a:r>
            <a:endParaRPr lang="zh-CN" altLang="zh-CN" sz="28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zh-CN" sz="2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zh-CN" sz="2800" b="1" dirty="0">
                <a:solidFill>
                  <a:srgbClr val="FF0066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住嘴！你怎么敢和我相提并论！你等着吧，要不了几天，你就会破成碎片，我却永远在这里，什么也不怕。</a:t>
            </a:r>
            <a:r>
              <a:rPr lang="zh-CN" altLang="en-US" sz="2800" b="1" dirty="0">
                <a:solidFill>
                  <a:srgbClr val="FF0066"/>
                </a:solidFill>
                <a:ea typeface="楷体_GB2312" pitchFamily="49" charset="-122"/>
              </a:rPr>
              <a:t>”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0000CC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何必这样说呢？我们还是和睦相处吧，有什么可吵的呢！</a:t>
            </a:r>
            <a:r>
              <a:rPr lang="zh-CN" altLang="en-US" sz="2800" b="1" dirty="0">
                <a:solidFill>
                  <a:srgbClr val="0000CC"/>
                </a:solidFill>
                <a:ea typeface="楷体_GB2312" pitchFamily="49" charset="-122"/>
              </a:rPr>
              <a:t>”</a:t>
            </a:r>
            <a:endParaRPr lang="zh-CN" altLang="en-US" sz="28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FF0066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和你在一起，我感到羞耻，你算什么东西！我们走着瞧吧，总有一天，我要把你碰成碎片！</a:t>
            </a:r>
            <a:r>
              <a:rPr lang="zh-CN" altLang="en-US" sz="2800" b="1" dirty="0">
                <a:solidFill>
                  <a:srgbClr val="FF0066"/>
                </a:solidFill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FF0066"/>
                </a:solidFill>
              </a:rPr>
              <a:t> </a:t>
            </a:r>
            <a:endParaRPr lang="zh-CN" altLang="en-US" sz="28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 descr="XMBCGDOXFZ_205_1024_7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63075" cy="702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 Box 3"/>
          <p:cNvSpPr txBox="1"/>
          <p:nvPr/>
        </p:nvSpPr>
        <p:spPr>
          <a:xfrm>
            <a:off x="250825" y="260350"/>
            <a:ext cx="8893175" cy="6070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你敢碰我吗？陶罐子</a:t>
            </a:r>
            <a:r>
              <a:rPr lang="zh-CN" altLang="zh-CN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!”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铁罐傲慢地问。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不敢，铁罐兄弟。”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陶罐谦虚地回答。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“我就知道你不敢，懦弱的东西！”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铁罐说，带着更加轻蔑的神气。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“我确实不敢碰你，但并不是懦弱。”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陶罐争辩说，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“我们生来就是盛东西的，并不是来互相碰撞的。说到盛东西，我不见得比你差。再说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……”</a:t>
            </a:r>
            <a:endParaRPr lang="zh-CN" altLang="zh-CN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住嘴！”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铁罐恼怒了，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“你怎么敢和我相提并论！你等着吧，要不了几天，你就会破成碎片，我却永远在这里，什么也不怕。”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“何必这样说呢？”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陶罐说，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“我们还是和睦相处吧，有什么可吵的呢！”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“和你在一起，我感到羞耻，你算什么东西！”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铁罐说，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“走着瞧吧，总有一天，我要把你碰成碎片！”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Picture 2" descr="txtp018"/>
          <p:cNvPicPr>
            <a:picLocks noChangeAspect="1"/>
          </p:cNvPicPr>
          <p:nvPr/>
        </p:nvPicPr>
        <p:blipFill>
          <a:blip r:embed="rId1"/>
          <a:srcRect b="6732"/>
          <a:stretch>
            <a:fillRect/>
          </a:stretch>
        </p:blipFill>
        <p:spPr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Text Box 3"/>
          <p:cNvSpPr txBox="1"/>
          <p:nvPr/>
        </p:nvSpPr>
        <p:spPr>
          <a:xfrm>
            <a:off x="1116013" y="908050"/>
            <a:ext cx="4535487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7" name="Text Box 4"/>
          <p:cNvSpPr txBox="1"/>
          <p:nvPr/>
        </p:nvSpPr>
        <p:spPr>
          <a:xfrm>
            <a:off x="250825" y="4084638"/>
            <a:ext cx="5761038" cy="2528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时间在流逝，世界上发生了许多事情</a:t>
            </a:r>
            <a:r>
              <a:rPr lang="zh-CN" altLang="zh-CN" sz="3200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。有一天，人们来到这里，掘开厚厚的堆积物，发现了那个陶罐。“哟，这里有一个罐子！”</a:t>
            </a:r>
            <a:endParaRPr lang="zh-CN" altLang="en-US" sz="3200" b="1" dirty="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Picture 2" descr="01T07"/>
          <p:cNvPicPr>
            <a:picLocks noChangeAspect="1"/>
          </p:cNvPicPr>
          <p:nvPr/>
        </p:nvPicPr>
        <p:blipFill>
          <a:blip r:embed="rId1"/>
          <a:srcRect b="6732"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Text Box 3"/>
          <p:cNvSpPr txBox="1"/>
          <p:nvPr/>
        </p:nvSpPr>
        <p:spPr>
          <a:xfrm>
            <a:off x="468313" y="1052513"/>
            <a:ext cx="8675687" cy="3292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6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陶罐发现铁罐消失了</a:t>
            </a:r>
            <a:r>
              <a:rPr lang="zh-CN" altLang="zh-CN" sz="60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（   ）说</a:t>
            </a:r>
            <a:r>
              <a:rPr lang="zh-CN" altLang="zh-CN" sz="6000" dirty="0">
                <a:latin typeface="Arial" panose="020B0604020202020204" pitchFamily="34" charset="0"/>
                <a:ea typeface="宋体" panose="02010600030101010101" pitchFamily="2" charset="-122"/>
              </a:rPr>
              <a:t>:“ </a:t>
            </a:r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（          ）。”</a:t>
            </a:r>
            <a:endParaRPr lang="zh-CN" altLang="en-US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2771" name="Picture 4" descr="00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333375"/>
            <a:ext cx="95250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333375"/>
            <a:ext cx="6624637" cy="6264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1447800" y="1981200"/>
            <a:ext cx="5562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Rectangle 3"/>
          <p:cNvSpPr/>
          <p:nvPr/>
        </p:nvSpPr>
        <p:spPr>
          <a:xfrm>
            <a:off x="3371850" y="21336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1403350" y="3500438"/>
            <a:ext cx="4191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Text Box 5"/>
          <p:cNvSpPr txBox="1"/>
          <p:nvPr/>
        </p:nvSpPr>
        <p:spPr>
          <a:xfrm>
            <a:off x="1403350" y="2276475"/>
            <a:ext cx="63373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铁罐为什么连影子也没看见？它去哪儿了？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Text Box 6"/>
          <p:cNvSpPr txBox="1"/>
          <p:nvPr/>
        </p:nvSpPr>
        <p:spPr>
          <a:xfrm>
            <a:off x="1403350" y="3573463"/>
            <a:ext cx="6335713" cy="20621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钢铁表面是一个活性的表面，与空气中的氧气、水分及其他腐蚀性介质作用而生成一种叫氧化铁的物质，即铁锈。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WordArt 7"/>
          <p:cNvSpPr/>
          <p:nvPr/>
        </p:nvSpPr>
        <p:spPr>
          <a:xfrm>
            <a:off x="900113" y="1125538"/>
            <a:ext cx="411480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4000" b="1">
                <a:ln w="9525" cap="flat" cmpd="sng">
                  <a:solidFill>
                    <a:srgbClr val="CC33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想一想、议一议：</a:t>
            </a:r>
            <a:endParaRPr lang="zh-CN" altLang="en-US" sz="4000" b="1">
              <a:ln w="9525" cap="flat" cmpd="sng">
                <a:solidFill>
                  <a:srgbClr val="CC33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Text Box 2"/>
          <p:cNvSpPr txBox="1"/>
          <p:nvPr/>
        </p:nvSpPr>
        <p:spPr>
          <a:xfrm>
            <a:off x="2873375" y="476250"/>
            <a:ext cx="6019800" cy="563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铁的化学性质很活泼，能同氧气合成氧化铁，即三氧化二铁，就是我们平常看到的铁生锈后呈现出来的红褐色粉末。铁罐遇到空气中的氧和水中的氧会生锈。年代久远，铁罐层层氧化直到完全氧化，变成了粉末。这就是铁罐最后无踪无影的原因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818" name="Picture 3" descr="elephant010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3" y="2051050"/>
            <a:ext cx="2635250" cy="3976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Rectangle 4"/>
          <p:cNvSpPr/>
          <p:nvPr/>
        </p:nvSpPr>
        <p:spPr>
          <a:xfrm>
            <a:off x="165100" y="476250"/>
            <a:ext cx="2663825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8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小知识：氧化</a:t>
            </a:r>
            <a:endParaRPr lang="zh-CN" altLang="en-US" sz="48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2590800" y="1524000"/>
            <a:ext cx="4419600" cy="1143000"/>
          </a:xfrm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6000" dirty="0">
                <a:solidFill>
                  <a:schemeClr val="hlink"/>
                </a:solidFill>
                <a:ea typeface="隶书" panose="02010509060101010101" pitchFamily="49" charset="-122"/>
              </a:rPr>
              <a:t>陶罐　铁罐</a:t>
            </a:r>
            <a:endParaRPr lang="zh-CN" altLang="en-US" sz="6000" dirty="0">
              <a:solidFill>
                <a:schemeClr val="hlink"/>
              </a:solidFill>
              <a:ea typeface="隶书" panose="02010509060101010101" pitchFamily="49" charset="-122"/>
            </a:endParaRPr>
          </a:p>
        </p:txBody>
      </p:sp>
      <p:grpSp>
        <p:nvGrpSpPr>
          <p:cNvPr id="36867" name="Group 3"/>
          <p:cNvGrpSpPr/>
          <p:nvPr/>
        </p:nvGrpSpPr>
        <p:grpSpPr>
          <a:xfrm>
            <a:off x="1447800" y="2514600"/>
            <a:ext cx="3200400" cy="1716088"/>
            <a:chOff x="0" y="0"/>
            <a:chExt cx="2016" cy="960"/>
          </a:xfrm>
        </p:grpSpPr>
        <p:sp>
          <p:nvSpPr>
            <p:cNvPr id="35843" name="AutoShape 4"/>
            <p:cNvSpPr/>
            <p:nvPr/>
          </p:nvSpPr>
          <p:spPr>
            <a:xfrm>
              <a:off x="0" y="0"/>
              <a:ext cx="864" cy="960"/>
            </a:xfrm>
            <a:prstGeom prst="curvedRightArrow">
              <a:avLst>
                <a:gd name="adj1" fmla="val 22222"/>
                <a:gd name="adj2" fmla="val 44444"/>
                <a:gd name="adj3" fmla="val 33305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4" name="Text Box 5"/>
            <p:cNvSpPr txBox="1"/>
            <p:nvPr/>
          </p:nvSpPr>
          <p:spPr>
            <a:xfrm>
              <a:off x="1008" y="528"/>
              <a:ext cx="1008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33CC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谦虚</a:t>
              </a:r>
              <a:r>
                <a:rPr lang="zh-CN" altLang="en-US" sz="4400" b="1" dirty="0">
                  <a:solidFill>
                    <a:srgbClr val="FF33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  <a:endParaRPr lang="zh-CN" altLang="en-US" sz="4400" b="1" dirty="0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36870" name="Group 6"/>
          <p:cNvGrpSpPr/>
          <p:nvPr/>
        </p:nvGrpSpPr>
        <p:grpSpPr>
          <a:xfrm>
            <a:off x="4648200" y="2362200"/>
            <a:ext cx="3048000" cy="1824038"/>
            <a:chOff x="0" y="0"/>
            <a:chExt cx="1920" cy="963"/>
          </a:xfrm>
        </p:grpSpPr>
        <p:sp>
          <p:nvSpPr>
            <p:cNvPr id="35846" name="AutoShape 7"/>
            <p:cNvSpPr/>
            <p:nvPr/>
          </p:nvSpPr>
          <p:spPr>
            <a:xfrm>
              <a:off x="1056" y="0"/>
              <a:ext cx="864" cy="960"/>
            </a:xfrm>
            <a:prstGeom prst="curvedLeftArrow">
              <a:avLst>
                <a:gd name="adj1" fmla="val 22222"/>
                <a:gd name="adj2" fmla="val 44444"/>
                <a:gd name="adj3" fmla="val 33305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7" name="Text Box 8"/>
            <p:cNvSpPr txBox="1"/>
            <p:nvPr/>
          </p:nvSpPr>
          <p:spPr>
            <a:xfrm>
              <a:off x="0" y="528"/>
              <a:ext cx="1008" cy="4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28ED1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傲慢</a:t>
              </a:r>
              <a:r>
                <a:rPr lang="zh-CN" altLang="en-US" sz="2400" dirty="0">
                  <a:solidFill>
                    <a:srgbClr val="28ED13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sz="2400" dirty="0">
                <a:solidFill>
                  <a:srgbClr val="28ED13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873" name="Group 9"/>
          <p:cNvGrpSpPr/>
          <p:nvPr/>
        </p:nvGrpSpPr>
        <p:grpSpPr>
          <a:xfrm>
            <a:off x="350838" y="4495800"/>
            <a:ext cx="3611562" cy="1976438"/>
            <a:chOff x="28" y="0"/>
            <a:chExt cx="2180" cy="1008"/>
          </a:xfrm>
        </p:grpSpPr>
        <p:sp>
          <p:nvSpPr>
            <p:cNvPr id="35849" name="Text Box 10"/>
            <p:cNvSpPr txBox="1"/>
            <p:nvPr/>
          </p:nvSpPr>
          <p:spPr>
            <a:xfrm>
              <a:off x="28" y="151"/>
              <a:ext cx="1968" cy="7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33CC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光洁</a:t>
              </a:r>
              <a:r>
                <a:rPr lang="zh-CN" altLang="en-US" sz="4400" b="1" dirty="0">
                  <a:solidFill>
                    <a:srgbClr val="FF33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  <a:r>
                <a:rPr lang="zh-CN" altLang="en-US" sz="4400" b="1" dirty="0">
                  <a:solidFill>
                    <a:srgbClr val="FF33CC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朴素</a:t>
              </a:r>
              <a:r>
                <a:rPr lang="zh-CN" altLang="en-US" sz="4400" b="1" dirty="0">
                  <a:solidFill>
                    <a:srgbClr val="FF33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  <a:r>
                <a:rPr lang="zh-CN" altLang="en-US" sz="4400" b="1" dirty="0">
                  <a:solidFill>
                    <a:srgbClr val="FF33CC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美观</a:t>
              </a:r>
              <a:r>
                <a:rPr lang="zh-CN" altLang="en-US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850" name="AutoShape 11"/>
            <p:cNvSpPr/>
            <p:nvPr/>
          </p:nvSpPr>
          <p:spPr>
            <a:xfrm>
              <a:off x="1920" y="0"/>
              <a:ext cx="288" cy="1008"/>
            </a:xfrm>
            <a:prstGeom prst="leftArrowCallout">
              <a:avLst>
                <a:gd name="adj1" fmla="val 87500"/>
                <a:gd name="adj2" fmla="val 87500"/>
                <a:gd name="adj3" fmla="val 16638"/>
                <a:gd name="adj4" fmla="val 6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876" name="Group 12"/>
          <p:cNvGrpSpPr/>
          <p:nvPr/>
        </p:nvGrpSpPr>
        <p:grpSpPr>
          <a:xfrm>
            <a:off x="5257800" y="4495800"/>
            <a:ext cx="3276600" cy="1981200"/>
            <a:chOff x="0" y="0"/>
            <a:chExt cx="2064" cy="1008"/>
          </a:xfrm>
        </p:grpSpPr>
        <p:sp>
          <p:nvSpPr>
            <p:cNvPr id="35852" name="Text Box 13"/>
            <p:cNvSpPr txBox="1"/>
            <p:nvPr/>
          </p:nvSpPr>
          <p:spPr>
            <a:xfrm>
              <a:off x="336" y="300"/>
              <a:ext cx="1728" cy="3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chemeClr val="hlink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不复存在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853" name="AutoShape 14"/>
            <p:cNvSpPr/>
            <p:nvPr/>
          </p:nvSpPr>
          <p:spPr>
            <a:xfrm>
              <a:off x="0" y="0"/>
              <a:ext cx="240" cy="1008"/>
            </a:xfrm>
            <a:prstGeom prst="rightArrowCallout">
              <a:avLst>
                <a:gd name="adj1" fmla="val 105000"/>
                <a:gd name="adj2" fmla="val 105000"/>
                <a:gd name="adj3" fmla="val 16638"/>
                <a:gd name="adj4" fmla="val 6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5854" name="Picture 15" descr="200309081210573097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838" y="476250"/>
            <a:ext cx="1981200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2" descr="01T07"/>
          <p:cNvPicPr>
            <a:picLocks noChangeAspect="1"/>
          </p:cNvPicPr>
          <p:nvPr/>
        </p:nvPicPr>
        <p:blipFill>
          <a:blip r:embed="rId1"/>
          <a:srcRect b="4240"/>
          <a:stretch>
            <a:fillRect/>
          </a:stretch>
        </p:blipFill>
        <p:spPr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WordArt 3"/>
          <p:cNvSpPr/>
          <p:nvPr/>
        </p:nvSpPr>
        <p:spPr>
          <a:xfrm rot="-803899">
            <a:off x="1042988" y="549275"/>
            <a:ext cx="3810000" cy="1450975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0898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行楷" panose="02010800040101010101" charset="-122"/>
                <a:ea typeface="华文行楷" panose="02010800040101010101" charset="-122"/>
              </a:rPr>
              <a:t>说吧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6867" name="Text Box 4"/>
          <p:cNvSpPr txBox="1"/>
          <p:nvPr/>
        </p:nvSpPr>
        <p:spPr>
          <a:xfrm>
            <a:off x="152400" y="22098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8" name="Text Box 5"/>
          <p:cNvSpPr txBox="1"/>
          <p:nvPr/>
        </p:nvSpPr>
        <p:spPr>
          <a:xfrm>
            <a:off x="4572000" y="49530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　</a:t>
            </a:r>
            <a:endParaRPr lang="zh-CN" altLang="en-US" sz="32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6869" name="Text Box 6"/>
          <p:cNvSpPr txBox="1"/>
          <p:nvPr/>
        </p:nvSpPr>
        <p:spPr>
          <a:xfrm>
            <a:off x="1042988" y="2492375"/>
            <a:ext cx="5486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我想对铁罐说：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0" name="Text Box 7"/>
          <p:cNvSpPr txBox="1"/>
          <p:nvPr/>
        </p:nvSpPr>
        <p:spPr>
          <a:xfrm>
            <a:off x="1042988" y="3573463"/>
            <a:ext cx="42672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我想对陶罐说：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1" name="Text Box 8"/>
          <p:cNvSpPr txBox="1"/>
          <p:nvPr/>
        </p:nvSpPr>
        <p:spPr>
          <a:xfrm>
            <a:off x="1066800" y="4652963"/>
            <a:ext cx="48006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我想对自己说：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2" name="Line 9"/>
          <p:cNvSpPr/>
          <p:nvPr/>
        </p:nvSpPr>
        <p:spPr>
          <a:xfrm>
            <a:off x="3924300" y="2997200"/>
            <a:ext cx="28956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73" name="Line 10"/>
          <p:cNvSpPr/>
          <p:nvPr/>
        </p:nvSpPr>
        <p:spPr>
          <a:xfrm flipV="1">
            <a:off x="3779838" y="4076700"/>
            <a:ext cx="2952750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74" name="Line 11"/>
          <p:cNvSpPr/>
          <p:nvPr/>
        </p:nvSpPr>
        <p:spPr>
          <a:xfrm>
            <a:off x="3748088" y="5157788"/>
            <a:ext cx="3200400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36875" name="Picture 12" descr="00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963" cy="147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1655763" y="571500"/>
            <a:ext cx="4024312" cy="846138"/>
          </a:xfrm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6000" b="1" dirty="0">
                <a:solidFill>
                  <a:schemeClr val="hlink"/>
                </a:solidFill>
                <a:ea typeface="隶书" panose="02010509060101010101" pitchFamily="49" charset="-122"/>
              </a:rPr>
              <a:t>教师寄语</a:t>
            </a:r>
            <a:endParaRPr lang="zh-CN" altLang="en-US" sz="6000" b="1" dirty="0">
              <a:solidFill>
                <a:schemeClr val="hlink"/>
              </a:solidFill>
              <a:ea typeface="隶书" panose="02010509060101010101" pitchFamily="49" charset="-122"/>
            </a:endParaRPr>
          </a:p>
        </p:txBody>
      </p:sp>
      <p:sp>
        <p:nvSpPr>
          <p:cNvPr id="37890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062163"/>
            <a:ext cx="8026400" cy="2095500"/>
          </a:xfrm>
        </p:spPr>
        <p:txBody>
          <a:bodyPr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</a:pPr>
            <a:r>
              <a:rPr lang="zh-CN" altLang="en-US" sz="4400" dirty="0">
                <a:solidFill>
                  <a:srgbClr val="CC00CC"/>
                </a:solidFill>
                <a:ea typeface="隶书" panose="02010509060101010101" pitchFamily="49" charset="-122"/>
              </a:rPr>
              <a:t>人人都有长处和短处，要善于看到别人的长处，正视自己的短处，相互尊重，和睦相处。</a:t>
            </a:r>
            <a:endParaRPr lang="zh-CN" altLang="en-US" sz="3600" dirty="0">
              <a:solidFill>
                <a:srgbClr val="CC00CC"/>
              </a:solidFill>
              <a:ea typeface="隶书" panose="02010509060101010101" pitchFamily="49" charset="-122"/>
            </a:endParaRPr>
          </a:p>
        </p:txBody>
      </p:sp>
      <p:sp>
        <p:nvSpPr>
          <p:cNvPr id="37891" name="Rectangle 4"/>
          <p:cNvSpPr/>
          <p:nvPr/>
        </p:nvSpPr>
        <p:spPr>
          <a:xfrm>
            <a:off x="61913" y="1074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892" name="Picture 5" descr="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5181600"/>
            <a:ext cx="28956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Picture 6" descr="200310171433252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533400"/>
            <a:ext cx="2286000" cy="125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7" descr="200391194822396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12900" y="0"/>
            <a:ext cx="4240213" cy="2589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WordArt 3"/>
          <p:cNvSpPr/>
          <p:nvPr/>
        </p:nvSpPr>
        <p:spPr>
          <a:xfrm>
            <a:off x="468313" y="490538"/>
            <a:ext cx="612140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 i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CC"/>
                </a:solidFill>
                <a:effectLst>
                  <a:outerShdw dist="35921" dir="2699999" algn="ctr" rotWithShape="0">
                    <a:srgbClr val="C0C0C0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送给大家的话：</a:t>
            </a:r>
            <a:endParaRPr lang="zh-CN" altLang="en-US" sz="6000" b="1" i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00CC"/>
              </a:solidFill>
              <a:effectLst>
                <a:outerShdw dist="35921" dir="2699999" algn="ctr" rotWithShape="0">
                  <a:srgbClr val="C0C0C0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4" name="Rectangle 4"/>
          <p:cNvSpPr/>
          <p:nvPr/>
        </p:nvSpPr>
        <p:spPr>
          <a:xfrm>
            <a:off x="193675" y="1670050"/>
            <a:ext cx="9648825" cy="8318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、取人之长，补己之短。</a:t>
            </a: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Text Box 5"/>
          <p:cNvSpPr txBox="1"/>
          <p:nvPr/>
        </p:nvSpPr>
        <p:spPr>
          <a:xfrm>
            <a:off x="193675" y="2781300"/>
            <a:ext cx="8893175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、寸有所长，尺有所短。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Text Box 6"/>
          <p:cNvSpPr txBox="1"/>
          <p:nvPr/>
        </p:nvSpPr>
        <p:spPr>
          <a:xfrm>
            <a:off x="204788" y="4102100"/>
            <a:ext cx="8615362" cy="1570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、谦虚使人进步，骄傲使人落后。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Line 7"/>
          <p:cNvSpPr/>
          <p:nvPr/>
        </p:nvSpPr>
        <p:spPr>
          <a:xfrm>
            <a:off x="5053013" y="5535613"/>
            <a:ext cx="10080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918" name="Text Box 8"/>
          <p:cNvSpPr txBox="1"/>
          <p:nvPr/>
        </p:nvSpPr>
        <p:spPr>
          <a:xfrm>
            <a:off x="6276975" y="4959350"/>
            <a:ext cx="2303463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毛泽东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938" name="Text Box 2"/>
          <p:cNvSpPr txBox="1"/>
          <p:nvPr/>
        </p:nvSpPr>
        <p:spPr>
          <a:xfrm>
            <a:off x="1371600" y="1371600"/>
            <a:ext cx="6400800" cy="1798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虚心使人进步，骄傲使人落后，我们应当永远记住这个真理。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           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          </a:t>
            </a:r>
            <a:r>
              <a:rPr lang="zh-CN" altLang="zh-CN" sz="3200" b="1" dirty="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毛泽东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39" name="Text Box 3"/>
          <p:cNvSpPr txBox="1"/>
          <p:nvPr/>
        </p:nvSpPr>
        <p:spPr>
          <a:xfrm>
            <a:off x="1752600" y="3352800"/>
            <a:ext cx="5791200" cy="1798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一个骄傲的人，结果总是在骄傲里毁灭了自己。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               </a:t>
            </a:r>
            <a:r>
              <a:rPr lang="zh-CN" altLang="zh-CN" sz="3200" b="1" dirty="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莎士比亚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ibbon2Sharp"/>
          <p:cNvSpPr>
            <a:spLocks noEditPoints="1"/>
          </p:cNvSpPr>
          <p:nvPr/>
        </p:nvSpPr>
        <p:spPr>
          <a:xfrm rot="-1739978">
            <a:off x="539750" y="549275"/>
            <a:ext cx="3313113" cy="15113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17694720">
                <a:pos x="1656557" y="167922"/>
              </a:cxn>
              <a:cxn ang="11796480">
                <a:pos x="414139" y="587728"/>
              </a:cxn>
              <a:cxn ang="5898240">
                <a:pos x="1656557" y="1343378"/>
              </a:cxn>
              <a:cxn ang="0">
                <a:pos x="2898974" y="923572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020" y="16800"/>
                </a:lnTo>
                <a:lnTo>
                  <a:pt x="5020" y="19200"/>
                </a:lnTo>
                <a:lnTo>
                  <a:pt x="13880" y="19200"/>
                </a:lnTo>
                <a:lnTo>
                  <a:pt x="1388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580" y="4800"/>
                </a:lnTo>
                <a:lnTo>
                  <a:pt x="16580" y="2400"/>
                </a:lnTo>
                <a:lnTo>
                  <a:pt x="7720" y="2400"/>
                </a:lnTo>
                <a:lnTo>
                  <a:pt x="7720" y="0"/>
                </a:lnTo>
                <a:lnTo>
                  <a:pt x="0" y="0"/>
                </a:lnTo>
                <a:close/>
              </a:path>
              <a:path w="21600" h="21600" fill="none">
                <a:moveTo>
                  <a:pt x="7720" y="2400"/>
                </a:moveTo>
                <a:lnTo>
                  <a:pt x="5020" y="2400"/>
                </a:lnTo>
                <a:lnTo>
                  <a:pt x="5020" y="16800"/>
                </a:lnTo>
              </a:path>
              <a:path w="21600" h="21600" fill="none">
                <a:moveTo>
                  <a:pt x="7720" y="0"/>
                </a:moveTo>
                <a:lnTo>
                  <a:pt x="5020" y="2400"/>
                </a:lnTo>
              </a:path>
              <a:path w="21600" h="21600" fill="none">
                <a:moveTo>
                  <a:pt x="13880" y="19200"/>
                </a:moveTo>
                <a:lnTo>
                  <a:pt x="16580" y="19200"/>
                </a:lnTo>
                <a:lnTo>
                  <a:pt x="16580" y="4800"/>
                </a:lnTo>
              </a:path>
              <a:path w="21600" h="21600" fill="none">
                <a:moveTo>
                  <a:pt x="13880" y="21600"/>
                </a:moveTo>
                <a:lnTo>
                  <a:pt x="16580" y="19200"/>
                </a:lnTo>
              </a:path>
            </a:pathLst>
          </a:custGeom>
          <a:solidFill>
            <a:srgbClr val="CC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t" anchorCtr="0"/>
          <a:p>
            <a:pPr algn="ctr"/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拓展</a:t>
            </a:r>
            <a:endParaRPr lang="zh-CN" altLang="en-US" sz="48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WordArt 3"/>
          <p:cNvSpPr>
            <a:spLocks noChangeArrowheads="1" noChangeShapeType="1"/>
          </p:cNvSpPr>
          <p:nvPr/>
        </p:nvSpPr>
        <p:spPr bwMode="auto">
          <a:xfrm>
            <a:off x="250820" y="2781299"/>
            <a:ext cx="8715375" cy="2432050"/>
          </a:xfrm>
          <a:prstGeom prst="rect">
            <a:avLst/>
          </a:prstGeom>
        </p:spPr>
        <p:txBody>
          <a:bodyPr wrap="none" numCol="1" fromWordArt="1">
            <a:prstTxWarp prst="textSlantUp">
              <a:avLst>
                <a:gd name="adj" fmla="val 30657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4400" b="1" i="0" u="none" strike="noStrike" kern="1200" cap="none" spc="0" normalizeH="0" baseline="0" noProof="0" dirty="0" smtClean="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、学了这篇课文，你想说些什么？</a:t>
            </a:r>
            <a:endParaRPr kumimoji="0" lang="zh-CN" altLang="en-US" sz="4400" b="1" i="0" u="none" strike="noStrike" kern="1200" cap="none" spc="0" normalizeH="0" baseline="0" noProof="0" dirty="0" smtClean="0">
              <a:ln w="9525" cmpd="sng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999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0" dirty="0" smtClean="0">
              <a:ln w="9525" cmpd="sng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999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 smtClean="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、说说你周围同学的优点吧！</a:t>
            </a:r>
            <a:endParaRPr kumimoji="0" lang="zh-CN" altLang="en-US" sz="4400" b="1" i="0" u="none" strike="noStrike" kern="1200" cap="none" spc="0" normalizeH="0" baseline="0" noProof="0" dirty="0" smtClean="0">
              <a:ln w="9525" cmpd="sng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999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88" name="plant"/>
          <p:cNvSpPr>
            <a:spLocks noEditPoints="1"/>
          </p:cNvSpPr>
          <p:nvPr/>
        </p:nvSpPr>
        <p:spPr>
          <a:xfrm>
            <a:off x="6156325" y="5084763"/>
            <a:ext cx="2160588" cy="12969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80294" y="0"/>
              </a:cxn>
              <a:cxn ang="0">
                <a:pos x="2160588" y="0"/>
              </a:cxn>
              <a:cxn ang="0">
                <a:pos x="2160588" y="648494"/>
              </a:cxn>
              <a:cxn ang="0">
                <a:pos x="2160588" y="1296987"/>
              </a:cxn>
              <a:cxn ang="0">
                <a:pos x="1080294" y="1296987"/>
              </a:cxn>
              <a:cxn ang="0">
                <a:pos x="0" y="1296987"/>
              </a:cxn>
              <a:cxn ang="0">
                <a:pos x="0" y="648494"/>
              </a:cxn>
            </a:cxnLst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FF99CC"/>
          </a:solidFill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p>
            <a:endParaRPr lang="zh-CN" altLang="en-US"/>
          </a:p>
        </p:txBody>
      </p:sp>
      <p:pic>
        <p:nvPicPr>
          <p:cNvPr id="40964" name="Picture 5" descr="j03360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40992">
            <a:off x="6372225" y="404813"/>
            <a:ext cx="2305050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Text Box 2"/>
          <p:cNvSpPr txBox="1"/>
          <p:nvPr/>
        </p:nvSpPr>
        <p:spPr>
          <a:xfrm>
            <a:off x="609600" y="381000"/>
            <a:ext cx="7696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6" name="Text Box 3"/>
          <p:cNvSpPr txBox="1"/>
          <p:nvPr/>
        </p:nvSpPr>
        <p:spPr>
          <a:xfrm>
            <a:off x="228600" y="381000"/>
            <a:ext cx="8229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7" name="Text Box 4"/>
          <p:cNvSpPr txBox="1"/>
          <p:nvPr/>
        </p:nvSpPr>
        <p:spPr>
          <a:xfrm>
            <a:off x="0" y="0"/>
            <a:ext cx="9144000" cy="6862763"/>
          </a:xfrm>
          <a:prstGeom prst="rect">
            <a:avLst/>
          </a:prstGeom>
          <a:solidFill>
            <a:srgbClr val="C4FFA7"/>
          </a:solidFill>
          <a:ln w="9525">
            <a:noFill/>
          </a:ln>
        </p:spPr>
        <p:txBody>
          <a:bodyPr anchor="t" anchorCtr="0">
            <a:spAutoFit/>
          </a:bodyPr>
          <a:p>
            <a:pPr algn="just"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黑猫和白猫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邻居家的老奶奶养了两只猫：一只是黑的，一只是白的。      骄傲的白猫看不起黑猫，常常奚落它。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你敢和我比一比谁长得白吗？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白猫昂着头说。黑猫温和地回答：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不敢，主人养我们不是让我们比黑白的呀！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白猫愤怒地大吼一声：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喵呜，住嘴！你这黑不溜秋的东西，快到墙角躲着去吧！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黑猫不再说什么，悄悄躲到墙角去了。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天黑了，一只偷粮的小老鼠悄悄地从洞里溜出来，一眼就看见了那只大白猫，老鼠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嗖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的一下蹿到了墙角。万万没想到，隐藏在暗处的大黑猫一下子就把它捉住了，小老鼠还真纳闷，我怎么就没注意到大黑猫呢？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过了几天，老奶奶决定把其中一只猫送给别人。白猫想：凭我的美丽洁白，主人一定舍不得让我走，对！一定会把黑猫送给别人。结果大出白猫所料，主人把白猫送给了别人。临别时，白猫难过地问老奶奶：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我这么洁白，为什么不留我呢？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老奶奶笑着说：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我可不管是白猫还是黑猫，能捉到老鼠的才是好猫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！</a:t>
            </a:r>
            <a:r>
              <a:rPr lang="zh-CN" altLang="en-US" sz="20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2236397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>
            <a:off x="250825" y="260350"/>
            <a:ext cx="2305050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 i="1">
                <a:ln w="19050" cap="flat" cmpd="sng">
                  <a:solidFill>
                    <a:srgbClr val="33CC33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作业：</a:t>
            </a:r>
            <a:endParaRPr lang="zh-CN" altLang="en-US" sz="5400" b="1" i="1">
              <a:ln w="19050" cap="flat" cmpd="sng">
                <a:solidFill>
                  <a:srgbClr val="33CC33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00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79388" y="1916113"/>
            <a:ext cx="8785225" cy="3749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假如铁罐还没有完全消失</a:t>
            </a:r>
            <a:r>
              <a:rPr lang="zh-CN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经过这件事情后</a:t>
            </a:r>
            <a:r>
              <a:rPr lang="zh-CN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他们之间又会发生什么事呢</a:t>
            </a:r>
            <a:r>
              <a:rPr lang="zh-CN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写一篇童话故事吧</a:t>
            </a:r>
            <a:r>
              <a:rPr lang="zh-CN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!</a:t>
            </a:r>
            <a:r>
              <a: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zh-CN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476250"/>
            <a:ext cx="7848600" cy="5976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2" descr="KT_Rabbit01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037" y="0"/>
            <a:ext cx="9190037" cy="6858000"/>
          </a:xfrm>
          <a:prstGeom prst="rect">
            <a:avLst/>
          </a:prstGeom>
          <a:noFill/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0" name="WordArt 3"/>
          <p:cNvSpPr/>
          <p:nvPr/>
        </p:nvSpPr>
        <p:spPr>
          <a:xfrm>
            <a:off x="468313" y="333375"/>
            <a:ext cx="4173537" cy="1881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闯关咯！</a:t>
            </a:r>
            <a:endParaRPr lang="zh-CN" altLang="en-US" sz="3600" b="1" i="1"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AutoShape 4">
            <a:hlinkClick r:id="" action="ppaction://hlinkshowjump?jump=nextslide"/>
          </p:cNvPr>
          <p:cNvSpPr/>
          <p:nvPr/>
        </p:nvSpPr>
        <p:spPr>
          <a:xfrm>
            <a:off x="827088" y="3429000"/>
            <a:ext cx="2808287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60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词语关</a:t>
            </a:r>
            <a:endParaRPr lang="zh-CN" altLang="en-US" sz="60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AutoShape 5">
            <a:hlinkClick r:id="rId2" action="ppaction://hlinksldjump"/>
          </p:cNvPr>
          <p:cNvSpPr/>
          <p:nvPr/>
        </p:nvSpPr>
        <p:spPr>
          <a:xfrm>
            <a:off x="4211638" y="3429000"/>
            <a:ext cx="2808287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6000" b="1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句子关</a:t>
            </a:r>
            <a:endParaRPr lang="zh-CN" altLang="en-US" sz="6000" b="1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2555875" y="1920875"/>
            <a:ext cx="735013" cy="2413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4" name="Text Box 3"/>
          <p:cNvSpPr txBox="1"/>
          <p:nvPr/>
        </p:nvSpPr>
        <p:spPr>
          <a:xfrm>
            <a:off x="250825" y="4406900"/>
            <a:ext cx="8893175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兴奋    陶罐   羞耻    流逝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5" name="Picture 4" descr="00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0" y="0"/>
            <a:ext cx="9525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5"/>
          <p:cNvSpPr txBox="1"/>
          <p:nvPr/>
        </p:nvSpPr>
        <p:spPr>
          <a:xfrm>
            <a:off x="250825" y="561975"/>
            <a:ext cx="7940675" cy="922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骄傲  傲慢  谦虚  懦弱 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7" name="Text Box 6"/>
          <p:cNvSpPr txBox="1"/>
          <p:nvPr/>
        </p:nvSpPr>
        <p:spPr>
          <a:xfrm>
            <a:off x="250825" y="1570038"/>
            <a:ext cx="7705725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神气  恼怒  相提并论</a:t>
            </a:r>
            <a:endParaRPr lang="zh-CN" altLang="en-US" sz="5400" b="1" dirty="0">
              <a:solidFill>
                <a:srgbClr val="CC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8" name="Text Box 7"/>
          <p:cNvSpPr txBox="1"/>
          <p:nvPr/>
        </p:nvSpPr>
        <p:spPr>
          <a:xfrm>
            <a:off x="250825" y="2505075"/>
            <a:ext cx="8497888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理会  荒凉  惊讶 </a:t>
            </a:r>
            <a:r>
              <a:rPr lang="en-US" altLang="zh-CN" sz="54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捧起 </a:t>
            </a:r>
            <a:endParaRPr lang="zh-CN" altLang="en-US" sz="5400" b="1" dirty="0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9" name="Text Box 8"/>
          <p:cNvSpPr txBox="1"/>
          <p:nvPr/>
        </p:nvSpPr>
        <p:spPr>
          <a:xfrm>
            <a:off x="250825" y="3429000"/>
            <a:ext cx="9144000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光洁  朴素  价值 </a:t>
            </a:r>
            <a:r>
              <a:rPr lang="en-US" altLang="zh-CN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住嘴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Text Box 9"/>
          <p:cNvSpPr txBox="1"/>
          <p:nvPr/>
        </p:nvSpPr>
        <p:spPr>
          <a:xfrm>
            <a:off x="215900" y="5300663"/>
            <a:ext cx="8748713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宫殿    掘开    接受   感到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Cloud"/>
          <p:cNvSpPr>
            <a:spLocks noChangeAspect="1" noEditPoints="1"/>
          </p:cNvSpPr>
          <p:nvPr/>
        </p:nvSpPr>
        <p:spPr>
          <a:xfrm rot="-900000">
            <a:off x="395288" y="1052513"/>
            <a:ext cx="4602162" cy="230505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4275" y="1152525"/>
              </a:cxn>
              <a:cxn ang="0">
                <a:pos x="2301081" y="2302596"/>
              </a:cxn>
              <a:cxn ang="0">
                <a:pos x="4598327" y="1152525"/>
              </a:cxn>
              <a:cxn ang="0">
                <a:pos x="2301081" y="131793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ctr" anchorCtr="0"/>
          <a:p>
            <a:pPr algn="ctr"/>
            <a:r>
              <a:rPr lang="zh-CN" altLang="en-US" sz="7200" dirty="0">
                <a:latin typeface="Arial" panose="020B0604020202020204" pitchFamily="34" charset="0"/>
                <a:ea typeface="宋体" panose="02010600030101010101" pitchFamily="2" charset="-122"/>
              </a:rPr>
              <a:t>找一找</a:t>
            </a:r>
            <a:endParaRPr lang="zh-CN" altLang="en-US" sz="7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2" name="WordArt 3"/>
          <p:cNvSpPr/>
          <p:nvPr/>
        </p:nvSpPr>
        <p:spPr>
          <a:xfrm rot="-279716">
            <a:off x="468313" y="3716338"/>
            <a:ext cx="8085137" cy="17287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  <a:normAutofit/>
          </a:bodyPr>
          <a:p>
            <a:pPr algn="ctr"/>
            <a:r>
              <a:rPr lang="zh-CN" altLang="en-US" sz="7200" b="1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陶罐和铁罐的不同点</a:t>
            </a:r>
            <a:endParaRPr lang="zh-CN" altLang="en-US" sz="7200" b="1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009a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 Box 3"/>
          <p:cNvSpPr txBox="1"/>
          <p:nvPr/>
        </p:nvSpPr>
        <p:spPr>
          <a:xfrm>
            <a:off x="468313" y="765175"/>
            <a:ext cx="2520950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铁罐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-63500" y="3213100"/>
            <a:ext cx="4887913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长处（      ）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2124075" y="3141663"/>
            <a:ext cx="2449513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坚固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6"/>
          <p:cNvSpPr txBox="1"/>
          <p:nvPr/>
        </p:nvSpPr>
        <p:spPr>
          <a:xfrm>
            <a:off x="5148263" y="692150"/>
            <a:ext cx="2808287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陶罐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4859338" y="3213100"/>
            <a:ext cx="4751387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短处（      ）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6983413" y="3141663"/>
            <a:ext cx="2160587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易碎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AutoShape 9"/>
          <p:cNvSpPr/>
          <p:nvPr/>
        </p:nvSpPr>
        <p:spPr>
          <a:xfrm>
            <a:off x="1187450" y="4365625"/>
            <a:ext cx="5545138" cy="1295400"/>
          </a:xfrm>
          <a:prstGeom prst="curvedUpArrow">
            <a:avLst>
              <a:gd name="adj1" fmla="val 85612"/>
              <a:gd name="adj2" fmla="val 171225"/>
              <a:gd name="adj3" fmla="val 33305"/>
            </a:avLst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60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奚落</a:t>
            </a:r>
            <a:endParaRPr lang="zh-CN" altLang="en-US" sz="60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AutoShape 10"/>
          <p:cNvSpPr/>
          <p:nvPr/>
        </p:nvSpPr>
        <p:spPr>
          <a:xfrm rot="5400000">
            <a:off x="288925" y="2095500"/>
            <a:ext cx="1654175" cy="863600"/>
          </a:xfrm>
          <a:prstGeom prst="rightArrow">
            <a:avLst>
              <a:gd name="adj1" fmla="val 50000"/>
              <a:gd name="adj2" fmla="val 47832"/>
            </a:avLst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AutoShape 11"/>
          <p:cNvSpPr/>
          <p:nvPr/>
        </p:nvSpPr>
        <p:spPr>
          <a:xfrm rot="5400000">
            <a:off x="5037138" y="2093913"/>
            <a:ext cx="1655762" cy="863600"/>
          </a:xfrm>
          <a:prstGeom prst="rightArrow">
            <a:avLst>
              <a:gd name="adj1" fmla="val 50000"/>
              <a:gd name="adj2" fmla="val 47878"/>
            </a:avLst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7" grpId="0"/>
      <p:bldP spid="10248" grpId="0"/>
      <p:bldP spid="10249" grpId="0" animBg="1"/>
      <p:bldP spid="10250" grpId="0" animBg="1"/>
      <p:bldP spid="102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2286000" y="1524000"/>
            <a:ext cx="5181600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骄傲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的铁罐看不起陶罐，常常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奚落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它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1" name="Picture 3" descr="陶罐和铁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3181350"/>
            <a:ext cx="3402013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">
  <a:themeElements>
    <a:clrScheme name="空白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空白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空白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白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白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白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白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白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白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白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白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白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白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白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3632</Words>
  <Application>WPS 演示</Application>
  <PresentationFormat>全屏显示(4:3)</PresentationFormat>
  <Paragraphs>216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61" baseType="lpstr">
      <vt:lpstr>Arial</vt:lpstr>
      <vt:lpstr>宋体</vt:lpstr>
      <vt:lpstr>Wingdings</vt:lpstr>
      <vt:lpstr>华文中宋</vt:lpstr>
      <vt:lpstr>Calibri</vt:lpstr>
      <vt:lpstr>微软雅黑</vt:lpstr>
      <vt:lpstr>Arial Unicode MS</vt:lpstr>
      <vt:lpstr>华文楷体</vt:lpstr>
      <vt:lpstr>Tahoma</vt:lpstr>
      <vt:lpstr>Times New Roman</vt:lpstr>
      <vt:lpstr>楷体_GB2312</vt:lpstr>
      <vt:lpstr>新宋体</vt:lpstr>
      <vt:lpstr>隶书</vt:lpstr>
      <vt:lpstr>华文行楷</vt:lpstr>
      <vt:lpstr>华文新魏</vt:lpstr>
      <vt:lpstr>Cambria</vt:lpstr>
      <vt:lpstr>黑体</vt:lpstr>
      <vt:lpstr>Arial</vt:lpstr>
      <vt:lpstr>等线</vt:lpstr>
      <vt:lpstr>1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分角色练读对话：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陶罐　铁罐</vt:lpstr>
      <vt:lpstr>PowerPoint 演示文稿</vt:lpstr>
      <vt:lpstr>教师寄语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30</cp:revision>
  <dcterms:created xsi:type="dcterms:W3CDTF">2007-11-17T16:08:00Z</dcterms:created>
  <dcterms:modified xsi:type="dcterms:W3CDTF">2023-11-13T12:50:53Z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BCE9E75F568741B5A7E059CB8DC11025_13</vt:lpwstr>
  </property>
</Properties>
</file>