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9" r:id="rId4"/>
  </p:sldMasterIdLst>
  <p:notesMasterIdLst>
    <p:notesMasterId r:id="rId24"/>
  </p:notesMasterIdLst>
  <p:handoutMasterIdLst>
    <p:handoutMasterId r:id="rId25"/>
  </p:handoutMasterIdLst>
  <p:sldIdLst>
    <p:sldId id="394" r:id="rId5"/>
    <p:sldId id="408" r:id="rId6"/>
    <p:sldId id="359" r:id="rId7"/>
    <p:sldId id="395" r:id="rId8"/>
    <p:sldId id="396" r:id="rId9"/>
    <p:sldId id="397" r:id="rId10"/>
    <p:sldId id="399" r:id="rId11"/>
    <p:sldId id="400" r:id="rId12"/>
    <p:sldId id="401" r:id="rId13"/>
    <p:sldId id="402" r:id="rId14"/>
    <p:sldId id="403" r:id="rId15"/>
    <p:sldId id="404" r:id="rId16"/>
    <p:sldId id="405" r:id="rId17"/>
    <p:sldId id="406" r:id="rId18"/>
    <p:sldId id="413" r:id="rId19"/>
    <p:sldId id="407" r:id="rId20"/>
    <p:sldId id="409" r:id="rId21"/>
    <p:sldId id="410" r:id="rId22"/>
    <p:sldId id="425" r:id="rId23"/>
  </p:sldIdLst>
  <p:sldSz cx="9144000" cy="5143500"/>
  <p:notesSz cx="6858000" cy="9144000"/>
  <p:custDataLst>
    <p:tags r:id="rId2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29" autoAdjust="0"/>
    <p:restoredTop sz="96014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126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6E8CE6F-EACF-4CED-BA9D-5D0715E96026}" type="datetime">
              <a:rPr lang="zh-CN" altLang="en-US" sz="1200"/>
            </a:fld>
            <a:endParaRPr lang="zh-CN" altLang="en-US" sz="1200"/>
          </a:p>
        </p:txBody>
      </p:sp>
      <p:sp>
        <p:nvSpPr>
          <p:cNvPr id="1126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126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EECC6B18-9B01-4F0D-BBB0-24A446970CE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F13A8E1-437D-46FE-B0D6-3A01232315DB}" type="datetime">
              <a:rPr lang="zh-CN" altLang="en-US" sz="1200"/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0132A3F-4F6D-4286-8179-FEC638313A7B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51" name="组合 5"/>
          <p:cNvGrpSpPr/>
          <p:nvPr/>
        </p:nvGrpSpPr>
        <p:grpSpPr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2054" name="任意多边形 8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grpSp>
          <p:nvGrpSpPr>
            <p:cNvPr id="2057" name="任意多边形 9"/>
            <p:cNvGrpSpPr/>
            <p:nvPr/>
          </p:nvGrpSpPr>
          <p:grpSpPr>
            <a:xfrm>
              <a:off x="-16255" y="4541783"/>
              <a:ext cx="12232639" cy="2357147"/>
              <a:chOff x="-12192" y="3395472"/>
              <a:chExt cx="9174480" cy="1767840"/>
            </a:xfrm>
          </p:grpSpPr>
          <p:pic>
            <p:nvPicPr>
              <p:cNvPr id="2055" name="任意多边形 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2192" y="3395472"/>
                <a:ext cx="9174480" cy="1767840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056" name="Text Box 8"/>
              <p:cNvSpPr txBox="1"/>
              <p:nvPr/>
            </p:nvSpPr>
            <p:spPr>
              <a:xfrm>
                <a:off x="0" y="3409723"/>
                <a:ext cx="9144000" cy="173377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2052" name="图片 5"/>
          <p:cNvPicPr>
            <a:picLocks noChangeAspect="1"/>
          </p:cNvPicPr>
          <p:nvPr/>
        </p:nvPicPr>
        <p:blipFill>
          <a:blip r:embed="rId4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2053" name="图片 6"/>
          <p:cNvPicPr>
            <a:picLocks noChangeAspect="1"/>
          </p:cNvPicPr>
          <p:nvPr/>
        </p:nvPicPr>
        <p:blipFill>
          <a:blip r:embed="rId5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5"/>
          <p:cNvPicPr>
            <a:picLocks noChangeAspect="1"/>
          </p:cNvPicPr>
          <p:nvPr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6"/>
          <p:cNvPicPr>
            <a:picLocks noChangeAspect="1"/>
          </p:cNvPicPr>
          <p:nvPr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7" name="图片 4"/>
          <p:cNvPicPr>
            <a:picLocks noChangeAspect="1"/>
          </p:cNvPicPr>
          <p:nvPr/>
        </p:nvPicPr>
        <p:blipFill>
          <a:blip r:embed="rId4"/>
          <a:srcRect t="7001" r="23801" b="51002"/>
          <a:stretch>
            <a:fillRect/>
          </a:stretch>
        </p:blipFill>
        <p:spPr>
          <a:xfrm>
            <a:off x="-36512" y="0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5"/>
          <p:cNvPicPr>
            <a:picLocks noChangeAspect="1"/>
          </p:cNvPicPr>
          <p:nvPr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6"/>
          <p:cNvPicPr>
            <a:picLocks noChangeAspect="1"/>
          </p:cNvPicPr>
          <p:nvPr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1" name="图片 4"/>
          <p:cNvPicPr>
            <a:picLocks noChangeAspect="1"/>
          </p:cNvPicPr>
          <p:nvPr/>
        </p:nvPicPr>
        <p:blipFill>
          <a:blip r:embed="rId4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grpSp>
        <p:nvGrpSpPr>
          <p:cNvPr id="4102" name="组合 11"/>
          <p:cNvGrpSpPr/>
          <p:nvPr/>
        </p:nvGrpSpPr>
        <p:grpSpPr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4103" name="圆角矩形 11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4" name="圆角矩形 12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87D6F5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2250" y="0"/>
            <a:ext cx="1301750" cy="692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3" name="文本框 2"/>
          <p:cNvSpPr txBox="1"/>
          <p:nvPr/>
        </p:nvSpPr>
        <p:spPr>
          <a:xfrm rot="20132266">
            <a:off x="3678573" y="2340917"/>
            <a:ext cx="178685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124" name="图片 3"/>
          <p:cNvPicPr>
            <a:picLocks noChangeAspect="1"/>
          </p:cNvPicPr>
          <p:nvPr/>
        </p:nvPicPr>
        <p:blipFill>
          <a:blip r:embed="rId3"/>
          <a:srcRect l="70475" b="73050"/>
          <a:stretch>
            <a:fillRect/>
          </a:stretch>
        </p:blipFill>
        <p:spPr>
          <a:xfrm>
            <a:off x="6443663" y="0"/>
            <a:ext cx="2700337" cy="1385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5" name="矩形 4"/>
          <p:cNvSpPr/>
          <p:nvPr/>
        </p:nvSpPr>
        <p:spPr>
          <a:xfrm>
            <a:off x="323850" y="306388"/>
            <a:ext cx="8496300" cy="4530725"/>
          </a:xfrm>
          <a:prstGeom prst="rect">
            <a:avLst/>
          </a:prstGeom>
          <a:solidFill>
            <a:schemeClr val="bg1">
              <a:alpha val="91000"/>
            </a:schemeClr>
          </a:solidFill>
          <a:ln w="38100" cap="rnd">
            <a:solidFill>
              <a:schemeClr val="bg1"/>
            </a:solidFill>
            <a:prstDash val="dash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5126" name="组合 5"/>
          <p:cNvGrpSpPr/>
          <p:nvPr/>
        </p:nvGrpSpPr>
        <p:grpSpPr>
          <a:xfrm>
            <a:off x="-107950" y="3651250"/>
            <a:ext cx="3170238" cy="1512888"/>
            <a:chOff x="-108520" y="3481237"/>
            <a:chExt cx="3528392" cy="1682801"/>
          </a:xfrm>
        </p:grpSpPr>
        <p:pic>
          <p:nvPicPr>
            <p:cNvPr id="5127" name="图片 6"/>
            <p:cNvPicPr>
              <a:picLocks noChangeAspect="1"/>
            </p:cNvPicPr>
            <p:nvPr/>
          </p:nvPicPr>
          <p:blipFill>
            <a:blip r:embed="rId4"/>
            <a:srcRect t="18898" r="-752" b="30196"/>
            <a:stretch>
              <a:fillRect/>
            </a:stretch>
          </p:blipFill>
          <p:spPr>
            <a:xfrm>
              <a:off x="0" y="4396684"/>
              <a:ext cx="3419872" cy="76735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grpSp>
          <p:nvGrpSpPr>
            <p:cNvPr id="5128" name="组合 7"/>
            <p:cNvGrpSpPr/>
            <p:nvPr/>
          </p:nvGrpSpPr>
          <p:grpSpPr>
            <a:xfrm>
              <a:off x="-108520" y="3481237"/>
              <a:ext cx="2350410" cy="1682801"/>
              <a:chOff x="-154674" y="2079605"/>
              <a:chExt cx="4276590" cy="3061870"/>
            </a:xfrm>
          </p:grpSpPr>
          <p:pic>
            <p:nvPicPr>
              <p:cNvPr id="512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1" y="3153687"/>
                <a:ext cx="4121917" cy="1987788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5130" name="图片 9"/>
              <p:cNvPicPr>
                <a:picLocks noChangeAspect="1"/>
              </p:cNvPicPr>
              <p:nvPr/>
            </p:nvPicPr>
            <p:blipFill>
              <a:blip r:embed="rId6"/>
              <a:srcRect l="25646" t="41289" r="48226" b="-3"/>
              <a:stretch>
                <a:fillRect/>
              </a:stretch>
            </p:blipFill>
            <p:spPr>
              <a:xfrm>
                <a:off x="1399872" y="2079605"/>
                <a:ext cx="1808830" cy="228616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5131" name="图片 10"/>
              <p:cNvPicPr>
                <a:picLocks noChangeAspect="1"/>
              </p:cNvPicPr>
              <p:nvPr/>
            </p:nvPicPr>
            <p:blipFill>
              <a:blip r:embed="rId7"/>
              <a:srcRect t="78749" r="82985"/>
              <a:stretch>
                <a:fillRect/>
              </a:stretch>
            </p:blipFill>
            <p:spPr>
              <a:xfrm rot="19560000">
                <a:off x="-154674" y="2824787"/>
                <a:ext cx="1132884" cy="795796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rgbClr val="87D6F5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1"/>
          <p:cNvGrpSpPr/>
          <p:nvPr/>
        </p:nvGrpSpPr>
        <p:grpSpPr>
          <a:xfrm>
            <a:off x="0" y="22225"/>
            <a:ext cx="9147175" cy="5143500"/>
            <a:chOff x="0" y="322"/>
            <a:chExt cx="12196167" cy="6857355"/>
          </a:xfrm>
        </p:grpSpPr>
        <p:pic>
          <p:nvPicPr>
            <p:cNvPr id="6147" name="图片 2"/>
            <p:cNvPicPr>
              <a:picLocks noChangeAspect="1"/>
            </p:cNvPicPr>
            <p:nvPr/>
          </p:nvPicPr>
          <p:blipFill>
            <a:blip r:embed="rId2"/>
            <a:srcRect t="18898" r="7527"/>
            <a:stretch>
              <a:fillRect/>
            </a:stretch>
          </p:blipFill>
          <p:spPr>
            <a:xfrm>
              <a:off x="0" y="2572378"/>
              <a:ext cx="12192000" cy="428529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48" name="图片 3"/>
            <p:cNvPicPr>
              <a:picLocks noChangeAspect="1"/>
            </p:cNvPicPr>
            <p:nvPr/>
          </p:nvPicPr>
          <p:blipFill>
            <a:blip r:embed="rId3"/>
            <a:srcRect b="59571"/>
            <a:stretch>
              <a:fillRect/>
            </a:stretch>
          </p:blipFill>
          <p:spPr>
            <a:xfrm>
              <a:off x="0" y="323"/>
              <a:ext cx="12192000" cy="23007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49" name="图片 4"/>
            <p:cNvPicPr>
              <a:picLocks noChangeAspect="1"/>
            </p:cNvPicPr>
            <p:nvPr/>
          </p:nvPicPr>
          <p:blipFill>
            <a:blip r:embed="rId4"/>
            <a:srcRect t="78749" r="82985"/>
            <a:stretch>
              <a:fillRect/>
            </a:stretch>
          </p:blipFill>
          <p:spPr>
            <a:xfrm rot="960000">
              <a:off x="8605681" y="1208429"/>
              <a:ext cx="3590486" cy="252213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50" name="图片 5"/>
            <p:cNvPicPr>
              <a:picLocks noChangeAspect="1"/>
            </p:cNvPicPr>
            <p:nvPr/>
          </p:nvPicPr>
          <p:blipFill>
            <a:blip r:embed="rId5"/>
            <a:srcRect r="70497" b="73050"/>
            <a:stretch>
              <a:fillRect/>
            </a:stretch>
          </p:blipFill>
          <p:spPr>
            <a:xfrm>
              <a:off x="0" y="322"/>
              <a:ext cx="5355260" cy="275130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87D6F5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1"/>
          <p:cNvGrpSpPr/>
          <p:nvPr/>
        </p:nvGrpSpPr>
        <p:grpSpPr>
          <a:xfrm>
            <a:off x="-57150" y="0"/>
            <a:ext cx="9201150" cy="5151438"/>
            <a:chOff x="-56867" y="322"/>
            <a:chExt cx="12248867" cy="6857678"/>
          </a:xfrm>
        </p:grpSpPr>
        <p:pic>
          <p:nvPicPr>
            <p:cNvPr id="717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22"/>
              <a:ext cx="12192000" cy="685735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72" name="图片 3"/>
            <p:cNvPicPr>
              <a:picLocks noChangeAspect="1"/>
            </p:cNvPicPr>
            <p:nvPr/>
          </p:nvPicPr>
          <p:blipFill>
            <a:blip r:embed="rId3"/>
            <a:srcRect b="73050"/>
            <a:stretch>
              <a:fillRect/>
            </a:stretch>
          </p:blipFill>
          <p:spPr>
            <a:xfrm>
              <a:off x="0" y="322"/>
              <a:ext cx="12192000" cy="184814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73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45"/>
              <a:ext cx="12192000" cy="685735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74" name="图片 5"/>
            <p:cNvPicPr>
              <a:picLocks noChangeAspect="1"/>
            </p:cNvPicPr>
            <p:nvPr/>
          </p:nvPicPr>
          <p:blipFill>
            <a:blip r:embed="rId5"/>
            <a:srcRect t="78749" r="82985"/>
            <a:stretch>
              <a:fillRect/>
            </a:stretch>
          </p:blipFill>
          <p:spPr>
            <a:xfrm rot="20100000">
              <a:off x="-56867" y="251822"/>
              <a:ext cx="2970812" cy="20868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75" name="图片 6"/>
            <p:cNvPicPr>
              <a:picLocks noChangeAspect="1"/>
            </p:cNvPicPr>
            <p:nvPr/>
          </p:nvPicPr>
          <p:blipFill>
            <a:blip r:embed="rId6"/>
            <a:srcRect b="59571"/>
            <a:stretch>
              <a:fillRect/>
            </a:stretch>
          </p:blipFill>
          <p:spPr>
            <a:xfrm>
              <a:off x="0" y="323"/>
              <a:ext cx="12192000" cy="259215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1"/>
          <p:cNvGrpSpPr/>
          <p:nvPr/>
        </p:nvGrpSpPr>
        <p:grpSpPr>
          <a:xfrm>
            <a:off x="0" y="0"/>
            <a:ext cx="9224963" cy="5143500"/>
            <a:chOff x="-1" y="322"/>
            <a:chExt cx="12299183" cy="6857356"/>
          </a:xfrm>
        </p:grpSpPr>
        <p:pic>
          <p:nvPicPr>
            <p:cNvPr id="8196" name="图片 2"/>
            <p:cNvPicPr>
              <a:picLocks noChangeAspect="1"/>
            </p:cNvPicPr>
            <p:nvPr/>
          </p:nvPicPr>
          <p:blipFill>
            <a:blip r:embed="rId3"/>
            <a:srcRect r="70358" b="73050"/>
            <a:stretch>
              <a:fillRect/>
            </a:stretch>
          </p:blipFill>
          <p:spPr>
            <a:xfrm>
              <a:off x="0" y="322"/>
              <a:ext cx="1571330" cy="80354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8197" name="图片 3"/>
            <p:cNvPicPr>
              <a:picLocks noChangeAspect="1"/>
            </p:cNvPicPr>
            <p:nvPr/>
          </p:nvPicPr>
          <p:blipFill>
            <a:blip r:embed="rId4"/>
            <a:srcRect t="18898" r="-752" b="23734"/>
            <a:stretch>
              <a:fillRect/>
            </a:stretch>
          </p:blipFill>
          <p:spPr>
            <a:xfrm>
              <a:off x="-1" y="5801806"/>
              <a:ext cx="12299183" cy="105587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8195" name="图片 4"/>
          <p:cNvPicPr>
            <a:picLocks noChangeAspect="1"/>
          </p:cNvPicPr>
          <p:nvPr/>
        </p:nvPicPr>
        <p:blipFill>
          <a:blip r:embed="rId5"/>
          <a:srcRect l="48226" t="41289" r="25646" b="-3"/>
          <a:stretch>
            <a:fillRect/>
          </a:stretch>
        </p:blipFill>
        <p:spPr>
          <a:xfrm>
            <a:off x="7740650" y="3195638"/>
            <a:ext cx="1371600" cy="173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1"/>
          <p:cNvGrpSpPr/>
          <p:nvPr/>
        </p:nvGrpSpPr>
        <p:grpSpPr>
          <a:xfrm>
            <a:off x="0" y="0"/>
            <a:ext cx="9224963" cy="5143500"/>
            <a:chOff x="-1" y="322"/>
            <a:chExt cx="12299183" cy="6857358"/>
          </a:xfrm>
        </p:grpSpPr>
        <p:pic>
          <p:nvPicPr>
            <p:cNvPr id="9220" name="图片 2"/>
            <p:cNvPicPr>
              <a:picLocks noChangeAspect="1"/>
            </p:cNvPicPr>
            <p:nvPr/>
          </p:nvPicPr>
          <p:blipFill>
            <a:blip r:embed="rId3"/>
            <a:srcRect r="70358" b="73050"/>
            <a:stretch>
              <a:fillRect/>
            </a:stretch>
          </p:blipFill>
          <p:spPr>
            <a:xfrm>
              <a:off x="0" y="322"/>
              <a:ext cx="1571330" cy="80354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9221" name="图片 3"/>
            <p:cNvPicPr>
              <a:picLocks noChangeAspect="1"/>
            </p:cNvPicPr>
            <p:nvPr/>
          </p:nvPicPr>
          <p:blipFill>
            <a:blip r:embed="rId4"/>
            <a:srcRect t="18898" r="-752" b="23734"/>
            <a:stretch>
              <a:fillRect/>
            </a:stretch>
          </p:blipFill>
          <p:spPr>
            <a:xfrm>
              <a:off x="-1" y="5540953"/>
              <a:ext cx="12299183" cy="131672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9219" name="稻壳儿春秋广告/盗版必究        原创来源：http://chn.docer.com/works?userid=199329941#!/work_time"/>
          <p:cNvPicPr>
            <a:picLocks noChangeAspect="1"/>
          </p:cNvPicPr>
          <p:nvPr/>
        </p:nvPicPr>
        <p:blipFill>
          <a:blip r:embed="rId5"/>
          <a:srcRect t="24672" r="29033"/>
          <a:stretch>
            <a:fillRect/>
          </a:stretch>
        </p:blipFill>
        <p:spPr>
          <a:xfrm>
            <a:off x="6551613" y="3363913"/>
            <a:ext cx="2592387" cy="1619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34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9.emf"/><Relationship Id="rId1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9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9.emf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4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9.emf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2"/>
          <p:cNvPicPr>
            <a:picLocks noChangeAspect="1"/>
          </p:cNvPicPr>
          <p:nvPr/>
        </p:nvPicPr>
        <p:blipFill>
          <a:blip r:embed="rId1"/>
          <a:srcRect t="12515" b="25774"/>
          <a:stretch>
            <a:fillRect/>
          </a:stretch>
        </p:blipFill>
        <p:spPr>
          <a:xfrm>
            <a:off x="1811338" y="2524125"/>
            <a:ext cx="5256212" cy="1824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2291" name="组合 26"/>
          <p:cNvGrpSpPr/>
          <p:nvPr/>
        </p:nvGrpSpPr>
        <p:grpSpPr>
          <a:xfrm>
            <a:off x="1381125" y="638175"/>
            <a:ext cx="5895975" cy="1885950"/>
            <a:chOff x="-339045" y="1087421"/>
            <a:chExt cx="5896671" cy="1887205"/>
          </a:xfrm>
        </p:grpSpPr>
        <p:grpSp>
          <p:nvGrpSpPr>
            <p:cNvPr id="12294" name="组合 24"/>
            <p:cNvGrpSpPr/>
            <p:nvPr/>
          </p:nvGrpSpPr>
          <p:grpSpPr>
            <a:xfrm>
              <a:off x="-339045" y="2126662"/>
              <a:ext cx="928802" cy="752687"/>
              <a:chOff x="-599538" y="1102655"/>
              <a:chExt cx="1253116" cy="1015506"/>
            </a:xfrm>
          </p:grpSpPr>
          <p:cxnSp>
            <p:nvCxnSpPr>
              <p:cNvPr id="12309" name="直接连接符 18"/>
              <p:cNvCxnSpPr/>
              <p:nvPr/>
            </p:nvCxnSpPr>
            <p:spPr>
              <a:xfrm flipH="1">
                <a:off x="-545986" y="1102216"/>
                <a:ext cx="1199558" cy="962316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sp>
            <p:nvSpPr>
              <p:cNvPr id="12310" name="椭圆 23"/>
              <p:cNvSpPr/>
              <p:nvPr/>
            </p:nvSpPr>
            <p:spPr>
              <a:xfrm>
                <a:off x="-599538" y="2021667"/>
                <a:ext cx="94251" cy="96445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12295" name="矩形 2"/>
            <p:cNvSpPr/>
            <p:nvPr/>
          </p:nvSpPr>
          <p:spPr>
            <a:xfrm>
              <a:off x="520763" y="1276188"/>
              <a:ext cx="4586561" cy="92358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5400" b="1">
                  <a:solidFill>
                    <a:srgbClr val="29708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习作：写日记</a:t>
              </a:r>
              <a:endParaRPr lang="zh-CN" altLang="en-US" sz="2800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2296" name="组合 7"/>
            <p:cNvGrpSpPr/>
            <p:nvPr/>
          </p:nvGrpSpPr>
          <p:grpSpPr>
            <a:xfrm>
              <a:off x="-192339" y="1087421"/>
              <a:ext cx="1233637" cy="1472027"/>
              <a:chOff x="-12789" y="1779662"/>
              <a:chExt cx="1233637" cy="1511448"/>
            </a:xfrm>
          </p:grpSpPr>
          <p:cxnSp>
            <p:nvCxnSpPr>
              <p:cNvPr id="12307" name="直接连接符 2"/>
              <p:cNvCxnSpPr/>
              <p:nvPr/>
            </p:nvCxnSpPr>
            <p:spPr>
              <a:xfrm flipH="1">
                <a:off x="-13428" y="1779662"/>
                <a:ext cx="1233634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12308" name="直接连接符 4"/>
              <p:cNvCxnSpPr/>
              <p:nvPr/>
            </p:nvCxnSpPr>
            <p:spPr>
              <a:xfrm flipH="1">
                <a:off x="-13428" y="1779662"/>
                <a:ext cx="0" cy="1512029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  <p:grpSp>
          <p:nvGrpSpPr>
            <p:cNvPr id="12297" name="组合 11"/>
            <p:cNvGrpSpPr/>
            <p:nvPr/>
          </p:nvGrpSpPr>
          <p:grpSpPr>
            <a:xfrm flipH="1">
              <a:off x="4325573" y="1087421"/>
              <a:ext cx="1232049" cy="1472027"/>
              <a:chOff x="293669" y="1779662"/>
              <a:chExt cx="1232049" cy="1511448"/>
            </a:xfrm>
          </p:grpSpPr>
          <p:cxnSp>
            <p:nvCxnSpPr>
              <p:cNvPr id="12305" name="直接连接符 12"/>
              <p:cNvCxnSpPr/>
              <p:nvPr/>
            </p:nvCxnSpPr>
            <p:spPr>
              <a:xfrm flipH="1">
                <a:off x="293665" y="1779662"/>
                <a:ext cx="1232045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12306" name="直接连接符 13"/>
              <p:cNvCxnSpPr/>
              <p:nvPr/>
            </p:nvCxnSpPr>
            <p:spPr>
              <a:xfrm flipH="1">
                <a:off x="293665" y="1779662"/>
                <a:ext cx="0" cy="1512029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  <p:sp>
          <p:nvSpPr>
            <p:cNvPr id="12298" name="矩形 8"/>
            <p:cNvSpPr/>
            <p:nvPr/>
          </p:nvSpPr>
          <p:spPr bwMode="auto">
            <a:xfrm>
              <a:off x="1745589" y="2339203"/>
              <a:ext cx="2419636" cy="487687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12299" name="组合 15"/>
            <p:cNvGrpSpPr/>
            <p:nvPr/>
          </p:nvGrpSpPr>
          <p:grpSpPr>
            <a:xfrm flipV="1">
              <a:off x="-192341" y="2839651"/>
              <a:ext cx="112726" cy="134975"/>
              <a:chOff x="-8219296" y="1700609"/>
              <a:chExt cx="1226356" cy="1507732"/>
            </a:xfrm>
          </p:grpSpPr>
          <p:cxnSp>
            <p:nvCxnSpPr>
              <p:cNvPr id="12303" name="直接连接符 16"/>
              <p:cNvCxnSpPr/>
              <p:nvPr/>
            </p:nvCxnSpPr>
            <p:spPr>
              <a:xfrm flipH="1">
                <a:off x="-8226227" y="1700609"/>
                <a:ext cx="1226356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12304" name="直接连接符 17"/>
              <p:cNvCxnSpPr/>
              <p:nvPr/>
            </p:nvCxnSpPr>
            <p:spPr>
              <a:xfrm flipH="1">
                <a:off x="-8226227" y="1700609"/>
                <a:ext cx="0" cy="1508313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  <p:grpSp>
          <p:nvGrpSpPr>
            <p:cNvPr id="12300" name="组合 19"/>
            <p:cNvGrpSpPr/>
            <p:nvPr/>
          </p:nvGrpSpPr>
          <p:grpSpPr>
            <a:xfrm flipH="1" flipV="1">
              <a:off x="5444898" y="2832574"/>
              <a:ext cx="112728" cy="134975"/>
              <a:chOff x="-4894092" y="1779662"/>
              <a:chExt cx="1226374" cy="1507732"/>
            </a:xfrm>
          </p:grpSpPr>
          <p:cxnSp>
            <p:nvCxnSpPr>
              <p:cNvPr id="12301" name="直接连接符 20"/>
              <p:cNvCxnSpPr/>
              <p:nvPr/>
            </p:nvCxnSpPr>
            <p:spPr>
              <a:xfrm flipH="1">
                <a:off x="-4894092" y="1771580"/>
                <a:ext cx="1226341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12302" name="直接连接符 21"/>
              <p:cNvCxnSpPr/>
              <p:nvPr/>
            </p:nvCxnSpPr>
            <p:spPr>
              <a:xfrm flipH="1">
                <a:off x="-4894092" y="1771580"/>
                <a:ext cx="0" cy="1508313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</p:grpSp>
      <p:pic>
        <p:nvPicPr>
          <p:cNvPr id="12292" name="图片 31"/>
          <p:cNvPicPr>
            <a:picLocks noChangeAspect="1"/>
          </p:cNvPicPr>
          <p:nvPr/>
        </p:nvPicPr>
        <p:blipFill>
          <a:blip r:embed="rId2"/>
          <a:srcRect t="18201" b="20201"/>
          <a:stretch>
            <a:fillRect/>
          </a:stretch>
        </p:blipFill>
        <p:spPr>
          <a:xfrm rot="20340000">
            <a:off x="531813" y="2814638"/>
            <a:ext cx="2876550" cy="1773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39999"/>
              </a:srgbClr>
            </a:outerShdw>
          </a:effectLst>
        </p:spPr>
      </p:pic>
      <p:pic>
        <p:nvPicPr>
          <p:cNvPr id="12293" name="图片 6"/>
          <p:cNvPicPr>
            <a:picLocks noChangeAspect="1"/>
          </p:cNvPicPr>
          <p:nvPr/>
        </p:nvPicPr>
        <p:blipFill>
          <a:blip r:embed="rId3"/>
          <a:srcRect l="53475"/>
          <a:stretch>
            <a:fillRect/>
          </a:stretch>
        </p:blipFill>
        <p:spPr>
          <a:xfrm>
            <a:off x="3541713" y="1873250"/>
            <a:ext cx="2681287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3"/>
          <p:cNvSpPr/>
          <p:nvPr/>
        </p:nvSpPr>
        <p:spPr>
          <a:xfrm>
            <a:off x="496888" y="420688"/>
            <a:ext cx="79216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    再读读这则日记，把你觉得特别有趣的地方画出来多读几遍，想一想为什么这样写就有趣。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1507" name="图片 2"/>
          <p:cNvPicPr>
            <a:picLocks noChangeAspect="1"/>
          </p:cNvPicPr>
          <p:nvPr/>
        </p:nvPicPr>
        <p:blipFill>
          <a:blip r:embed="rId1"/>
          <a:srcRect l="10802" t="30538" r="8934" b="20600"/>
          <a:stretch>
            <a:fillRect/>
          </a:stretch>
        </p:blipFill>
        <p:spPr>
          <a:xfrm>
            <a:off x="595313" y="1492250"/>
            <a:ext cx="4121150" cy="3344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1508" name="直接连接符 4"/>
          <p:cNvCxnSpPr/>
          <p:nvPr/>
        </p:nvCxnSpPr>
        <p:spPr>
          <a:xfrm>
            <a:off x="3792538" y="2500313"/>
            <a:ext cx="647700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21509" name="直接连接符 5"/>
          <p:cNvCxnSpPr/>
          <p:nvPr/>
        </p:nvCxnSpPr>
        <p:spPr>
          <a:xfrm>
            <a:off x="811213" y="2932113"/>
            <a:ext cx="431800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21510" name="矩形 7"/>
          <p:cNvSpPr/>
          <p:nvPr/>
        </p:nvSpPr>
        <p:spPr>
          <a:xfrm>
            <a:off x="4922838" y="1998663"/>
            <a:ext cx="259238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摇牙齿的动作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511" name="直接连接符 8"/>
          <p:cNvCxnSpPr/>
          <p:nvPr/>
        </p:nvCxnSpPr>
        <p:spPr>
          <a:xfrm>
            <a:off x="1128713" y="3260725"/>
            <a:ext cx="823912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21512" name="矩形 10"/>
          <p:cNvSpPr/>
          <p:nvPr/>
        </p:nvSpPr>
        <p:spPr>
          <a:xfrm>
            <a:off x="4922838" y="2690813"/>
            <a:ext cx="2592387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对牙齿的描写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513" name="直接连接符 14"/>
          <p:cNvCxnSpPr/>
          <p:nvPr/>
        </p:nvCxnSpPr>
        <p:spPr>
          <a:xfrm>
            <a:off x="2754313" y="2900363"/>
            <a:ext cx="1441450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21514" name="直接连接符 16"/>
          <p:cNvCxnSpPr/>
          <p:nvPr/>
        </p:nvCxnSpPr>
        <p:spPr>
          <a:xfrm>
            <a:off x="3367088" y="3254375"/>
            <a:ext cx="749300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21515" name="直接连接符 18"/>
          <p:cNvCxnSpPr/>
          <p:nvPr/>
        </p:nvCxnSpPr>
        <p:spPr>
          <a:xfrm>
            <a:off x="3576638" y="2133600"/>
            <a:ext cx="474662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21516" name="矩形 20"/>
          <p:cNvSpPr/>
          <p:nvPr/>
        </p:nvSpPr>
        <p:spPr>
          <a:xfrm>
            <a:off x="4922838" y="3376613"/>
            <a:ext cx="28670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摇牙齿时的心情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517" name="直接连接符 13"/>
          <p:cNvCxnSpPr/>
          <p:nvPr/>
        </p:nvCxnSpPr>
        <p:spPr>
          <a:xfrm>
            <a:off x="2668588" y="3617913"/>
            <a:ext cx="468312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21512" grpId="0"/>
      <p:bldP spid="215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3"/>
          <p:cNvSpPr/>
          <p:nvPr/>
        </p:nvSpPr>
        <p:spPr>
          <a:xfrm>
            <a:off x="684213" y="1203325"/>
            <a:ext cx="7920037" cy="2235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    同学们闭上眼睛，想想今天看到了什么，听到了什么，做了什么，想到了什么。其中有你觉得特别有趣或者挺有意思、值得写下来的事情吗？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2531" name="TextBox 13"/>
          <p:cNvSpPr txBox="1"/>
          <p:nvPr/>
        </p:nvSpPr>
        <p:spPr>
          <a:xfrm>
            <a:off x="1168400" y="82550"/>
            <a:ext cx="18335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拓宽思路</a:t>
            </a:r>
            <a:endParaRPr lang="en-US" altLang="en-US" sz="3200" b="1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2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59113" y="119063"/>
            <a:ext cx="314325" cy="512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2533" name="直接连接符 6"/>
          <p:cNvCxnSpPr/>
          <p:nvPr/>
        </p:nvCxnSpPr>
        <p:spPr>
          <a:xfrm>
            <a:off x="900113" y="619125"/>
            <a:ext cx="2473325" cy="0"/>
          </a:xfrm>
          <a:prstGeom prst="line">
            <a:avLst/>
          </a:prstGeom>
          <a:noFill/>
          <a:ln w="28575">
            <a:solidFill>
              <a:srgbClr val="FFC000"/>
            </a:solidFill>
            <a:miter lim="800000"/>
          </a:ln>
        </p:spPr>
      </p:cxn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3"/>
          <p:cNvSpPr/>
          <p:nvPr/>
        </p:nvSpPr>
        <p:spPr>
          <a:xfrm>
            <a:off x="1042988" y="842963"/>
            <a:ext cx="5905500" cy="1370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选择素材：上体育课。</a:t>
            </a:r>
            <a:endParaRPr lang="en-US" altLang="zh-CN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讨论：体育课可以写什么内容？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1103313" y="2498725"/>
            <a:ext cx="7069137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上课的心情、上课前的准备、上课的老师、上课的过程、上课的收获</a:t>
            </a:r>
            <a:r>
              <a:rPr lang="en-US" altLang="zh-CN" sz="3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488" y="26988"/>
            <a:ext cx="5026025" cy="1101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18900000" algn="bl">
              <a:srgbClr val="000000">
                <a:alpha val="39999"/>
              </a:srgbClr>
            </a:outerShdw>
          </a:effectLst>
        </p:spPr>
      </p:pic>
      <p:sp>
        <p:nvSpPr>
          <p:cNvPr id="24579" name="矩形 3"/>
          <p:cNvSpPr/>
          <p:nvPr/>
        </p:nvSpPr>
        <p:spPr>
          <a:xfrm>
            <a:off x="2195513" y="400050"/>
            <a:ext cx="4506912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上课前、课堂上、下课后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4580" name="矩形 3"/>
          <p:cNvSpPr/>
          <p:nvPr/>
        </p:nvSpPr>
        <p:spPr>
          <a:xfrm>
            <a:off x="539750" y="1203325"/>
            <a:ext cx="8280400" cy="2160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先讲一讲上体育课的过程。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评价。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把刚才说的写下来，不会写的字可以用拼音代替，可以用以下这些词语。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4581" name="矩形 3"/>
          <p:cNvSpPr/>
          <p:nvPr/>
        </p:nvSpPr>
        <p:spPr>
          <a:xfrm>
            <a:off x="2339975" y="3298825"/>
            <a:ext cx="453707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生龙活虎　　欢声笑语　　你追我赶　　遥遥领先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3"/>
          <p:cNvSpPr>
            <a:spLocks noChangeArrowheads="1"/>
          </p:cNvSpPr>
          <p:nvPr/>
        </p:nvSpPr>
        <p:spPr bwMode="auto">
          <a:xfrm>
            <a:off x="639763" y="842963"/>
            <a:ext cx="8035925" cy="29733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600" b="1" spc="0">
                <a:latin typeface="宋体" panose="02010600030101010101" pitchFamily="2" charset="-122"/>
                <a:ea typeface="Times New Roman" panose="02020603050405020304" pitchFamily="18" charset="0"/>
              </a:rPr>
              <a:t>练写草稿，检查。第一遍检查句子通不通顺，自由读。第二遍看看有没有错别字。第三遍看看标点是否正确。</a:t>
            </a:r>
            <a:endParaRPr lang="en-US" altLang="zh-CN" sz="26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600" b="1" spc="0">
                <a:latin typeface="宋体" panose="02010600030101010101" pitchFamily="2" charset="-122"/>
                <a:ea typeface="Times New Roman" panose="02020603050405020304" pitchFamily="18" charset="0"/>
              </a:rPr>
              <a:t>同桌互评，互相纠正补充。</a:t>
            </a:r>
            <a:endParaRPr lang="en-US" altLang="zh-CN" sz="26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600" b="1" spc="0">
                <a:latin typeface="宋体" panose="02010600030101010101" pitchFamily="2" charset="-122"/>
                <a:ea typeface="Times New Roman" panose="02020603050405020304" pitchFamily="18" charset="0"/>
              </a:rPr>
              <a:t>修改，誊写习作。</a:t>
            </a:r>
            <a:endParaRPr lang="en-US" altLang="zh-CN" sz="26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600" b="1" spc="-150">
                <a:latin typeface="宋体" panose="02010600030101010101" pitchFamily="2" charset="-122"/>
                <a:ea typeface="Times New Roman" panose="02020603050405020304" pitchFamily="18" charset="0"/>
              </a:rPr>
              <a:t>在班里读几篇好的日记，说说哪儿写得好。</a:t>
            </a:r>
            <a:endParaRPr lang="zh-CN" altLang="en-US" sz="26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5603" name="TextBox 13"/>
          <p:cNvSpPr txBox="1"/>
          <p:nvPr/>
        </p:nvSpPr>
        <p:spPr>
          <a:xfrm>
            <a:off x="1168400" y="82550"/>
            <a:ext cx="18335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指导互改</a:t>
            </a:r>
            <a:endParaRPr lang="en-US" altLang="en-US" sz="3200" b="1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矩形 3">
            <a:hlinkClick r:id="rId1" action="ppaction://hlinksldjump"/>
          </p:cNvPr>
          <p:cNvSpPr/>
          <p:nvPr/>
        </p:nvSpPr>
        <p:spPr>
          <a:xfrm>
            <a:off x="3902075" y="88900"/>
            <a:ext cx="15113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05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59113" y="119063"/>
            <a:ext cx="314325" cy="512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5606" name="直接连接符 11"/>
          <p:cNvCxnSpPr/>
          <p:nvPr/>
        </p:nvCxnSpPr>
        <p:spPr>
          <a:xfrm>
            <a:off x="900113" y="619125"/>
            <a:ext cx="2473325" cy="0"/>
          </a:xfrm>
          <a:prstGeom prst="line">
            <a:avLst/>
          </a:prstGeom>
          <a:noFill/>
          <a:ln w="28575">
            <a:solidFill>
              <a:srgbClr val="FFC000"/>
            </a:solidFill>
            <a:miter lim="800000"/>
          </a:ln>
        </p:spPr>
      </p:cxn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339725"/>
            <a:ext cx="3340100" cy="992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39999"/>
              </a:srgbClr>
            </a:outerShdw>
          </a:effectLst>
        </p:spPr>
      </p:pic>
      <p:sp>
        <p:nvSpPr>
          <p:cNvPr id="26627" name="矩形 3"/>
          <p:cNvSpPr/>
          <p:nvPr/>
        </p:nvSpPr>
        <p:spPr>
          <a:xfrm>
            <a:off x="1439863" y="555625"/>
            <a:ext cx="6264275" cy="355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总结写法</a:t>
            </a:r>
            <a:endParaRPr lang="en-US" altLang="zh-CN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多观察，能把文章写真实；</a:t>
            </a:r>
            <a:endParaRPr lang="en-US" altLang="zh-CN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多思考，能把文章写明白；</a:t>
            </a:r>
            <a:endParaRPr lang="en-US" altLang="zh-CN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多修改，能把文章写通顺；</a:t>
            </a:r>
            <a:endParaRPr lang="en-US" altLang="zh-CN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多读书，能把文章写精彩。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7650" name="表格 2"/>
          <p:cNvGraphicFramePr>
            <a:graphicFrameLocks noGrp="1"/>
          </p:cNvGraphicFramePr>
          <p:nvPr/>
        </p:nvGraphicFramePr>
        <p:xfrm>
          <a:off x="539750" y="1087438"/>
          <a:ext cx="8135940" cy="2735263"/>
        </p:xfrm>
        <a:graphic>
          <a:graphicData uri="http://schemas.openxmlformats.org/drawingml/2006/table">
            <a:tbl>
              <a:tblPr/>
              <a:tblGrid>
                <a:gridCol w="3557588"/>
                <a:gridCol w="1144588"/>
                <a:gridCol w="1144588"/>
                <a:gridCol w="1144588"/>
                <a:gridCol w="1144588"/>
              </a:tblGrid>
              <a:tr h="6699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262626"/>
                          </a:solidFill>
                          <a:latin typeface="宋体" panose="02010600030101010101" pitchFamily="2" charset="-122"/>
                        </a:rPr>
                        <a:t>评价标准（最高</a:t>
                      </a:r>
                      <a:r>
                        <a:rPr lang="en-US" altLang="zh-CN" sz="2800" b="1">
                          <a:solidFill>
                            <a:srgbClr val="262626"/>
                          </a:solidFill>
                          <a:latin typeface="宋体" panose="02010600030101010101" pitchFamily="2" charset="-122"/>
                        </a:rPr>
                        <a:t>5</a:t>
                      </a:r>
                      <a:r>
                        <a:rPr lang="zh-CN" altLang="en-US" sz="2800" b="1">
                          <a:solidFill>
                            <a:srgbClr val="262626"/>
                          </a:solidFill>
                          <a:latin typeface="宋体" panose="02010600030101010101" pitchFamily="2" charset="-122"/>
                        </a:rPr>
                        <a:t>★）</a:t>
                      </a:r>
                      <a:endParaRPr lang="zh-CN" altLang="en-US" sz="2800" b="1">
                        <a:solidFill>
                          <a:srgbClr val="262626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262626"/>
                          </a:solidFill>
                          <a:latin typeface="宋体" panose="02010600030101010101" pitchFamily="2" charset="-122"/>
                        </a:rPr>
                        <a:t>自评</a:t>
                      </a:r>
                      <a:endParaRPr lang="zh-CN" altLang="en-US" sz="2800" b="1">
                        <a:solidFill>
                          <a:srgbClr val="262626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262626"/>
                          </a:solidFill>
                          <a:latin typeface="宋体" panose="02010600030101010101" pitchFamily="2" charset="-122"/>
                        </a:rPr>
                        <a:t>互评</a:t>
                      </a:r>
                      <a:endParaRPr lang="zh-CN" altLang="en-US" sz="2800" b="1">
                        <a:solidFill>
                          <a:srgbClr val="262626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262626"/>
                          </a:solidFill>
                          <a:latin typeface="宋体" panose="02010600030101010101" pitchFamily="2" charset="-122"/>
                        </a:rPr>
                        <a:t>师评</a:t>
                      </a:r>
                      <a:endParaRPr lang="zh-CN" altLang="en-US" sz="2800" b="1">
                        <a:solidFill>
                          <a:srgbClr val="262626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262626"/>
                          </a:solidFill>
                          <a:latin typeface="宋体" panose="02010600030101010101" pitchFamily="2" charset="-122"/>
                        </a:rPr>
                        <a:t>综合</a:t>
                      </a:r>
                      <a:endParaRPr lang="zh-CN" altLang="en-US" sz="2800" b="1">
                        <a:solidFill>
                          <a:srgbClr val="262626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</a:tr>
              <a:tr h="6699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30000"/>
                        </a:lnSpc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故事完整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6699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情节连贯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72548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语句通顺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8" marR="91438" marT="45715" marB="45715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  <p:sp>
        <p:nvSpPr>
          <p:cNvPr id="27682" name="TextBox 13"/>
          <p:cNvSpPr txBox="1"/>
          <p:nvPr/>
        </p:nvSpPr>
        <p:spPr>
          <a:xfrm>
            <a:off x="1168400" y="82550"/>
            <a:ext cx="18335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总结评价</a:t>
            </a:r>
            <a:endParaRPr lang="en-US" altLang="en-US" sz="3200" b="1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8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59113" y="119063"/>
            <a:ext cx="314325" cy="512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7684" name="直接连接符 9"/>
          <p:cNvCxnSpPr/>
          <p:nvPr/>
        </p:nvCxnSpPr>
        <p:spPr>
          <a:xfrm>
            <a:off x="900113" y="619125"/>
            <a:ext cx="2592387" cy="0"/>
          </a:xfrm>
          <a:prstGeom prst="line">
            <a:avLst/>
          </a:prstGeom>
          <a:noFill/>
          <a:ln w="28575">
            <a:solidFill>
              <a:srgbClr val="FFC000"/>
            </a:solidFill>
            <a:miter lim="800000"/>
          </a:ln>
        </p:spPr>
      </p:cxn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3"/>
          <p:cNvSpPr/>
          <p:nvPr/>
        </p:nvSpPr>
        <p:spPr>
          <a:xfrm>
            <a:off x="1042988" y="700088"/>
            <a:ext cx="7597775" cy="3636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完成星级评价。</a:t>
            </a:r>
            <a:endParaRPr lang="en-US" altLang="zh-CN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你有什么收获？还有什么问题？把你的日记读给家长听，再让他们看看。</a:t>
            </a:r>
            <a:endParaRPr lang="en-US" altLang="zh-CN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我们准备一个日记本，坚持写日记。写日记能记下我们美好的童年。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读书破万卷，下笔如有神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告诉我们要多读书，多看看别人写的，自己也能提高。睁大你的眼睛，竖起你的耳朵，开动你的脑筋，用心去感受，拿起笔记下感动你的人和事。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666750"/>
            <a:ext cx="3340100" cy="992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39999"/>
              </a:srgbClr>
            </a:outerShdw>
          </a:effectLst>
        </p:spPr>
      </p:pic>
      <p:sp>
        <p:nvSpPr>
          <p:cNvPr id="29699" name="矩形 3"/>
          <p:cNvSpPr/>
          <p:nvPr/>
        </p:nvSpPr>
        <p:spPr>
          <a:xfrm>
            <a:off x="3060700" y="941388"/>
            <a:ext cx="26860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习作：写日记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9700" name="矩形 3"/>
          <p:cNvSpPr/>
          <p:nvPr/>
        </p:nvSpPr>
        <p:spPr>
          <a:xfrm>
            <a:off x="2030413" y="1933575"/>
            <a:ext cx="2686050" cy="2235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日期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星期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天气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开头空两格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矩形 4"/>
          <p:cNvSpPr/>
          <p:nvPr/>
        </p:nvSpPr>
        <p:spPr>
          <a:xfrm>
            <a:off x="5148263" y="1933575"/>
            <a:ext cx="1511300" cy="1679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上课前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课堂上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下课后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2" name="TextBox 13"/>
          <p:cNvSpPr txBox="1"/>
          <p:nvPr/>
        </p:nvSpPr>
        <p:spPr>
          <a:xfrm>
            <a:off x="1168400" y="82550"/>
            <a:ext cx="18335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en-US" altLang="en-US" sz="3200" b="1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70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59113" y="119063"/>
            <a:ext cx="314325" cy="512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9704" name="直接连接符 7"/>
          <p:cNvCxnSpPr/>
          <p:nvPr/>
        </p:nvCxnSpPr>
        <p:spPr>
          <a:xfrm>
            <a:off x="900113" y="619125"/>
            <a:ext cx="2592387" cy="0"/>
          </a:xfrm>
          <a:prstGeom prst="line">
            <a:avLst/>
          </a:prstGeom>
          <a:noFill/>
          <a:ln w="28575">
            <a:solidFill>
              <a:srgbClr val="FFC000"/>
            </a:solidFill>
            <a:miter lim="800000"/>
          </a:ln>
        </p:spPr>
      </p:cxn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3">
            <a:hlinkClick r:id="rId1" action="ppaction://hlinksldjump"/>
          </p:cNvPr>
          <p:cNvSpPr/>
          <p:nvPr/>
        </p:nvSpPr>
        <p:spPr>
          <a:xfrm>
            <a:off x="2413000" y="1563688"/>
            <a:ext cx="21590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矩形 3">
            <a:hlinkClick r:id="rId2" action="ppaction://hlinksldjump"/>
          </p:cNvPr>
          <p:cNvSpPr/>
          <p:nvPr/>
        </p:nvSpPr>
        <p:spPr>
          <a:xfrm>
            <a:off x="3995738" y="2643188"/>
            <a:ext cx="25908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13"/>
          <p:cNvSpPr txBox="1"/>
          <p:nvPr/>
        </p:nvSpPr>
        <p:spPr>
          <a:xfrm>
            <a:off x="1168400" y="82550"/>
            <a:ext cx="18335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阅读例文</a:t>
            </a:r>
            <a:endParaRPr lang="en-US" altLang="en-US" sz="3200" b="1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矩形 3"/>
          <p:cNvSpPr/>
          <p:nvPr/>
        </p:nvSpPr>
        <p:spPr>
          <a:xfrm>
            <a:off x="755650" y="1276350"/>
            <a:ext cx="7920038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    小朋友，你们捉过鱼吗？今天我们就来读一篇和你们一样大的学生写的一篇日记，看一看文中的这位小朋友是怎么捉鱼的，看一看他最后有没有捉到鱼。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4340" name="矩形 3">
            <a:hlinkClick r:id="rId1" action="ppaction://hlinksldjump"/>
          </p:cNvPr>
          <p:cNvSpPr/>
          <p:nvPr/>
        </p:nvSpPr>
        <p:spPr>
          <a:xfrm>
            <a:off x="3965575" y="107950"/>
            <a:ext cx="15001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41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59113" y="119063"/>
            <a:ext cx="314325" cy="512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14342" name="直接连接符 2"/>
          <p:cNvCxnSpPr/>
          <p:nvPr/>
        </p:nvCxnSpPr>
        <p:spPr>
          <a:xfrm>
            <a:off x="900113" y="619125"/>
            <a:ext cx="2473325" cy="0"/>
          </a:xfrm>
          <a:prstGeom prst="line">
            <a:avLst/>
          </a:prstGeom>
          <a:noFill/>
          <a:ln w="28575">
            <a:solidFill>
              <a:srgbClr val="FFC000"/>
            </a:solidFill>
            <a:miter lim="800000"/>
          </a:ln>
        </p:spPr>
      </p:cxn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2538413" y="339725"/>
            <a:ext cx="40671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日　星期一　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495300" y="987425"/>
            <a:ext cx="8037513" cy="2973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今天吃完午饭后，爸爸和舅舅带我去捉鱼。我们带好捉鱼的工具，来到稻田旁边的河沟，我学着爸爸和舅舅的样子挽起裤腿、光着脚丫小心翼翼地下了水。刚开始我很害怕，不敢弯腰摸鱼，怕摔倒被水冲走，舅舅告诉我这里的水很浅不用怕，我这才发现水只到我的膝盖下。我哈哈大笑起来，放开胆量跟在他们后面开始捉鱼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611188" y="555625"/>
            <a:ext cx="7777162" cy="3452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爸爸告诉我捉鱼时不要着急，要慢慢来，我静下心来，仔细地向前摸着，突然感觉手边一动就使劲一抓，果然抓到了一条鱼！我高兴地大喊大叫：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我抓到了，我抓到了！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时间过得真快呀，不一会儿爸爸和舅舅好像就把小水桶装满了鱼。我只好恋恋不舍地和爸爸回家了。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今天真是高兴的一天。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3"/>
          <p:cNvSpPr/>
          <p:nvPr/>
        </p:nvSpPr>
        <p:spPr>
          <a:xfrm>
            <a:off x="587375" y="3983038"/>
            <a:ext cx="6911975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这位小朋友捉到鱼了吗？你觉得这件事情有趣吗？</a:t>
            </a:r>
            <a:endParaRPr lang="zh-CN" altLang="en-US" sz="2400" b="1">
              <a:solidFill>
                <a:srgbClr val="C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3"/>
          <p:cNvSpPr/>
          <p:nvPr/>
        </p:nvSpPr>
        <p:spPr>
          <a:xfrm>
            <a:off x="1463675" y="842963"/>
            <a:ext cx="7056438" cy="2776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    写日记是多么重要的一件事，写日记又是多么有趣的一件事。不管时间过去多久，不管日月如何变化，不管世界如何发展，我们都可以用写日记的方式把自己的所见所闻所感写下来，并用文字的方式永远地保留下来，这是一件多么有意义的事！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3"/>
          <p:cNvSpPr/>
          <p:nvPr/>
        </p:nvSpPr>
        <p:spPr>
          <a:xfrm>
            <a:off x="665163" y="1276350"/>
            <a:ext cx="7813675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把当天亲身经历的事、看到的事、听到的事、自己的想法和感受等写下来，就是写日记。养成写日记的习惯，是很多有成就的人的一个共同特点。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TextBox 13"/>
          <p:cNvSpPr txBox="1"/>
          <p:nvPr/>
        </p:nvSpPr>
        <p:spPr>
          <a:xfrm>
            <a:off x="1168400" y="82550"/>
            <a:ext cx="18335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阅读例文</a:t>
            </a:r>
            <a:endParaRPr lang="en-US" altLang="en-US" sz="3200" b="1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59113" y="119063"/>
            <a:ext cx="314325" cy="512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18437" name="直接连接符 5"/>
          <p:cNvCxnSpPr/>
          <p:nvPr/>
        </p:nvCxnSpPr>
        <p:spPr>
          <a:xfrm>
            <a:off x="900113" y="619125"/>
            <a:ext cx="2663825" cy="0"/>
          </a:xfrm>
          <a:prstGeom prst="line">
            <a:avLst/>
          </a:prstGeom>
          <a:noFill/>
          <a:ln w="28575">
            <a:solidFill>
              <a:srgbClr val="FFC000"/>
            </a:solidFill>
            <a:miter lim="800000"/>
          </a:ln>
        </p:spPr>
      </p:cxn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3"/>
          <p:cNvSpPr/>
          <p:nvPr/>
        </p:nvSpPr>
        <p:spPr>
          <a:xfrm>
            <a:off x="647700" y="1347788"/>
            <a:ext cx="7920038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    快速浏览教材中的例文，思考：日记与我们以前写的作文有什么区别呢？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641350" y="2640013"/>
            <a:ext cx="784860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格式不一样：日记的第一行要写上某月某日、星期几以及天气情况，然后再写正文。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TextBox 13"/>
          <p:cNvSpPr txBox="1"/>
          <p:nvPr/>
        </p:nvSpPr>
        <p:spPr>
          <a:xfrm>
            <a:off x="1168400" y="82550"/>
            <a:ext cx="18335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初学日记</a:t>
            </a:r>
            <a:endParaRPr lang="en-US" altLang="en-US" sz="3200" b="1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59113" y="119063"/>
            <a:ext cx="314325" cy="512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19462" name="直接连接符 6"/>
          <p:cNvCxnSpPr/>
          <p:nvPr/>
        </p:nvCxnSpPr>
        <p:spPr>
          <a:xfrm>
            <a:off x="900113" y="619125"/>
            <a:ext cx="2473325" cy="0"/>
          </a:xfrm>
          <a:prstGeom prst="line">
            <a:avLst/>
          </a:prstGeom>
          <a:noFill/>
          <a:ln w="28575">
            <a:solidFill>
              <a:srgbClr val="FFC0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"/>
          <p:cNvPicPr>
            <a:picLocks noChangeAspect="1"/>
          </p:cNvPicPr>
          <p:nvPr/>
        </p:nvPicPr>
        <p:blipFill>
          <a:blip r:embed="rId1"/>
          <a:srcRect l="10802" t="24802" r="8934" b="20600"/>
          <a:stretch>
            <a:fillRect/>
          </a:stretch>
        </p:blipFill>
        <p:spPr>
          <a:xfrm>
            <a:off x="2555875" y="484188"/>
            <a:ext cx="4532313" cy="4111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3" name="矩形: 圆角 3"/>
          <p:cNvSpPr/>
          <p:nvPr/>
        </p:nvSpPr>
        <p:spPr>
          <a:xfrm>
            <a:off x="3635375" y="915988"/>
            <a:ext cx="979488" cy="36036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0484" name="矩形 4"/>
          <p:cNvSpPr/>
          <p:nvPr/>
        </p:nvSpPr>
        <p:spPr>
          <a:xfrm>
            <a:off x="3348038" y="374650"/>
            <a:ext cx="9779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日期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矩形: 圆角 5"/>
          <p:cNvSpPr/>
          <p:nvPr/>
        </p:nvSpPr>
        <p:spPr>
          <a:xfrm>
            <a:off x="4738688" y="915988"/>
            <a:ext cx="769937" cy="36036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0486" name="矩形 6"/>
          <p:cNvSpPr/>
          <p:nvPr/>
        </p:nvSpPr>
        <p:spPr>
          <a:xfrm>
            <a:off x="4562475" y="342900"/>
            <a:ext cx="979488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星期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矩形: 圆角 7"/>
          <p:cNvSpPr/>
          <p:nvPr/>
        </p:nvSpPr>
        <p:spPr>
          <a:xfrm>
            <a:off x="5621338" y="914400"/>
            <a:ext cx="307975" cy="3603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0488" name="矩形 8"/>
          <p:cNvSpPr/>
          <p:nvPr/>
        </p:nvSpPr>
        <p:spPr>
          <a:xfrm>
            <a:off x="5676900" y="377825"/>
            <a:ext cx="979488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天气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矩形 9"/>
          <p:cNvSpPr/>
          <p:nvPr/>
        </p:nvSpPr>
        <p:spPr>
          <a:xfrm>
            <a:off x="2843213" y="1347788"/>
            <a:ext cx="225425" cy="358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0490" name="矩形 10"/>
          <p:cNvSpPr/>
          <p:nvPr/>
        </p:nvSpPr>
        <p:spPr>
          <a:xfrm>
            <a:off x="3103563" y="1347788"/>
            <a:ext cx="225425" cy="358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0491" name="文本框 11"/>
          <p:cNvSpPr txBox="1"/>
          <p:nvPr/>
        </p:nvSpPr>
        <p:spPr>
          <a:xfrm>
            <a:off x="909638" y="1201738"/>
            <a:ext cx="1871662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33CC"/>
                </a:solidFill>
                <a:latin typeface="宋体" panose="02010600030101010101" pitchFamily="2" charset="-122"/>
              </a:rPr>
              <a:t>段首空两格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4" grpId="0"/>
      <p:bldP spid="20485" grpId="0" animBg="1"/>
      <p:bldP spid="20486" grpId="0"/>
      <p:bldP spid="20487" grpId="0" animBg="1"/>
      <p:bldP spid="20488" grpId="0"/>
      <p:bldP spid="20489" grpId="0" animBg="1"/>
      <p:bldP spid="20490" grpId="0" animBg="1"/>
      <p:bldP spid="20491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1359</Words>
  <Application>WPS 演示</Application>
  <PresentationFormat>全屏显示(16:9)</PresentationFormat>
  <Paragraphs>121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楷体</vt:lpstr>
      <vt:lpstr>等线 Light</vt:lpstr>
      <vt:lpstr>等线</vt:lpstr>
      <vt:lpstr>黑体</vt:lpstr>
      <vt:lpstr>Times New Roman</vt:lpstr>
      <vt:lpstr>微软雅黑</vt:lpstr>
      <vt:lpstr>Arial Unicode MS</vt:lpstr>
      <vt:lpstr>Cambria</vt:lpstr>
      <vt:lpstr>Arial</vt:lpstr>
      <vt:lpstr>Office 主题​​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状元成才路系列</vt:lpwstr>
  </property>
  <property fmtid="{D5CDD505-2E9C-101B-9397-08002B2CF9AE}" pid="3" name="ICV">
    <vt:lpwstr>6994CBE0D3AD47E8BB225D811BF5A95E_12</vt:lpwstr>
  </property>
  <property fmtid="{D5CDD505-2E9C-101B-9397-08002B2CF9AE}" pid="4" name="KSOProductBuildVer">
    <vt:lpwstr>2052-12.1.0.15374</vt:lpwstr>
  </property>
</Properties>
</file>