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3"/>
  </p:notesMasterIdLst>
  <p:handoutMasterIdLst>
    <p:handoutMasterId r:id="rId19"/>
  </p:handoutMasterIdLst>
  <p:sldIdLst>
    <p:sldId id="256" r:id="rId4"/>
    <p:sldId id="295" r:id="rId5"/>
    <p:sldId id="296" r:id="rId6"/>
    <p:sldId id="273" r:id="rId7"/>
    <p:sldId id="266" r:id="rId8"/>
    <p:sldId id="297" r:id="rId9"/>
    <p:sldId id="274" r:id="rId10"/>
    <p:sldId id="275" r:id="rId11"/>
    <p:sldId id="276" r:id="rId12"/>
    <p:sldId id="278" r:id="rId14"/>
    <p:sldId id="279" r:id="rId15"/>
    <p:sldId id="280" r:id="rId16"/>
    <p:sldId id="263" r:id="rId17"/>
    <p:sldId id="309" r:id="rId18"/>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7" userDrawn="1">
          <p15:clr>
            <a:srgbClr val="A4A3A4"/>
          </p15:clr>
        </p15:guide>
        <p15:guide id="2" pos="38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B4FF"/>
    <a:srgbClr val="ECECE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87"/>
        <p:guide pos="386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gs" Target="tags/tag1.xml"/><Relationship Id="rId23" Type="http://schemas.openxmlformats.org/officeDocument/2006/relationships/commentAuthors" Target="commentAuthors.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notesMaster" Target="notesMasters/notes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5.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20.jpe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059227" y="2169041"/>
            <a:ext cx="6355080" cy="922020"/>
          </a:xfrm>
          <a:prstGeom prst="rect">
            <a:avLst/>
          </a:prstGeom>
          <a:noFill/>
        </p:spPr>
        <p:txBody>
          <a:bodyPr wrap="none" rtlCol="0">
            <a:spAutoFit/>
          </a:bodyPr>
          <a:lstStyle/>
          <a:p>
            <a:r>
              <a:rPr kumimoji="1" lang="zh-CN" altLang="en-US" sz="5400" b="1" dirty="0">
                <a:solidFill>
                  <a:srgbClr val="00B4FF"/>
                </a:solidFill>
              </a:rPr>
              <a:t>求亿以上数的近似数</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2" name="文本框 1"/>
          <p:cNvSpPr txBox="1"/>
          <p:nvPr/>
        </p:nvSpPr>
        <p:spPr>
          <a:xfrm>
            <a:off x="1661160" y="4683760"/>
            <a:ext cx="6911975" cy="1383665"/>
          </a:xfrm>
          <a:prstGeom prst="rect">
            <a:avLst/>
          </a:prstGeom>
          <a:noFill/>
        </p:spPr>
        <p:txBody>
          <a:bodyPr wrap="square" rtlCol="0">
            <a:spAutoFit/>
          </a:bodyPr>
          <a:p>
            <a:pPr>
              <a:lnSpc>
                <a:spcPct val="15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A.799999999</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B.849999999</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C.840000000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D.790000000</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4"/>
          <p:cNvSpPr txBox="1"/>
          <p:nvPr/>
        </p:nvSpPr>
        <p:spPr>
          <a:xfrm>
            <a:off x="6425169" y="1574665"/>
            <a:ext cx="324017" cy="629920"/>
          </a:xfrm>
          <a:prstGeom prst="rect">
            <a:avLst/>
          </a:prstGeom>
          <a:noFill/>
        </p:spPr>
        <p:txBody>
          <a:bodyPr wrap="square" rtlCol="0">
            <a:spAutoFit/>
          </a:bodyPr>
          <a:p>
            <a:pPr>
              <a:lnSpc>
                <a:spcPts val="4200"/>
              </a:lnSpc>
            </a:pPr>
            <a:r>
              <a:rPr lang="en-US" altLang="zh-CN" sz="2800" dirty="0">
                <a:solidFill>
                  <a:srgbClr val="FF0000"/>
                </a:solidFill>
                <a:latin typeface="微软雅黑" panose="020B0503020204020204" pitchFamily="34" charset="-122"/>
                <a:ea typeface="微软雅黑" panose="020B0503020204020204" pitchFamily="34" charset="-122"/>
              </a:rPr>
              <a:t>B</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14" name="文本框 7"/>
          <p:cNvSpPr txBox="1"/>
          <p:nvPr/>
        </p:nvSpPr>
        <p:spPr>
          <a:xfrm>
            <a:off x="8613098" y="3705505"/>
            <a:ext cx="324017" cy="629920"/>
          </a:xfrm>
          <a:prstGeom prst="rect">
            <a:avLst/>
          </a:prstGeom>
          <a:noFill/>
        </p:spPr>
        <p:txBody>
          <a:bodyPr wrap="square" rtlCol="0">
            <a:spAutoFit/>
          </a:bodyPr>
          <a:p>
            <a:pPr>
              <a:lnSpc>
                <a:spcPts val="4200"/>
              </a:lnSpc>
            </a:pPr>
            <a:r>
              <a:rPr lang="en-US" altLang="zh-CN" sz="2800" dirty="0">
                <a:solidFill>
                  <a:srgbClr val="FF0000"/>
                </a:solidFill>
                <a:latin typeface="微软雅黑" panose="020B0503020204020204" pitchFamily="34" charset="-122"/>
                <a:ea typeface="微软雅黑" panose="020B0503020204020204" pitchFamily="34" charset="-122"/>
              </a:rPr>
              <a:t>B</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558925" y="1661160"/>
            <a:ext cx="5751195"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987432100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四舍五入到亿位是（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1277620" y="2676525"/>
            <a:ext cx="6813550" cy="521970"/>
          </a:xfrm>
          <a:prstGeom prst="rect">
            <a:avLst/>
          </a:prstGeom>
          <a:noFill/>
        </p:spPr>
        <p:txBody>
          <a:bodyPr wrap="none" rtlCol="0">
            <a:spAutoFit/>
          </a:bodyPr>
          <a:p>
            <a:pPr algn="l"/>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A.9</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亿　　</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B.10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亿　　</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C.90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亿　　</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D.91</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亿</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558925" y="3691890"/>
            <a:ext cx="9659620" cy="629920"/>
          </a:xfrm>
          <a:prstGeom prst="rect">
            <a:avLst/>
          </a:prstGeom>
          <a:noFill/>
        </p:spPr>
        <p:txBody>
          <a:bodyPr wrap="square" rtlCol="0">
            <a:spAutoFit/>
          </a:bodyPr>
          <a:p>
            <a:pPr algn="l">
              <a:lnSpc>
                <a:spcPts val="42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一个九位数“四舍五入”后约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亿，这个数最大是（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8328025" y="387985"/>
            <a:ext cx="2763520" cy="1915160"/>
            <a:chOff x="5809" y="815"/>
            <a:chExt cx="4352" cy="3016"/>
          </a:xfrm>
        </p:grpSpPr>
        <p:pic>
          <p:nvPicPr>
            <p:cNvPr id="8" name="图片 7" descr="49b92606-f4e8-4d4f-9619-7f0a6197ef6c"/>
            <p:cNvPicPr>
              <a:picLocks noChangeAspect="1"/>
            </p:cNvPicPr>
            <p:nvPr/>
          </p:nvPicPr>
          <p:blipFill>
            <a:blip r:embed="rId2"/>
            <a:stretch>
              <a:fillRect/>
            </a:stretch>
          </p:blipFill>
          <p:spPr>
            <a:xfrm>
              <a:off x="5809" y="815"/>
              <a:ext cx="4353" cy="3016"/>
            </a:xfrm>
            <a:prstGeom prst="rect">
              <a:avLst/>
            </a:prstGeom>
          </p:spPr>
        </p:pic>
        <p:sp>
          <p:nvSpPr>
            <p:cNvPr id="3" name="TextBox 1"/>
            <p:cNvSpPr txBox="1"/>
            <p:nvPr/>
          </p:nvSpPr>
          <p:spPr>
            <a:xfrm>
              <a:off x="6540" y="2136"/>
              <a:ext cx="2892" cy="822"/>
            </a:xfrm>
            <a:prstGeom prst="rect">
              <a:avLst/>
            </a:prstGeom>
            <a:noFill/>
          </p:spPr>
          <p:txBody>
            <a:bodyPr wrap="square" rtlCol="0">
              <a:spAutoFit/>
            </a:bodyPr>
            <a:p>
              <a:pPr>
                <a:spcBef>
                  <a:spcPct val="0"/>
                </a:spcBef>
                <a:defRPr/>
              </a:pPr>
              <a:r>
                <a:rPr lang="zh-CN" altLang="en-US" sz="2800" dirty="0">
                  <a:latin typeface="微软雅黑" panose="020B0503020204020204" pitchFamily="34" charset="-122"/>
                  <a:ea typeface="微软雅黑" panose="020B0503020204020204" pitchFamily="34" charset="-122"/>
                </a:rPr>
                <a:t>选</a:t>
              </a: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一</a:t>
              </a: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选</a:t>
              </a:r>
              <a:endParaRPr lang="en-US" altLang="zh-CN" sz="2800" kern="0" dirty="0">
                <a:latin typeface="微软雅黑" panose="020B0503020204020204" pitchFamily="34" charset="-122"/>
                <a:ea typeface="微软雅黑" panose="020B0503020204020204" pitchFamily="34" charset="-122"/>
              </a:endParaRPr>
            </a:p>
          </p:txBody>
        </p:sp>
      </p:grpSp>
      <p:pic>
        <p:nvPicPr>
          <p:cNvPr id="10" name="图片 9" descr="c3eafe90-a924-4f62-8d17-c4437f65ed14"/>
          <p:cNvPicPr>
            <a:picLocks noChangeAspect="1"/>
          </p:cNvPicPr>
          <p:nvPr/>
        </p:nvPicPr>
        <p:blipFill>
          <a:blip r:embed="rId3"/>
          <a:srcRect r="57558" b="57019"/>
          <a:stretch>
            <a:fillRect/>
          </a:stretch>
        </p:blipFill>
        <p:spPr>
          <a:xfrm>
            <a:off x="704850" y="1564005"/>
            <a:ext cx="791845" cy="767715"/>
          </a:xfrm>
          <a:prstGeom prst="rect">
            <a:avLst/>
          </a:prstGeom>
        </p:spPr>
      </p:pic>
      <p:pic>
        <p:nvPicPr>
          <p:cNvPr id="11" name="图片 10" descr="c3eafe90-a924-4f62-8d17-c4437f65ed14"/>
          <p:cNvPicPr>
            <a:picLocks noChangeAspect="1"/>
          </p:cNvPicPr>
          <p:nvPr/>
        </p:nvPicPr>
        <p:blipFill>
          <a:blip r:embed="rId3"/>
          <a:srcRect l="54588" b="52824"/>
          <a:stretch>
            <a:fillRect/>
          </a:stretch>
        </p:blipFill>
        <p:spPr>
          <a:xfrm>
            <a:off x="558800" y="3585845"/>
            <a:ext cx="847090" cy="842645"/>
          </a:xfrm>
          <a:prstGeom prst="rect">
            <a:avLst/>
          </a:prstGeom>
        </p:spPr>
      </p:pic>
      <p:sp>
        <p:nvSpPr>
          <p:cNvPr id="19" name="圆角矩形 18"/>
          <p:cNvSpPr/>
          <p:nvPr/>
        </p:nvSpPr>
        <p:spPr>
          <a:xfrm>
            <a:off x="2120265" y="1687830"/>
            <a:ext cx="1445260"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a:off x="2120265" y="2149475"/>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圆角矩形 14"/>
          <p:cNvSpPr/>
          <p:nvPr/>
        </p:nvSpPr>
        <p:spPr>
          <a:xfrm>
            <a:off x="2299335" y="4920615"/>
            <a:ext cx="1699895"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圆角矩形 16"/>
          <p:cNvSpPr/>
          <p:nvPr/>
        </p:nvSpPr>
        <p:spPr>
          <a:xfrm>
            <a:off x="6017260" y="4920615"/>
            <a:ext cx="1699895"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圆角矩形 17"/>
          <p:cNvSpPr/>
          <p:nvPr/>
        </p:nvSpPr>
        <p:spPr>
          <a:xfrm>
            <a:off x="2273300" y="5558790"/>
            <a:ext cx="1699895"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6017260" y="5558790"/>
            <a:ext cx="1699895"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等腰三角形 20"/>
          <p:cNvSpPr/>
          <p:nvPr/>
        </p:nvSpPr>
        <p:spPr>
          <a:xfrm>
            <a:off x="2299335" y="5273675"/>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等腰三角形 21"/>
          <p:cNvSpPr/>
          <p:nvPr/>
        </p:nvSpPr>
        <p:spPr>
          <a:xfrm>
            <a:off x="6017260" y="5329555"/>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等腰三角形 22"/>
          <p:cNvSpPr/>
          <p:nvPr/>
        </p:nvSpPr>
        <p:spPr>
          <a:xfrm>
            <a:off x="2299335" y="6048375"/>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等腰三角形 23"/>
          <p:cNvSpPr/>
          <p:nvPr/>
        </p:nvSpPr>
        <p:spPr>
          <a:xfrm>
            <a:off x="6006465" y="5992495"/>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up)">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strVal val="#ppt_w*0.70"/>
                                          </p:val>
                                        </p:tav>
                                        <p:tav tm="100000">
                                          <p:val>
                                            <p:strVal val="#ppt_w"/>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animEffect transition="in" filter="fade">
                                      <p:cBhvr>
                                        <p:cTn id="21" dur="10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p:tgtEl>
                                          <p:spTgt spid="21"/>
                                        </p:tgtEl>
                                        <p:attrNameLst>
                                          <p:attrName>ppt_y</p:attrName>
                                        </p:attrNameLst>
                                      </p:cBhvr>
                                      <p:tavLst>
                                        <p:tav tm="0">
                                          <p:val>
                                            <p:strVal val="#ppt_y+#ppt_h*1.125000"/>
                                          </p:val>
                                        </p:tav>
                                        <p:tav tm="100000">
                                          <p:val>
                                            <p:strVal val="#ppt_y"/>
                                          </p:val>
                                        </p:tav>
                                      </p:tavLst>
                                    </p:anim>
                                    <p:animEffect transition="in" filter="wipe(up)">
                                      <p:cBhvr>
                                        <p:cTn id="33" dur="500"/>
                                        <p:tgtEl>
                                          <p:spTgt spid="21"/>
                                        </p:tgtEl>
                                      </p:cBhvr>
                                    </p:animEffect>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p:tgtEl>
                                          <p:spTgt spid="22"/>
                                        </p:tgtEl>
                                        <p:attrNameLst>
                                          <p:attrName>ppt_y</p:attrName>
                                        </p:attrNameLst>
                                      </p:cBhvr>
                                      <p:tavLst>
                                        <p:tav tm="0">
                                          <p:val>
                                            <p:strVal val="#ppt_y+#ppt_h*1.125000"/>
                                          </p:val>
                                        </p:tav>
                                        <p:tav tm="100000">
                                          <p:val>
                                            <p:strVal val="#ppt_y"/>
                                          </p:val>
                                        </p:tav>
                                      </p:tavLst>
                                    </p:anim>
                                    <p:animEffect transition="in" filter="wipe(up)">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23" presetClass="entr" presetSubtype="16"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p:tgtEl>
                                          <p:spTgt spid="23"/>
                                        </p:tgtEl>
                                        <p:attrNameLst>
                                          <p:attrName>ppt_y</p:attrName>
                                        </p:attrNameLst>
                                      </p:cBhvr>
                                      <p:tavLst>
                                        <p:tav tm="0">
                                          <p:val>
                                            <p:strVal val="#ppt_y+#ppt_h*1.125000"/>
                                          </p:val>
                                        </p:tav>
                                        <p:tav tm="100000">
                                          <p:val>
                                            <p:strVal val="#ppt_y"/>
                                          </p:val>
                                        </p:tav>
                                      </p:tavLst>
                                    </p:anim>
                                    <p:animEffect transition="in" filter="wipe(up)">
                                      <p:cBhvr>
                                        <p:cTn id="57" dur="500"/>
                                        <p:tgtEl>
                                          <p:spTgt spid="23"/>
                                        </p:tgtEl>
                                      </p:cBhvr>
                                    </p:animEffect>
                                  </p:childTnLst>
                                </p:cTn>
                              </p:par>
                            </p:childTnLst>
                          </p:cTn>
                        </p:par>
                      </p:childTnLst>
                    </p:cTn>
                  </p:par>
                  <p:par>
                    <p:cTn id="58" fill="hold">
                      <p:stCondLst>
                        <p:cond delay="indefinite"/>
                      </p:stCondLst>
                      <p:childTnLst>
                        <p:par>
                          <p:cTn id="59" fill="hold">
                            <p:stCondLst>
                              <p:cond delay="0"/>
                            </p:stCondLst>
                            <p:childTnLst>
                              <p:par>
                                <p:cTn id="60" presetID="23" presetClass="entr" presetSubtype="16"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500" fill="hold"/>
                                        <p:tgtEl>
                                          <p:spTgt spid="20"/>
                                        </p:tgtEl>
                                        <p:attrNameLst>
                                          <p:attrName>ppt_w</p:attrName>
                                        </p:attrNameLst>
                                      </p:cBhvr>
                                      <p:tavLst>
                                        <p:tav tm="0">
                                          <p:val>
                                            <p:fltVal val="0"/>
                                          </p:val>
                                        </p:tav>
                                        <p:tav tm="100000">
                                          <p:val>
                                            <p:strVal val="#ppt_w"/>
                                          </p:val>
                                        </p:tav>
                                      </p:tavLst>
                                    </p:anim>
                                    <p:anim calcmode="lin" valueType="num">
                                      <p:cBhvr>
                                        <p:cTn id="63" dur="500" fill="hold"/>
                                        <p:tgtEl>
                                          <p:spTgt spid="20"/>
                                        </p:tgtEl>
                                        <p:attrNameLst>
                                          <p:attrName>ppt_h</p:attrName>
                                        </p:attrNameLst>
                                      </p:cBhvr>
                                      <p:tavLst>
                                        <p:tav tm="0">
                                          <p:val>
                                            <p:fltVal val="0"/>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grpId="0" nodeType="click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p:tgtEl>
                                          <p:spTgt spid="24"/>
                                        </p:tgtEl>
                                        <p:attrNameLst>
                                          <p:attrName>ppt_y</p:attrName>
                                        </p:attrNameLst>
                                      </p:cBhvr>
                                      <p:tavLst>
                                        <p:tav tm="0">
                                          <p:val>
                                            <p:strVal val="#ppt_y+#ppt_h*1.125000"/>
                                          </p:val>
                                        </p:tav>
                                        <p:tav tm="100000">
                                          <p:val>
                                            <p:strVal val="#ppt_y"/>
                                          </p:val>
                                        </p:tav>
                                      </p:tavLst>
                                    </p:anim>
                                    <p:animEffect transition="in" filter="wipe(up)">
                                      <p:cBhvr>
                                        <p:cTn id="69" dur="500"/>
                                        <p:tgtEl>
                                          <p:spTgt spid="24"/>
                                        </p:tgtEl>
                                      </p:cBhvr>
                                    </p:animEffect>
                                  </p:childTnLst>
                                </p:cTn>
                              </p:par>
                            </p:childTnLst>
                          </p:cTn>
                        </p:par>
                      </p:childTnLst>
                    </p:cTn>
                  </p:par>
                  <p:par>
                    <p:cTn id="70" fill="hold">
                      <p:stCondLst>
                        <p:cond delay="indefinite"/>
                      </p:stCondLst>
                      <p:childTnLst>
                        <p:par>
                          <p:cTn id="71" fill="hold">
                            <p:stCondLst>
                              <p:cond delay="0"/>
                            </p:stCondLst>
                            <p:childTnLst>
                              <p:par>
                                <p:cTn id="72" presetID="55" presetClass="entr" presetSubtype="0" fill="hold" grpId="0" nodeType="click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1000" fill="hold"/>
                                        <p:tgtEl>
                                          <p:spTgt spid="14"/>
                                        </p:tgtEl>
                                        <p:attrNameLst>
                                          <p:attrName>ppt_w</p:attrName>
                                        </p:attrNameLst>
                                      </p:cBhvr>
                                      <p:tavLst>
                                        <p:tav tm="0">
                                          <p:val>
                                            <p:strVal val="#ppt_w*0.70"/>
                                          </p:val>
                                        </p:tav>
                                        <p:tav tm="100000">
                                          <p:val>
                                            <p:strVal val="#ppt_w"/>
                                          </p:val>
                                        </p:tav>
                                      </p:tavLst>
                                    </p:anim>
                                    <p:anim calcmode="lin" valueType="num">
                                      <p:cBhvr>
                                        <p:cTn id="75" dur="1000" fill="hold"/>
                                        <p:tgtEl>
                                          <p:spTgt spid="14"/>
                                        </p:tgtEl>
                                        <p:attrNameLst>
                                          <p:attrName>ppt_h</p:attrName>
                                        </p:attrNameLst>
                                      </p:cBhvr>
                                      <p:tavLst>
                                        <p:tav tm="0">
                                          <p:val>
                                            <p:strVal val="#ppt_h"/>
                                          </p:val>
                                        </p:tav>
                                        <p:tav tm="100000">
                                          <p:val>
                                            <p:strVal val="#ppt_h"/>
                                          </p:val>
                                        </p:tav>
                                      </p:tavLst>
                                    </p:anim>
                                    <p:animEffect transition="in" filter="fade">
                                      <p:cBhvr>
                                        <p:cTn id="7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9" grpId="0" bldLvl="0" animBg="1"/>
      <p:bldP spid="16" grpId="0" bldLvl="0" animBg="1"/>
      <p:bldP spid="15" grpId="0" bldLvl="0" animBg="1"/>
      <p:bldP spid="17" grpId="0" bldLvl="0" animBg="1"/>
      <p:bldP spid="18" grpId="0" bldLvl="0" animBg="1"/>
      <p:bldP spid="20" grpId="0" bldLvl="0" animBg="1"/>
      <p:bldP spid="21" grpId="0" bldLvl="0" animBg="1"/>
      <p:bldP spid="22" grpId="0" bldLvl="0" animBg="1"/>
      <p:bldP spid="23" grpId="0" bldLvl="0" animBg="1"/>
      <p:bldP spid="2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4" name="组合 23"/>
          <p:cNvGrpSpPr/>
          <p:nvPr/>
        </p:nvGrpSpPr>
        <p:grpSpPr>
          <a:xfrm>
            <a:off x="2150110" y="3573145"/>
            <a:ext cx="7783830" cy="1318260"/>
            <a:chOff x="3386" y="5627"/>
            <a:chExt cx="12258" cy="2076"/>
          </a:xfrm>
        </p:grpSpPr>
        <p:grpSp>
          <p:nvGrpSpPr>
            <p:cNvPr id="42" name="组合 41"/>
            <p:cNvGrpSpPr/>
            <p:nvPr/>
          </p:nvGrpSpPr>
          <p:grpSpPr>
            <a:xfrm>
              <a:off x="3386" y="5627"/>
              <a:ext cx="12258" cy="2076"/>
              <a:chOff x="3713" y="2527"/>
              <a:chExt cx="12258" cy="2076"/>
            </a:xfrm>
          </p:grpSpPr>
          <p:sp>
            <p:nvSpPr>
              <p:cNvPr id="19" name="圆角矩形 18"/>
              <p:cNvSpPr/>
              <p:nvPr/>
            </p:nvSpPr>
            <p:spPr>
              <a:xfrm>
                <a:off x="4132" y="3360"/>
                <a:ext cx="11839" cy="1243"/>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1" name="图片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3713" y="2527"/>
                <a:ext cx="1267" cy="1209"/>
              </a:xfrm>
              <a:prstGeom prst="rect">
                <a:avLst/>
              </a:prstGeom>
            </p:spPr>
          </p:pic>
        </p:grpSp>
        <p:sp>
          <p:nvSpPr>
            <p:cNvPr id="7" name="文本框 6"/>
            <p:cNvSpPr txBox="1"/>
            <p:nvPr/>
          </p:nvSpPr>
          <p:spPr>
            <a:xfrm>
              <a:off x="4995" y="6649"/>
              <a:ext cx="4814" cy="822"/>
            </a:xfrm>
            <a:prstGeom prst="rect">
              <a:avLst/>
            </a:prstGeom>
            <a:noFill/>
          </p:spPr>
          <p:txBody>
            <a:bodyPr wrap="square" rtlCol="0">
              <a:spAutoFit/>
            </a:bodyPr>
            <a:p>
              <a:r>
                <a:rPr lang="zh-CN" altLang="en-US" sz="2800" dirty="0">
                  <a:latin typeface="微软雅黑" panose="020B0503020204020204" pitchFamily="34" charset="-122"/>
                  <a:ea typeface="微软雅黑" panose="020B0503020204020204" pitchFamily="34" charset="-122"/>
                </a:rPr>
                <a:t>四舍五入到亿位：</a:t>
              </a:r>
              <a:endParaRPr lang="zh-CN" altLang="en-US" sz="2800" dirty="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3446780" y="2615565"/>
            <a:ext cx="6386830" cy="1236980"/>
            <a:chOff x="5428" y="4119"/>
            <a:chExt cx="10058" cy="1948"/>
          </a:xfrm>
        </p:grpSpPr>
        <p:grpSp>
          <p:nvGrpSpPr>
            <p:cNvPr id="40" name="组合 39"/>
            <p:cNvGrpSpPr/>
            <p:nvPr/>
          </p:nvGrpSpPr>
          <p:grpSpPr>
            <a:xfrm>
              <a:off x="5428" y="4119"/>
              <a:ext cx="10058" cy="1948"/>
              <a:chOff x="5755" y="1019"/>
              <a:chExt cx="10058" cy="1948"/>
            </a:xfrm>
          </p:grpSpPr>
          <p:sp>
            <p:nvSpPr>
              <p:cNvPr id="17" name="圆角矩形 16"/>
              <p:cNvSpPr/>
              <p:nvPr/>
            </p:nvSpPr>
            <p:spPr>
              <a:xfrm>
                <a:off x="6235" y="1724"/>
                <a:ext cx="9578" cy="1243"/>
              </a:xfrm>
              <a:prstGeom prst="roundRect">
                <a:avLst/>
              </a:prstGeom>
              <a:solidFill>
                <a:srgbClr val="92D0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6" name="文本框 5"/>
            <p:cNvSpPr txBox="1"/>
            <p:nvPr/>
          </p:nvSpPr>
          <p:spPr>
            <a:xfrm>
              <a:off x="7723" y="5009"/>
              <a:ext cx="1835" cy="822"/>
            </a:xfrm>
            <a:prstGeom prst="rect">
              <a:avLst/>
            </a:prstGeom>
            <a:noFill/>
          </p:spPr>
          <p:txBody>
            <a:bodyPr wrap="square" rtlCol="0">
              <a:spAutoFit/>
            </a:bodyPr>
            <a:p>
              <a:r>
                <a:rPr lang="zh-CN" altLang="en-US" sz="2800" dirty="0">
                  <a:latin typeface="微软雅黑" panose="020B0503020204020204" pitchFamily="34" charset="-122"/>
                  <a:ea typeface="微软雅黑" panose="020B0503020204020204" pitchFamily="34" charset="-122"/>
                </a:rPr>
                <a:t>写作：</a:t>
              </a:r>
              <a:endParaRPr lang="zh-CN" altLang="en-US" sz="2800" dirty="0">
                <a:latin typeface="微软雅黑" panose="020B0503020204020204" pitchFamily="34" charset="-122"/>
                <a:ea typeface="微软雅黑" panose="020B0503020204020204" pitchFamily="34" charset="-122"/>
              </a:endParaRPr>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16" name="组合 15"/>
          <p:cNvGrpSpPr/>
          <p:nvPr/>
        </p:nvGrpSpPr>
        <p:grpSpPr>
          <a:xfrm>
            <a:off x="3549650" y="1306830"/>
            <a:ext cx="5215255" cy="923290"/>
            <a:chOff x="5590" y="2058"/>
            <a:chExt cx="8213" cy="1454"/>
          </a:xfrm>
        </p:grpSpPr>
        <p:pic>
          <p:nvPicPr>
            <p:cNvPr id="15" name="图片 14" descr="385973858996584450"/>
            <p:cNvPicPr>
              <a:picLocks noChangeAspect="1"/>
            </p:cNvPicPr>
            <p:nvPr/>
          </p:nvPicPr>
          <p:blipFill>
            <a:blip r:embed="rId3">
              <a:clrChange>
                <a:clrFrom>
                  <a:srgbClr val="FFFFFF">
                    <a:alpha val="100000"/>
                  </a:srgbClr>
                </a:clrFrom>
                <a:clrTo>
                  <a:srgbClr val="FFFFFF">
                    <a:alpha val="100000"/>
                    <a:alpha val="0"/>
                  </a:srgbClr>
                </a:clrTo>
              </a:clrChange>
            </a:blip>
            <a:srcRect l="26165" t="50806" b="25500"/>
            <a:stretch>
              <a:fillRect/>
            </a:stretch>
          </p:blipFill>
          <p:spPr>
            <a:xfrm>
              <a:off x="5590" y="2058"/>
              <a:ext cx="7789" cy="1454"/>
            </a:xfrm>
            <a:prstGeom prst="rect">
              <a:avLst/>
            </a:prstGeom>
          </p:spPr>
        </p:pic>
        <p:sp>
          <p:nvSpPr>
            <p:cNvPr id="5" name="文本框 2"/>
            <p:cNvSpPr txBox="1"/>
            <p:nvPr/>
          </p:nvSpPr>
          <p:spPr>
            <a:xfrm>
              <a:off x="6103" y="2374"/>
              <a:ext cx="7700" cy="822"/>
            </a:xfrm>
            <a:prstGeom prst="rect">
              <a:avLst/>
            </a:prstGeom>
            <a:noFill/>
          </p:spPr>
          <p:txBody>
            <a:bodyPr wrap="square" rtlCol="0">
              <a:spAutoFit/>
            </a:bodyPr>
            <a:p>
              <a:r>
                <a:rPr lang="zh-CN" altLang="en-US" sz="2800" dirty="0">
                  <a:latin typeface="微软雅黑" panose="020B0503020204020204" pitchFamily="34" charset="-122"/>
                  <a:ea typeface="微软雅黑" panose="020B0503020204020204" pitchFamily="34" charset="-122"/>
                </a:rPr>
                <a:t>三百零七亿零六百九十万</a:t>
              </a:r>
              <a:endParaRPr lang="zh-CN" altLang="en-US" sz="2800" dirty="0">
                <a:latin typeface="微软雅黑" panose="020B0503020204020204" pitchFamily="34" charset="-122"/>
                <a:ea typeface="微软雅黑" panose="020B0503020204020204" pitchFamily="34" charset="-122"/>
              </a:endParaRPr>
            </a:p>
          </p:txBody>
        </p:sp>
      </p:grpSp>
      <p:sp>
        <p:nvSpPr>
          <p:cNvPr id="12" name="文本框 18"/>
          <p:cNvSpPr txBox="1"/>
          <p:nvPr/>
        </p:nvSpPr>
        <p:spPr>
          <a:xfrm>
            <a:off x="6744970" y="4228465"/>
            <a:ext cx="3188970"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rPr>
              <a:t>30700000000</a:t>
            </a:r>
            <a:endParaRPr lang="en-US" altLang="zh-CN" sz="2800" dirty="0">
              <a:solidFill>
                <a:srgbClr val="FF0000"/>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913130" y="4704080"/>
            <a:ext cx="9020810" cy="1253490"/>
            <a:chOff x="1438" y="7408"/>
            <a:chExt cx="14206" cy="1974"/>
          </a:xfrm>
        </p:grpSpPr>
        <p:grpSp>
          <p:nvGrpSpPr>
            <p:cNvPr id="44" name="组合 43"/>
            <p:cNvGrpSpPr/>
            <p:nvPr/>
          </p:nvGrpSpPr>
          <p:grpSpPr>
            <a:xfrm>
              <a:off x="1438" y="7408"/>
              <a:ext cx="14207" cy="1975"/>
              <a:chOff x="1765" y="4308"/>
              <a:chExt cx="14207" cy="1975"/>
            </a:xfrm>
          </p:grpSpPr>
          <p:sp>
            <p:nvSpPr>
              <p:cNvPr id="21" name="圆角矩形 20"/>
              <p:cNvSpPr/>
              <p:nvPr/>
            </p:nvSpPr>
            <p:spPr>
              <a:xfrm>
                <a:off x="2159" y="5040"/>
                <a:ext cx="13813" cy="1243"/>
              </a:xfrm>
              <a:prstGeom prst="roundRect">
                <a:avLst/>
              </a:prstGeom>
              <a:solidFill>
                <a:srgbClr val="00B0F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3" name="图片 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1765" y="4308"/>
                <a:ext cx="1267" cy="1209"/>
              </a:xfrm>
              <a:prstGeom prst="rect">
                <a:avLst/>
              </a:prstGeom>
            </p:spPr>
          </p:pic>
        </p:grpSp>
        <p:sp>
          <p:nvSpPr>
            <p:cNvPr id="8" name="文本框 7"/>
            <p:cNvSpPr txBox="1"/>
            <p:nvPr/>
          </p:nvSpPr>
          <p:spPr>
            <a:xfrm>
              <a:off x="2343" y="8351"/>
              <a:ext cx="7437" cy="822"/>
            </a:xfrm>
            <a:prstGeom prst="rect">
              <a:avLst/>
            </a:prstGeom>
            <a:noFill/>
          </p:spPr>
          <p:txBody>
            <a:bodyPr wrap="square" rtlCol="0">
              <a:spAutoFit/>
            </a:bodyPr>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改写成用“亿”作单位的数：</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1" name="文本框 17"/>
          <p:cNvSpPr txBox="1"/>
          <p:nvPr/>
        </p:nvSpPr>
        <p:spPr>
          <a:xfrm>
            <a:off x="6666717" y="3168431"/>
            <a:ext cx="2513866"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rPr>
              <a:t>30706900000</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13" name="文本框 19"/>
          <p:cNvSpPr txBox="1"/>
          <p:nvPr/>
        </p:nvSpPr>
        <p:spPr>
          <a:xfrm>
            <a:off x="7367311" y="5288258"/>
            <a:ext cx="1944216"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307</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亿</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p:tgtEl>
                                          <p:spTgt spid="24"/>
                                        </p:tgtEl>
                                        <p:attrNameLst>
                                          <p:attrName>ppt_y</p:attrName>
                                        </p:attrNameLst>
                                      </p:cBhvr>
                                      <p:tavLst>
                                        <p:tav tm="0">
                                          <p:val>
                                            <p:strVal val="#ppt_y+#ppt_h*1.125000"/>
                                          </p:val>
                                        </p:tav>
                                        <p:tav tm="100000">
                                          <p:val>
                                            <p:strVal val="#ppt_y"/>
                                          </p:val>
                                        </p:tav>
                                      </p:tavLst>
                                    </p:anim>
                                    <p:animEffect transition="in" filter="wipe(up)">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11" name="组合 10"/>
          <p:cNvGrpSpPr/>
          <p:nvPr/>
        </p:nvGrpSpPr>
        <p:grpSpPr>
          <a:xfrm>
            <a:off x="3794125" y="868045"/>
            <a:ext cx="4523740" cy="778510"/>
            <a:chOff x="5975" y="1367"/>
            <a:chExt cx="7124" cy="1226"/>
          </a:xfrm>
        </p:grpSpPr>
        <p:sp>
          <p:nvSpPr>
            <p:cNvPr id="10" name="圆角矩形 9"/>
            <p:cNvSpPr/>
            <p:nvPr/>
          </p:nvSpPr>
          <p:spPr>
            <a:xfrm>
              <a:off x="5975" y="1367"/>
              <a:ext cx="7124" cy="1227"/>
            </a:xfrm>
            <a:prstGeom prst="roundRect">
              <a:avLst/>
            </a:prstGeom>
            <a:solidFill>
              <a:srgbClr val="FFFF00"/>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TextBox 56"/>
            <p:cNvSpPr txBox="1">
              <a:spLocks noChangeArrowheads="1"/>
            </p:cNvSpPr>
            <p:nvPr/>
          </p:nvSpPr>
          <p:spPr bwMode="auto">
            <a:xfrm>
              <a:off x="7072" y="1571"/>
              <a:ext cx="505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rPr>
                <a:t>求亿以上数的近似数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47" name="圆角矩形 46"/>
          <p:cNvSpPr/>
          <p:nvPr/>
        </p:nvSpPr>
        <p:spPr>
          <a:xfrm>
            <a:off x="6143625" y="2174875"/>
            <a:ext cx="248285" cy="1349375"/>
          </a:xfrm>
          <a:prstGeom prst="roundRect">
            <a:avLst>
              <a:gd name="adj" fmla="val 50000"/>
            </a:avLst>
          </a:prstGeom>
          <a:solidFill>
            <a:srgbClr val="C12A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38" name="图片 37" descr="图片6"/>
          <p:cNvPicPr>
            <a:picLocks noChangeAspect="1"/>
          </p:cNvPicPr>
          <p:nvPr/>
        </p:nvPicPr>
        <p:blipFill>
          <a:blip r:embed="rId2"/>
          <a:srcRect b="66061"/>
          <a:stretch>
            <a:fillRect/>
          </a:stretch>
        </p:blipFill>
        <p:spPr>
          <a:xfrm rot="4260000">
            <a:off x="2305685" y="4279900"/>
            <a:ext cx="1649095" cy="1227455"/>
          </a:xfrm>
          <a:prstGeom prst="rect">
            <a:avLst/>
          </a:prstGeom>
        </p:spPr>
      </p:pic>
      <p:pic>
        <p:nvPicPr>
          <p:cNvPr id="39" name="图片 38" descr="图片7"/>
          <p:cNvPicPr>
            <a:picLocks noChangeAspect="1"/>
          </p:cNvPicPr>
          <p:nvPr/>
        </p:nvPicPr>
        <p:blipFill>
          <a:blip r:embed="rId3"/>
          <a:srcRect b="63580"/>
          <a:stretch>
            <a:fillRect/>
          </a:stretch>
        </p:blipFill>
        <p:spPr>
          <a:xfrm rot="17100000" flipH="1" flipV="1">
            <a:off x="2308860" y="2503170"/>
            <a:ext cx="1715135" cy="1349375"/>
          </a:xfrm>
          <a:prstGeom prst="rect">
            <a:avLst/>
          </a:prstGeom>
        </p:spPr>
      </p:pic>
      <p:sp>
        <p:nvSpPr>
          <p:cNvPr id="3" name="椭圆 2"/>
          <p:cNvSpPr/>
          <p:nvPr/>
        </p:nvSpPr>
        <p:spPr>
          <a:xfrm>
            <a:off x="4054475" y="3576955"/>
            <a:ext cx="2131695" cy="160020"/>
          </a:xfrm>
          <a:prstGeom prst="ellipse">
            <a:avLst/>
          </a:prstGeom>
          <a:gradFill>
            <a:gsLst>
              <a:gs pos="100000">
                <a:schemeClr val="tx1">
                  <a:alpha val="0"/>
                </a:schemeClr>
              </a:gs>
              <a:gs pos="0">
                <a:schemeClr val="tx1">
                  <a:lumMod val="50000"/>
                  <a:lumOff val="50000"/>
                  <a:alpha val="38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
        <p:nvSpPr>
          <p:cNvPr id="5" name="圆角矩形 4"/>
          <p:cNvSpPr/>
          <p:nvPr/>
        </p:nvSpPr>
        <p:spPr>
          <a:xfrm>
            <a:off x="4042410" y="2178050"/>
            <a:ext cx="248285" cy="1349375"/>
          </a:xfrm>
          <a:prstGeom prst="roundRect">
            <a:avLst>
              <a:gd name="adj" fmla="val 50000"/>
            </a:avLst>
          </a:prstGeom>
          <a:solidFill>
            <a:srgbClr val="0070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
        <p:nvSpPr>
          <p:cNvPr id="6" name="左箭头 5"/>
          <p:cNvSpPr/>
          <p:nvPr/>
        </p:nvSpPr>
        <p:spPr>
          <a:xfrm flipH="1">
            <a:off x="4042410" y="2038985"/>
            <a:ext cx="6280785" cy="1569720"/>
          </a:xfrm>
          <a:prstGeom prst="leftArrow">
            <a:avLst>
              <a:gd name="adj1" fmla="val 59445"/>
              <a:gd name="adj2" fmla="val 44147"/>
            </a:avLst>
          </a:prstGeom>
          <a:solidFill>
            <a:schemeClr val="bg1">
              <a:lumMod val="85000"/>
            </a:schemeClr>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
        <p:nvSpPr>
          <p:cNvPr id="26" name="椭圆 25"/>
          <p:cNvSpPr/>
          <p:nvPr/>
        </p:nvSpPr>
        <p:spPr>
          <a:xfrm>
            <a:off x="6143625" y="3576955"/>
            <a:ext cx="3154680" cy="160020"/>
          </a:xfrm>
          <a:prstGeom prst="ellipse">
            <a:avLst/>
          </a:prstGeom>
          <a:gradFill>
            <a:gsLst>
              <a:gs pos="100000">
                <a:schemeClr val="tx1">
                  <a:alpha val="0"/>
                </a:schemeClr>
              </a:gs>
              <a:gs pos="0">
                <a:schemeClr val="tx1">
                  <a:lumMod val="50000"/>
                  <a:lumOff val="50000"/>
                  <a:alpha val="38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
        <p:nvSpPr>
          <p:cNvPr id="13" name="椭圆 12"/>
          <p:cNvSpPr/>
          <p:nvPr/>
        </p:nvSpPr>
        <p:spPr>
          <a:xfrm>
            <a:off x="4048760" y="5755005"/>
            <a:ext cx="2131695" cy="160020"/>
          </a:xfrm>
          <a:prstGeom prst="ellipse">
            <a:avLst/>
          </a:prstGeom>
          <a:gradFill>
            <a:gsLst>
              <a:gs pos="100000">
                <a:schemeClr val="tx1">
                  <a:alpha val="0"/>
                </a:schemeClr>
              </a:gs>
              <a:gs pos="0">
                <a:schemeClr val="tx1">
                  <a:lumMod val="50000"/>
                  <a:lumOff val="50000"/>
                  <a:alpha val="38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
        <p:nvSpPr>
          <p:cNvPr id="16" name="圆角矩形 15"/>
          <p:cNvSpPr/>
          <p:nvPr/>
        </p:nvSpPr>
        <p:spPr>
          <a:xfrm>
            <a:off x="4051935" y="4368165"/>
            <a:ext cx="246380" cy="1349375"/>
          </a:xfrm>
          <a:prstGeom prst="roundRect">
            <a:avLst>
              <a:gd name="adj" fmla="val 50000"/>
            </a:avLst>
          </a:prstGeom>
          <a:solidFill>
            <a:srgbClr val="B98C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
        <p:nvSpPr>
          <p:cNvPr id="17" name="圆角矩形 16"/>
          <p:cNvSpPr/>
          <p:nvPr/>
        </p:nvSpPr>
        <p:spPr>
          <a:xfrm>
            <a:off x="6145530" y="4368165"/>
            <a:ext cx="247015" cy="1349375"/>
          </a:xfrm>
          <a:prstGeom prst="roundRect">
            <a:avLst>
              <a:gd name="adj" fmla="val 50000"/>
            </a:avLst>
          </a:prstGeom>
          <a:solidFill>
            <a:srgbClr val="B315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
        <p:nvSpPr>
          <p:cNvPr id="18" name="左箭头 17"/>
          <p:cNvSpPr/>
          <p:nvPr/>
        </p:nvSpPr>
        <p:spPr>
          <a:xfrm flipH="1">
            <a:off x="4036695" y="4229100"/>
            <a:ext cx="6280785" cy="1624965"/>
          </a:xfrm>
          <a:prstGeom prst="leftArrow">
            <a:avLst>
              <a:gd name="adj1" fmla="val 59445"/>
              <a:gd name="adj2" fmla="val 44147"/>
            </a:avLst>
          </a:prstGeom>
          <a:solidFill>
            <a:schemeClr val="bg1">
              <a:lumMod val="85000"/>
            </a:schemeClr>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
        <p:nvSpPr>
          <p:cNvPr id="23" name="椭圆 22"/>
          <p:cNvSpPr/>
          <p:nvPr/>
        </p:nvSpPr>
        <p:spPr>
          <a:xfrm>
            <a:off x="6137910" y="5755005"/>
            <a:ext cx="3159760" cy="160020"/>
          </a:xfrm>
          <a:prstGeom prst="ellipse">
            <a:avLst/>
          </a:prstGeom>
          <a:gradFill>
            <a:gsLst>
              <a:gs pos="100000">
                <a:schemeClr val="tx1">
                  <a:alpha val="0"/>
                </a:schemeClr>
              </a:gs>
              <a:gs pos="0">
                <a:schemeClr val="tx1">
                  <a:lumMod val="50000"/>
                  <a:lumOff val="50000"/>
                  <a:alpha val="3800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grpSp>
        <p:nvGrpSpPr>
          <p:cNvPr id="40" name="组合 39"/>
          <p:cNvGrpSpPr/>
          <p:nvPr/>
        </p:nvGrpSpPr>
        <p:grpSpPr>
          <a:xfrm>
            <a:off x="4192270" y="2178050"/>
            <a:ext cx="1719580" cy="1348740"/>
            <a:chOff x="7694" y="2674"/>
            <a:chExt cx="2708" cy="2124"/>
          </a:xfrm>
        </p:grpSpPr>
        <p:sp>
          <p:nvSpPr>
            <p:cNvPr id="7" name="圆角矩形 1"/>
            <p:cNvSpPr/>
            <p:nvPr/>
          </p:nvSpPr>
          <p:spPr>
            <a:xfrm>
              <a:off x="7694" y="2674"/>
              <a:ext cx="2708" cy="2125"/>
            </a:xfrm>
            <a:custGeom>
              <a:avLst/>
              <a:gdLst/>
              <a:ahLst/>
              <a:cxnLst/>
              <a:rect l="l" t="t" r="r" b="b"/>
              <a:pathLst>
                <a:path w="1597704" h="2026920">
                  <a:moveTo>
                    <a:pt x="71165" y="0"/>
                  </a:moveTo>
                  <a:lnTo>
                    <a:pt x="1402123" y="0"/>
                  </a:lnTo>
                  <a:cubicBezTo>
                    <a:pt x="1510139" y="0"/>
                    <a:pt x="1597704" y="87565"/>
                    <a:pt x="1597704" y="195581"/>
                  </a:cubicBezTo>
                  <a:lnTo>
                    <a:pt x="1597704" y="1831339"/>
                  </a:lnTo>
                  <a:cubicBezTo>
                    <a:pt x="1597704" y="1939355"/>
                    <a:pt x="1510139" y="2026920"/>
                    <a:pt x="1402123" y="2026920"/>
                  </a:cubicBezTo>
                  <a:lnTo>
                    <a:pt x="71165" y="2026920"/>
                  </a:lnTo>
                  <a:cubicBezTo>
                    <a:pt x="45996" y="2026920"/>
                    <a:pt x="21937" y="2022166"/>
                    <a:pt x="0" y="2013091"/>
                  </a:cubicBezTo>
                  <a:cubicBezTo>
                    <a:pt x="43812" y="1993123"/>
                    <a:pt x="73704" y="1948743"/>
                    <a:pt x="73704" y="1897380"/>
                  </a:cubicBezTo>
                  <a:lnTo>
                    <a:pt x="73704" y="129540"/>
                  </a:lnTo>
                  <a:cubicBezTo>
                    <a:pt x="73704" y="78178"/>
                    <a:pt x="43812" y="33797"/>
                    <a:pt x="0" y="13829"/>
                  </a:cubicBezTo>
                  <a:cubicBezTo>
                    <a:pt x="21937" y="4755"/>
                    <a:pt x="45996" y="0"/>
                    <a:pt x="71165" y="0"/>
                  </a:cubicBezTo>
                  <a:close/>
                </a:path>
              </a:pathLst>
            </a:custGeom>
            <a:gradFill flip="none" rotWithShape="1">
              <a:gsLst>
                <a:gs pos="0">
                  <a:srgbClr val="009989"/>
                </a:gs>
                <a:gs pos="100000">
                  <a:srgbClr val="00BCAA"/>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
          <p:nvSpPr>
            <p:cNvPr id="27" name="文本框 26"/>
            <p:cNvSpPr txBox="1"/>
            <p:nvPr/>
          </p:nvSpPr>
          <p:spPr>
            <a:xfrm>
              <a:off x="8142" y="3209"/>
              <a:ext cx="1515" cy="1016"/>
            </a:xfrm>
            <a:prstGeom prst="rect">
              <a:avLst/>
            </a:prstGeom>
            <a:noFill/>
          </p:spPr>
          <p:txBody>
            <a:bodyPr wrap="square" rtlCol="0">
              <a:spAutoFit/>
            </a:bodyPr>
            <a:p>
              <a:pPr algn="l">
                <a:lnSpc>
                  <a:spcPct val="150000"/>
                </a:lnSpc>
              </a:pPr>
              <a:r>
                <a:rPr lang="zh-CN" altLang="en-US" sz="2400">
                  <a:sym typeface="+mn-ea"/>
                </a:rPr>
                <a:t>小于</a:t>
              </a:r>
              <a:r>
                <a:rPr lang="en-US" altLang="zh-CN" sz="2400">
                  <a:sym typeface="+mn-ea"/>
                </a:rPr>
                <a:t>5</a:t>
              </a:r>
              <a:endParaRPr lang="zh-CN" altLang="en-US" sz="2400">
                <a:sym typeface="+mn-ea"/>
              </a:endParaRPr>
            </a:p>
          </p:txBody>
        </p:sp>
      </p:grpSp>
      <p:grpSp>
        <p:nvGrpSpPr>
          <p:cNvPr id="42" name="组合 41"/>
          <p:cNvGrpSpPr/>
          <p:nvPr/>
        </p:nvGrpSpPr>
        <p:grpSpPr>
          <a:xfrm>
            <a:off x="4199890" y="4368165"/>
            <a:ext cx="1719580" cy="1348740"/>
            <a:chOff x="7706" y="6123"/>
            <a:chExt cx="2708" cy="2124"/>
          </a:xfrm>
        </p:grpSpPr>
        <p:sp>
          <p:nvSpPr>
            <p:cNvPr id="21" name="圆角矩形 1"/>
            <p:cNvSpPr/>
            <p:nvPr/>
          </p:nvSpPr>
          <p:spPr>
            <a:xfrm>
              <a:off x="7706" y="6123"/>
              <a:ext cx="2708" cy="2125"/>
            </a:xfrm>
            <a:custGeom>
              <a:avLst/>
              <a:gdLst/>
              <a:ahLst/>
              <a:cxnLst/>
              <a:rect l="l" t="t" r="r" b="b"/>
              <a:pathLst>
                <a:path w="1597704" h="2026920">
                  <a:moveTo>
                    <a:pt x="71165" y="0"/>
                  </a:moveTo>
                  <a:lnTo>
                    <a:pt x="1402123" y="0"/>
                  </a:lnTo>
                  <a:cubicBezTo>
                    <a:pt x="1510139" y="0"/>
                    <a:pt x="1597704" y="87565"/>
                    <a:pt x="1597704" y="195581"/>
                  </a:cubicBezTo>
                  <a:lnTo>
                    <a:pt x="1597704" y="1831339"/>
                  </a:lnTo>
                  <a:cubicBezTo>
                    <a:pt x="1597704" y="1939355"/>
                    <a:pt x="1510139" y="2026920"/>
                    <a:pt x="1402123" y="2026920"/>
                  </a:cubicBezTo>
                  <a:lnTo>
                    <a:pt x="71165" y="2026920"/>
                  </a:lnTo>
                  <a:cubicBezTo>
                    <a:pt x="45996" y="2026920"/>
                    <a:pt x="21937" y="2022166"/>
                    <a:pt x="0" y="2013091"/>
                  </a:cubicBezTo>
                  <a:cubicBezTo>
                    <a:pt x="43812" y="1993123"/>
                    <a:pt x="73704" y="1948743"/>
                    <a:pt x="73704" y="1897380"/>
                  </a:cubicBezTo>
                  <a:lnTo>
                    <a:pt x="73704" y="129540"/>
                  </a:lnTo>
                  <a:cubicBezTo>
                    <a:pt x="73704" y="78178"/>
                    <a:pt x="43812" y="33797"/>
                    <a:pt x="0" y="13829"/>
                  </a:cubicBezTo>
                  <a:cubicBezTo>
                    <a:pt x="21937" y="4755"/>
                    <a:pt x="45996" y="0"/>
                    <a:pt x="71165" y="0"/>
                  </a:cubicBezTo>
                  <a:close/>
                </a:path>
              </a:pathLst>
            </a:custGeom>
            <a:gradFill flip="none" rotWithShape="1">
              <a:gsLst>
                <a:gs pos="0">
                  <a:srgbClr val="E3AD13"/>
                </a:gs>
                <a:gs pos="100000">
                  <a:srgbClr val="EDB92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
          <p:nvSpPr>
            <p:cNvPr id="28" name="文本框 27"/>
            <p:cNvSpPr txBox="1"/>
            <p:nvPr/>
          </p:nvSpPr>
          <p:spPr>
            <a:xfrm>
              <a:off x="7909" y="6817"/>
              <a:ext cx="2475" cy="725"/>
            </a:xfrm>
            <a:prstGeom prst="rect">
              <a:avLst/>
            </a:prstGeom>
            <a:noFill/>
          </p:spPr>
          <p:txBody>
            <a:bodyPr wrap="none" rtlCol="0">
              <a:spAutoFit/>
            </a:bodyPr>
            <a:p>
              <a:pPr algn="l"/>
              <a:r>
                <a:rPr lang="zh-CN" altLang="en-US" sz="2400">
                  <a:sym typeface="+mn-ea"/>
                </a:rPr>
                <a:t>大于等于</a:t>
              </a:r>
              <a:r>
                <a:rPr lang="en-US" altLang="zh-CN" sz="2400">
                  <a:sym typeface="+mn-ea"/>
                </a:rPr>
                <a:t>5</a:t>
              </a:r>
              <a:endParaRPr lang="zh-CN" altLang="en-US" sz="2400"/>
            </a:p>
          </p:txBody>
        </p:sp>
      </p:grpSp>
      <p:grpSp>
        <p:nvGrpSpPr>
          <p:cNvPr id="41" name="组合 40"/>
          <p:cNvGrpSpPr/>
          <p:nvPr/>
        </p:nvGrpSpPr>
        <p:grpSpPr>
          <a:xfrm>
            <a:off x="6237605" y="2178050"/>
            <a:ext cx="3093720" cy="1348740"/>
            <a:chOff x="10915" y="2674"/>
            <a:chExt cx="4872" cy="2124"/>
          </a:xfrm>
        </p:grpSpPr>
        <p:sp>
          <p:nvSpPr>
            <p:cNvPr id="8" name="圆角矩形 1"/>
            <p:cNvSpPr/>
            <p:nvPr/>
          </p:nvSpPr>
          <p:spPr>
            <a:xfrm>
              <a:off x="10915" y="2674"/>
              <a:ext cx="4873" cy="2125"/>
            </a:xfrm>
            <a:custGeom>
              <a:avLst/>
              <a:gdLst/>
              <a:ahLst/>
              <a:cxnLst/>
              <a:rect l="l" t="t" r="r" b="b"/>
              <a:pathLst>
                <a:path w="1597704" h="2026920">
                  <a:moveTo>
                    <a:pt x="71165" y="0"/>
                  </a:moveTo>
                  <a:lnTo>
                    <a:pt x="1402123" y="0"/>
                  </a:lnTo>
                  <a:cubicBezTo>
                    <a:pt x="1510139" y="0"/>
                    <a:pt x="1597704" y="87565"/>
                    <a:pt x="1597704" y="195581"/>
                  </a:cubicBezTo>
                  <a:lnTo>
                    <a:pt x="1597704" y="1831339"/>
                  </a:lnTo>
                  <a:cubicBezTo>
                    <a:pt x="1597704" y="1939355"/>
                    <a:pt x="1510139" y="2026920"/>
                    <a:pt x="1402123" y="2026920"/>
                  </a:cubicBezTo>
                  <a:lnTo>
                    <a:pt x="71165" y="2026920"/>
                  </a:lnTo>
                  <a:cubicBezTo>
                    <a:pt x="45996" y="2026920"/>
                    <a:pt x="21937" y="2022166"/>
                    <a:pt x="0" y="2013091"/>
                  </a:cubicBezTo>
                  <a:cubicBezTo>
                    <a:pt x="43812" y="1993123"/>
                    <a:pt x="73704" y="1948743"/>
                    <a:pt x="73704" y="1897380"/>
                  </a:cubicBezTo>
                  <a:lnTo>
                    <a:pt x="73704" y="129540"/>
                  </a:lnTo>
                  <a:cubicBezTo>
                    <a:pt x="73704" y="78178"/>
                    <a:pt x="43812" y="33797"/>
                    <a:pt x="0" y="13829"/>
                  </a:cubicBezTo>
                  <a:cubicBezTo>
                    <a:pt x="21937" y="4755"/>
                    <a:pt x="45996" y="0"/>
                    <a:pt x="71165" y="0"/>
                  </a:cubicBezTo>
                  <a:close/>
                </a:path>
              </a:pathLst>
            </a:custGeom>
            <a:gradFill flip="none" rotWithShape="1">
              <a:gsLst>
                <a:gs pos="0">
                  <a:srgbClr val="F85931"/>
                </a:gs>
                <a:gs pos="100000">
                  <a:srgbClr val="F97759"/>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
          <p:nvSpPr>
            <p:cNvPr id="30" name="文本框 29"/>
            <p:cNvSpPr txBox="1"/>
            <p:nvPr/>
          </p:nvSpPr>
          <p:spPr>
            <a:xfrm>
              <a:off x="11440" y="2778"/>
              <a:ext cx="4128" cy="1888"/>
            </a:xfrm>
            <a:prstGeom prst="rect">
              <a:avLst/>
            </a:prstGeom>
            <a:noFill/>
          </p:spPr>
          <p:txBody>
            <a:bodyPr wrap="none" rtlCol="0" anchor="t">
              <a:spAutoFit/>
            </a:bodyPr>
            <a:p>
              <a:pPr>
                <a:lnSpc>
                  <a:spcPct val="150000"/>
                </a:lnSpc>
              </a:pPr>
              <a:r>
                <a:rPr lang="zh-CN" altLang="en-US" sz="2400">
                  <a:sym typeface="+mn-ea"/>
                </a:rPr>
                <a:t>把尾数部分舍去，</a:t>
              </a:r>
              <a:endParaRPr lang="zh-CN" altLang="en-US" sz="2400">
                <a:sym typeface="+mn-ea"/>
              </a:endParaRPr>
            </a:p>
            <a:p>
              <a:pPr>
                <a:lnSpc>
                  <a:spcPct val="150000"/>
                </a:lnSpc>
              </a:pPr>
              <a:r>
                <a:rPr lang="zh-CN" altLang="en-US" sz="2400">
                  <a:sym typeface="+mn-ea"/>
                </a:rPr>
                <a:t>改写成</a:t>
              </a:r>
              <a:r>
                <a:rPr lang="en-US" altLang="zh-CN" sz="2400">
                  <a:sym typeface="+mn-ea"/>
                </a:rPr>
                <a:t>0</a:t>
              </a:r>
              <a:r>
                <a:rPr lang="zh-CN" altLang="en-US" sz="2400">
                  <a:sym typeface="+mn-ea"/>
                </a:rPr>
                <a:t>。</a:t>
              </a:r>
              <a:endParaRPr lang="zh-CN" altLang="en-US" sz="2400">
                <a:sym typeface="+mn-ea"/>
              </a:endParaRPr>
            </a:p>
          </p:txBody>
        </p:sp>
      </p:grpSp>
      <p:grpSp>
        <p:nvGrpSpPr>
          <p:cNvPr id="43" name="组合 42"/>
          <p:cNvGrpSpPr/>
          <p:nvPr/>
        </p:nvGrpSpPr>
        <p:grpSpPr>
          <a:xfrm>
            <a:off x="6233160" y="4368165"/>
            <a:ext cx="3087370" cy="1348740"/>
            <a:chOff x="10908" y="6123"/>
            <a:chExt cx="4862" cy="2124"/>
          </a:xfrm>
        </p:grpSpPr>
        <p:sp>
          <p:nvSpPr>
            <p:cNvPr id="22" name="圆角矩形 1"/>
            <p:cNvSpPr/>
            <p:nvPr/>
          </p:nvSpPr>
          <p:spPr>
            <a:xfrm>
              <a:off x="10908" y="6123"/>
              <a:ext cx="4862" cy="2125"/>
            </a:xfrm>
            <a:custGeom>
              <a:avLst/>
              <a:gdLst/>
              <a:ahLst/>
              <a:cxnLst/>
              <a:rect l="l" t="t" r="r" b="b"/>
              <a:pathLst>
                <a:path w="1597704" h="2026920">
                  <a:moveTo>
                    <a:pt x="71165" y="0"/>
                  </a:moveTo>
                  <a:lnTo>
                    <a:pt x="1402123" y="0"/>
                  </a:lnTo>
                  <a:cubicBezTo>
                    <a:pt x="1510139" y="0"/>
                    <a:pt x="1597704" y="87565"/>
                    <a:pt x="1597704" y="195581"/>
                  </a:cubicBezTo>
                  <a:lnTo>
                    <a:pt x="1597704" y="1831339"/>
                  </a:lnTo>
                  <a:cubicBezTo>
                    <a:pt x="1597704" y="1939355"/>
                    <a:pt x="1510139" y="2026920"/>
                    <a:pt x="1402123" y="2026920"/>
                  </a:cubicBezTo>
                  <a:lnTo>
                    <a:pt x="71165" y="2026920"/>
                  </a:lnTo>
                  <a:cubicBezTo>
                    <a:pt x="45996" y="2026920"/>
                    <a:pt x="21937" y="2022166"/>
                    <a:pt x="0" y="2013091"/>
                  </a:cubicBezTo>
                  <a:cubicBezTo>
                    <a:pt x="43812" y="1993123"/>
                    <a:pt x="73704" y="1948743"/>
                    <a:pt x="73704" y="1897380"/>
                  </a:cubicBezTo>
                  <a:lnTo>
                    <a:pt x="73704" y="129540"/>
                  </a:lnTo>
                  <a:cubicBezTo>
                    <a:pt x="73704" y="78178"/>
                    <a:pt x="43812" y="33797"/>
                    <a:pt x="0" y="13829"/>
                  </a:cubicBezTo>
                  <a:cubicBezTo>
                    <a:pt x="21937" y="4755"/>
                    <a:pt x="45996" y="0"/>
                    <a:pt x="71165" y="0"/>
                  </a:cubicBezTo>
                  <a:close/>
                </a:path>
              </a:pathLst>
            </a:custGeom>
            <a:gradFill flip="none" rotWithShape="1">
              <a:gsLst>
                <a:gs pos="0">
                  <a:srgbClr val="CE1836"/>
                </a:gs>
                <a:gs pos="100000">
                  <a:srgbClr val="E8345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
          <p:nvSpPr>
            <p:cNvPr id="31" name="文本框 30"/>
            <p:cNvSpPr txBox="1"/>
            <p:nvPr/>
          </p:nvSpPr>
          <p:spPr>
            <a:xfrm>
              <a:off x="11342" y="6235"/>
              <a:ext cx="4393" cy="1888"/>
            </a:xfrm>
            <a:prstGeom prst="rect">
              <a:avLst/>
            </a:prstGeom>
            <a:noFill/>
          </p:spPr>
          <p:txBody>
            <a:bodyPr wrap="square" rtlCol="0" anchor="t">
              <a:spAutoFit/>
            </a:bodyPr>
            <a:p>
              <a:r>
                <a:rPr lang="zh-CN" altLang="en-US" sz="2400">
                  <a:sym typeface="+mn-ea"/>
                </a:rPr>
                <a:t>向前一位进一，再把尾数部分舍去，</a:t>
              </a:r>
              <a:endParaRPr lang="zh-CN" altLang="en-US" sz="2400">
                <a:sym typeface="+mn-ea"/>
              </a:endParaRPr>
            </a:p>
            <a:p>
              <a:r>
                <a:rPr lang="zh-CN" altLang="en-US" sz="2400">
                  <a:sym typeface="+mn-ea"/>
                </a:rPr>
                <a:t>改写成</a:t>
              </a:r>
              <a:r>
                <a:rPr lang="en-US" altLang="zh-CN" sz="2400">
                  <a:sym typeface="+mn-ea"/>
                </a:rPr>
                <a:t>0</a:t>
              </a:r>
              <a:r>
                <a:rPr lang="zh-CN" altLang="en-US" sz="2400">
                  <a:sym typeface="+mn-ea"/>
                </a:rPr>
                <a:t>。</a:t>
              </a:r>
              <a:endParaRPr lang="zh-CN" altLang="en-US" sz="2400">
                <a:sym typeface="+mn-ea"/>
              </a:endParaRPr>
            </a:p>
          </p:txBody>
        </p:sp>
      </p:grpSp>
      <p:grpSp>
        <p:nvGrpSpPr>
          <p:cNvPr id="37" name="组合 36"/>
          <p:cNvGrpSpPr/>
          <p:nvPr/>
        </p:nvGrpSpPr>
        <p:grpSpPr>
          <a:xfrm>
            <a:off x="762635" y="2902585"/>
            <a:ext cx="1825577" cy="2274519"/>
            <a:chOff x="2220" y="3500"/>
            <a:chExt cx="3111" cy="3895"/>
          </a:xfrm>
        </p:grpSpPr>
        <p:sp>
          <p:nvSpPr>
            <p:cNvPr id="87" name="Freeform 62"/>
            <p:cNvSpPr/>
            <p:nvPr/>
          </p:nvSpPr>
          <p:spPr bwMode="auto">
            <a:xfrm>
              <a:off x="2220" y="3500"/>
              <a:ext cx="3111" cy="3895"/>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rgbClr val="92D050"/>
            </a:solidFill>
            <a:ln>
              <a:noFill/>
            </a:ln>
          </p:spPr>
          <p:txBody>
            <a:bodyPr vert="horz" wrap="square" lIns="184573" tIns="92287" rIns="184573" bIns="92287" numCol="1" anchor="t" anchorCtr="0" compatLnSpc="1"/>
            <a:p>
              <a:endParaRPr lang="en-US" sz="200">
                <a:solidFill>
                  <a:srgbClr val="5A0000"/>
                </a:solidFill>
              </a:endParaRPr>
            </a:p>
          </p:txBody>
        </p:sp>
        <p:sp>
          <p:nvSpPr>
            <p:cNvPr id="33" name="文本框 32"/>
            <p:cNvSpPr txBox="1"/>
            <p:nvPr/>
          </p:nvSpPr>
          <p:spPr>
            <a:xfrm>
              <a:off x="2545" y="4602"/>
              <a:ext cx="2660" cy="1738"/>
            </a:xfrm>
            <a:prstGeom prst="rect">
              <a:avLst/>
            </a:prstGeom>
            <a:noFill/>
          </p:spPr>
          <p:txBody>
            <a:bodyPr wrap="square" rtlCol="0">
              <a:spAutoFit/>
            </a:bodyPr>
            <a:p>
              <a:pPr algn="l"/>
              <a:r>
                <a:rPr lang="zh-CN" altLang="en-US" sz="2400">
                  <a:sym typeface="+mn-ea"/>
                </a:rPr>
                <a:t>尾数部分</a:t>
              </a:r>
              <a:endParaRPr lang="zh-CN" altLang="en-US" sz="2400">
                <a:sym typeface="+mn-ea"/>
              </a:endParaRPr>
            </a:p>
            <a:p>
              <a:pPr algn="l">
                <a:lnSpc>
                  <a:spcPct val="150000"/>
                </a:lnSpc>
              </a:pPr>
              <a:r>
                <a:rPr lang="zh-CN" altLang="en-US" sz="2400">
                  <a:sym typeface="+mn-ea"/>
                </a:rPr>
                <a:t>的最高位</a:t>
              </a:r>
              <a:endParaRPr lang="zh-CN" altLang="en-US" sz="2400">
                <a:sym typeface="+mn-ea"/>
              </a:endParaRPr>
            </a:p>
          </p:txBody>
        </p:sp>
      </p:grpSp>
      <p:grpSp>
        <p:nvGrpSpPr>
          <p:cNvPr id="19" name="组合 18"/>
          <p:cNvGrpSpPr/>
          <p:nvPr/>
        </p:nvGrpSpPr>
        <p:grpSpPr>
          <a:xfrm>
            <a:off x="10547350" y="2328545"/>
            <a:ext cx="1018540" cy="993140"/>
            <a:chOff x="16820" y="3415"/>
            <a:chExt cx="1604" cy="1564"/>
          </a:xfrm>
        </p:grpSpPr>
        <p:grpSp>
          <p:nvGrpSpPr>
            <p:cNvPr id="59" name="组合 58"/>
            <p:cNvGrpSpPr>
              <a:grpSpLocks noChangeAspect="1"/>
            </p:cNvGrpSpPr>
            <p:nvPr/>
          </p:nvGrpSpPr>
          <p:grpSpPr>
            <a:xfrm>
              <a:off x="16820" y="3415"/>
              <a:ext cx="1604" cy="1565"/>
              <a:chOff x="3832873" y="2297208"/>
              <a:chExt cx="1516550" cy="1516550"/>
            </a:xfrm>
          </p:grpSpPr>
          <p:grpSp>
            <p:nvGrpSpPr>
              <p:cNvPr id="60" name="组合 5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p>
                  <a:pPr defTabSz="2459990">
                    <a:defRPr/>
                  </a:pPr>
                  <a:endParaRPr lang="zh-CN" altLang="en-US" sz="4845" kern="0">
                    <a:solidFill>
                      <a:srgbClr val="5A0000"/>
                    </a:solidFill>
                    <a:latin typeface="Arial" panose="020B0604020202020204" pitchFamily="34" charset="0"/>
                    <a:ea typeface="微软雅黑" panose="020B0503020204020204" pitchFamily="34" charset="-122"/>
                  </a:endParaRPr>
                </a:p>
              </p:txBody>
            </p:sp>
            <p:sp>
              <p:nvSpPr>
                <p:cNvPr id="63" name="椭圆 6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p>
                  <a:pPr defTabSz="2459990">
                    <a:defRPr/>
                  </a:pPr>
                  <a:endParaRPr lang="zh-CN" altLang="en-US" sz="4845" kern="0">
                    <a:solidFill>
                      <a:srgbClr val="5A0000"/>
                    </a:solidFill>
                    <a:latin typeface="Arial" panose="020B0604020202020204" pitchFamily="34" charset="0"/>
                    <a:ea typeface="微软雅黑" panose="020B0503020204020204" pitchFamily="34" charset="-122"/>
                  </a:endParaRPr>
                </a:p>
              </p:txBody>
            </p:sp>
          </p:grpSp>
          <p:sp>
            <p:nvSpPr>
              <p:cNvPr id="61" name="椭圆 60"/>
              <p:cNvSpPr/>
              <p:nvPr/>
            </p:nvSpPr>
            <p:spPr>
              <a:xfrm>
                <a:off x="3983164" y="2466913"/>
                <a:ext cx="1185736" cy="1185736"/>
              </a:xfrm>
              <a:prstGeom prst="ellipse">
                <a:avLst/>
              </a:prstGeom>
              <a:solidFill>
                <a:srgbClr val="FF26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440">
                  <a:solidFill>
                    <a:srgbClr val="5A0000"/>
                  </a:solidFill>
                  <a:latin typeface="Arial" panose="020B0604020202020204" pitchFamily="34" charset="0"/>
                  <a:ea typeface="微软雅黑" panose="020B0503020204020204" pitchFamily="34" charset="-122"/>
                </a:endParaRPr>
              </a:p>
            </p:txBody>
          </p:sp>
        </p:grpSp>
        <p:sp>
          <p:nvSpPr>
            <p:cNvPr id="9" name="文本框 8"/>
            <p:cNvSpPr txBox="1"/>
            <p:nvPr/>
          </p:nvSpPr>
          <p:spPr>
            <a:xfrm>
              <a:off x="17148" y="3797"/>
              <a:ext cx="848" cy="822"/>
            </a:xfrm>
            <a:prstGeom prst="rect">
              <a:avLst/>
            </a:prstGeom>
            <a:noFill/>
          </p:spPr>
          <p:txBody>
            <a:bodyPr wrap="none" rtlCol="0">
              <a:spAutoFit/>
            </a:bodyPr>
            <a:p>
              <a:r>
                <a:rPr lang="zh-CN" altLang="en-US" sz="2800"/>
                <a:t>舍</a:t>
              </a:r>
              <a:endParaRPr lang="zh-CN" altLang="en-US" sz="2800"/>
            </a:p>
          </p:txBody>
        </p:sp>
      </p:grpSp>
      <p:grpSp>
        <p:nvGrpSpPr>
          <p:cNvPr id="20" name="组合 19"/>
          <p:cNvGrpSpPr/>
          <p:nvPr/>
        </p:nvGrpSpPr>
        <p:grpSpPr>
          <a:xfrm>
            <a:off x="10502265" y="4542155"/>
            <a:ext cx="1018540" cy="993775"/>
            <a:chOff x="16820" y="3415"/>
            <a:chExt cx="1604" cy="1565"/>
          </a:xfrm>
        </p:grpSpPr>
        <p:grpSp>
          <p:nvGrpSpPr>
            <p:cNvPr id="24" name="组合 23"/>
            <p:cNvGrpSpPr>
              <a:grpSpLocks noChangeAspect="1"/>
            </p:cNvGrpSpPr>
            <p:nvPr/>
          </p:nvGrpSpPr>
          <p:grpSpPr>
            <a:xfrm>
              <a:off x="16820" y="3415"/>
              <a:ext cx="1604" cy="1565"/>
              <a:chOff x="3832873" y="2297208"/>
              <a:chExt cx="1516550" cy="1516550"/>
            </a:xfrm>
          </p:grpSpPr>
          <p:grpSp>
            <p:nvGrpSpPr>
              <p:cNvPr id="25" name="组合 2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p>
                  <a:pPr defTabSz="2459990">
                    <a:defRPr/>
                  </a:pPr>
                  <a:endParaRPr lang="zh-CN" altLang="en-US" sz="4845" kern="0">
                    <a:solidFill>
                      <a:srgbClr val="5A0000"/>
                    </a:solidFill>
                    <a:latin typeface="Arial" panose="020B0604020202020204" pitchFamily="34" charset="0"/>
                    <a:ea typeface="微软雅黑" panose="020B0503020204020204" pitchFamily="34" charset="-122"/>
                  </a:endParaRPr>
                </a:p>
              </p:txBody>
            </p:sp>
            <p:sp>
              <p:nvSpPr>
                <p:cNvPr id="32" name="椭圆 3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p>
                  <a:pPr defTabSz="2459990">
                    <a:defRPr/>
                  </a:pPr>
                  <a:endParaRPr lang="zh-CN" altLang="en-US" sz="4845" kern="0">
                    <a:solidFill>
                      <a:srgbClr val="5A0000"/>
                    </a:solidFill>
                    <a:latin typeface="Arial" panose="020B0604020202020204" pitchFamily="34" charset="0"/>
                    <a:ea typeface="微软雅黑" panose="020B0503020204020204" pitchFamily="34" charset="-122"/>
                  </a:endParaRPr>
                </a:p>
              </p:txBody>
            </p:sp>
          </p:grpSp>
          <p:sp>
            <p:nvSpPr>
              <p:cNvPr id="45" name="椭圆 44"/>
              <p:cNvSpPr/>
              <p:nvPr/>
            </p:nvSpPr>
            <p:spPr>
              <a:xfrm>
                <a:off x="3983164" y="2466913"/>
                <a:ext cx="1185736" cy="1185736"/>
              </a:xfrm>
              <a:prstGeom prst="ellipse">
                <a:avLst/>
              </a:prstGeom>
              <a:solidFill>
                <a:srgbClr val="FF26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440">
                  <a:solidFill>
                    <a:srgbClr val="5A0000"/>
                  </a:solidFill>
                  <a:latin typeface="Arial" panose="020B0604020202020204" pitchFamily="34" charset="0"/>
                  <a:ea typeface="微软雅黑" panose="020B0503020204020204" pitchFamily="34" charset="-122"/>
                </a:endParaRPr>
              </a:p>
            </p:txBody>
          </p:sp>
        </p:grpSp>
        <p:sp>
          <p:nvSpPr>
            <p:cNvPr id="46" name="文本框 45"/>
            <p:cNvSpPr txBox="1"/>
            <p:nvPr/>
          </p:nvSpPr>
          <p:spPr>
            <a:xfrm>
              <a:off x="17148" y="3797"/>
              <a:ext cx="848" cy="822"/>
            </a:xfrm>
            <a:prstGeom prst="rect">
              <a:avLst/>
            </a:prstGeom>
            <a:noFill/>
          </p:spPr>
          <p:txBody>
            <a:bodyPr wrap="none" rtlCol="0">
              <a:spAutoFit/>
            </a:bodyPr>
            <a:p>
              <a:r>
                <a:rPr lang="zh-CN" altLang="en-US" sz="2800"/>
                <a:t>入</a:t>
              </a:r>
              <a:endParaRPr lang="zh-CN" altLang="en-US" sz="28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left)">
                                      <p:cBhvr>
                                        <p:cTn id="12" dur="500"/>
                                        <p:tgtEl>
                                          <p:spTgt spid="39"/>
                                        </p:tgtEl>
                                      </p:cBhvr>
                                    </p:animEffect>
                                  </p:childTnLst>
                                </p:cTn>
                              </p:par>
                              <p:par>
                                <p:cTn id="13" presetID="22" presetClass="entr" presetSubtype="8"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500"/>
                                        <p:tgtEl>
                                          <p:spTgt spid="47"/>
                                        </p:tgtEl>
                                      </p:cBhvr>
                                    </p:animEffect>
                                  </p:childTnLst>
                                </p:cTn>
                              </p:par>
                              <p:par>
                                <p:cTn id="39" presetID="10" presetClass="entr" presetSubtype="0"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23" presetClass="entr" presetSubtype="272" fill="hold" nodeType="clickEffect">
                                  <p:stCondLst>
                                    <p:cond delay="0"/>
                                  </p:stCondLst>
                                  <p:childTnLst>
                                    <p:set>
                                      <p:cBhvr>
                                        <p:cTn id="45" dur="500"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strVal val="2/3*#ppt_w"/>
                                          </p:val>
                                        </p:tav>
                                        <p:tav tm="100000">
                                          <p:val>
                                            <p:strVal val="#ppt_w"/>
                                          </p:val>
                                        </p:tav>
                                      </p:tavLst>
                                    </p:anim>
                                    <p:anim calcmode="lin" valueType="num">
                                      <p:cBhvr>
                                        <p:cTn id="47" dur="500" fill="hold"/>
                                        <p:tgtEl>
                                          <p:spTgt spid="19"/>
                                        </p:tgtEl>
                                        <p:attrNameLst>
                                          <p:attrName>ppt_h</p:attrName>
                                        </p:attrNameLst>
                                      </p:cBhvr>
                                      <p:tavLst>
                                        <p:tav tm="0">
                                          <p:val>
                                            <p:strVal val="2/3*#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par>
                                <p:cTn id="53" presetID="10"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par>
                                <p:cTn id="56" presetID="10"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childTnLst>
                          </p:cTn>
                        </p:par>
                        <p:par>
                          <p:cTn id="59" fill="hold">
                            <p:stCondLst>
                              <p:cond delay="500"/>
                            </p:stCondLst>
                            <p:childTnLst>
                              <p:par>
                                <p:cTn id="60" presetID="10" presetClass="entr" presetSubtype="0" fill="hold"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500"/>
                                        <p:tgtEl>
                                          <p:spTgt spid="4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500"/>
                                        <p:tgtEl>
                                          <p:spTgt spid="17"/>
                                        </p:tgtEl>
                                      </p:cBhvr>
                                    </p:animEffect>
                                  </p:childTnLst>
                                </p:cTn>
                              </p:par>
                            </p:childTnLst>
                          </p:cTn>
                        </p:par>
                      </p:childTnLst>
                    </p:cTn>
                  </p:par>
                  <p:par>
                    <p:cTn id="74" fill="hold">
                      <p:stCondLst>
                        <p:cond delay="indefinite"/>
                      </p:stCondLst>
                      <p:childTnLst>
                        <p:par>
                          <p:cTn id="75" fill="hold">
                            <p:stCondLst>
                              <p:cond delay="0"/>
                            </p:stCondLst>
                            <p:childTnLst>
                              <p:par>
                                <p:cTn id="76" presetID="23" presetClass="entr" presetSubtype="16" fill="hold" nodeType="clickEffect">
                                  <p:stCondLst>
                                    <p:cond delay="0"/>
                                  </p:stCondLst>
                                  <p:childTnLst>
                                    <p:set>
                                      <p:cBhvr>
                                        <p:cTn id="77" dur="1" fill="hold">
                                          <p:stCondLst>
                                            <p:cond delay="0"/>
                                          </p:stCondLst>
                                        </p:cTn>
                                        <p:tgtEl>
                                          <p:spTgt spid="20"/>
                                        </p:tgtEl>
                                        <p:attrNameLst>
                                          <p:attrName>style.visibility</p:attrName>
                                        </p:attrNameLst>
                                      </p:cBhvr>
                                      <p:to>
                                        <p:strVal val="visible"/>
                                      </p:to>
                                    </p:set>
                                    <p:anim calcmode="lin" valueType="num">
                                      <p:cBhvr>
                                        <p:cTn id="78" dur="500" fill="hold"/>
                                        <p:tgtEl>
                                          <p:spTgt spid="20"/>
                                        </p:tgtEl>
                                        <p:attrNameLst>
                                          <p:attrName>ppt_w</p:attrName>
                                        </p:attrNameLst>
                                      </p:cBhvr>
                                      <p:tavLst>
                                        <p:tav tm="0">
                                          <p:val>
                                            <p:fltVal val="0"/>
                                          </p:val>
                                        </p:tav>
                                        <p:tav tm="100000">
                                          <p:val>
                                            <p:strVal val="#ppt_w"/>
                                          </p:val>
                                        </p:tav>
                                      </p:tavLst>
                                    </p:anim>
                                    <p:anim calcmode="lin" valueType="num">
                                      <p:cBhvr>
                                        <p:cTn id="79"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16" grpId="0" bldLvl="0" animBg="1"/>
      <p:bldP spid="17" grpId="0" bldLvl="0" animBg="1"/>
      <p:bldP spid="18" grpId="0" bldLvl="0" animBg="1"/>
      <p:bldP spid="4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969385" y="1008380"/>
            <a:ext cx="56692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把下面的数改写成以万为单位的近似数。</a:t>
            </a:r>
            <a:endParaRPr lang="zh-CN" altLang="en-US" sz="2400" dirty="0">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7060565" y="2740660"/>
            <a:ext cx="2577465" cy="521970"/>
          </a:xfrm>
          <a:prstGeom prst="rect">
            <a:avLst/>
          </a:prstGeom>
          <a:noFill/>
        </p:spPr>
        <p:txBody>
          <a:bodyPr wrap="square" rtlCol="0">
            <a:spAutoFit/>
          </a:bodyPr>
          <a:p>
            <a:r>
              <a:rPr lang="en-US" altLang="zh-CN" sz="2800" spc="1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53780 </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6" name="组合 55"/>
          <p:cNvGrpSpPr/>
          <p:nvPr/>
        </p:nvGrpSpPr>
        <p:grpSpPr>
          <a:xfrm rot="0">
            <a:off x="1817370" y="3048000"/>
            <a:ext cx="3259455" cy="490855"/>
            <a:chOff x="2868" y="4459"/>
            <a:chExt cx="5133" cy="773"/>
          </a:xfrm>
        </p:grpSpPr>
        <p:sp>
          <p:nvSpPr>
            <p:cNvPr id="35" name="圆角矩形 34"/>
            <p:cNvSpPr/>
            <p:nvPr/>
          </p:nvSpPr>
          <p:spPr>
            <a:xfrm>
              <a:off x="2963" y="4459"/>
              <a:ext cx="5038" cy="754"/>
            </a:xfrm>
            <a:prstGeom prst="roundRect">
              <a:avLst/>
            </a:prstGeom>
            <a:solidFill>
              <a:schemeClr val="bg1"/>
            </a:solidFill>
            <a:ln>
              <a:solidFill>
                <a:srgbClr val="D30427"/>
              </a:solidFill>
            </a:ln>
            <a:effectLst>
              <a:glow rad="101600">
                <a:srgbClr val="D30427">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2868" y="4508"/>
              <a:ext cx="5088" cy="725"/>
            </a:xfrm>
            <a:prstGeom prst="rect">
              <a:avLst/>
            </a:prstGeom>
            <a:noFill/>
          </p:spPr>
          <p:txBody>
            <a:bodyPr wrap="none" rtlCol="0" anchor="t">
              <a:spAutoFit/>
            </a:bodyPr>
            <a:p>
              <a:pPr>
                <a:spcBef>
                  <a:spcPct val="5000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找出尾数部分的最高位</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55" name="组合 54"/>
          <p:cNvGrpSpPr/>
          <p:nvPr/>
        </p:nvGrpSpPr>
        <p:grpSpPr>
          <a:xfrm rot="0">
            <a:off x="1817370" y="2197735"/>
            <a:ext cx="3230880" cy="478790"/>
            <a:chOff x="2868" y="3178"/>
            <a:chExt cx="5088" cy="754"/>
          </a:xfrm>
        </p:grpSpPr>
        <p:sp>
          <p:nvSpPr>
            <p:cNvPr id="34" name="圆角矩形 33"/>
            <p:cNvSpPr/>
            <p:nvPr/>
          </p:nvSpPr>
          <p:spPr>
            <a:xfrm>
              <a:off x="2918" y="3178"/>
              <a:ext cx="5038" cy="754"/>
            </a:xfrm>
            <a:prstGeom prst="roundRect">
              <a:avLst/>
            </a:prstGeom>
            <a:solidFill>
              <a:schemeClr val="bg1"/>
            </a:solidFill>
            <a:ln>
              <a:solidFill>
                <a:srgbClr val="9BD303"/>
              </a:solidFill>
            </a:ln>
            <a:effectLst>
              <a:glow rad="101600">
                <a:srgbClr val="9BD303">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868" y="3207"/>
              <a:ext cx="5088" cy="725"/>
            </a:xfrm>
            <a:prstGeom prst="rect">
              <a:avLst/>
            </a:prstGeom>
            <a:noFill/>
          </p:spPr>
          <p:txBody>
            <a:bodyPr wrap="none" rtlCol="0" anchor="t">
              <a:spAutoFit/>
            </a:bodyPr>
            <a:p>
              <a:pPr>
                <a:spcBef>
                  <a:spcPct val="5000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找出要省略的尾数部分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57" name="组合 56"/>
          <p:cNvGrpSpPr/>
          <p:nvPr/>
        </p:nvGrpSpPr>
        <p:grpSpPr>
          <a:xfrm rot="0">
            <a:off x="1817370" y="3929380"/>
            <a:ext cx="4145280" cy="478790"/>
            <a:chOff x="2842" y="5906"/>
            <a:chExt cx="6528" cy="754"/>
          </a:xfrm>
        </p:grpSpPr>
        <p:sp>
          <p:nvSpPr>
            <p:cNvPr id="37" name="圆角矩形 36"/>
            <p:cNvSpPr/>
            <p:nvPr/>
          </p:nvSpPr>
          <p:spPr>
            <a:xfrm>
              <a:off x="2918" y="5906"/>
              <a:ext cx="6350" cy="754"/>
            </a:xfrm>
            <a:prstGeom prst="roundRect">
              <a:avLst/>
            </a:prstGeom>
            <a:solidFill>
              <a:schemeClr val="bg1"/>
            </a:solidFill>
            <a:ln>
              <a:solidFill>
                <a:srgbClr val="03BAD2"/>
              </a:solidFill>
            </a:ln>
            <a:effectLst>
              <a:glow rad="101600">
                <a:srgbClr val="03BAD2">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2842" y="6012"/>
              <a:ext cx="6528" cy="608"/>
            </a:xfrm>
            <a:prstGeom prst="rect">
              <a:avLst/>
            </a:prstGeom>
            <a:noFill/>
          </p:spPr>
          <p:txBody>
            <a:bodyPr wrap="none" rtlCol="0" anchor="t">
              <a:spAutoFit/>
            </a:bodyPr>
            <a:p>
              <a:pPr eaLnBrk="1" hangingPunct="1">
                <a:lnSpc>
                  <a:spcPct val="80000"/>
                </a:lnSpc>
                <a:spcBef>
                  <a:spcPct val="50000"/>
                </a:spcBef>
                <a:spcAft>
                  <a:spcPct val="0"/>
                </a:spcAft>
                <a:buFont typeface="Arial" panose="020B0604020202020204" pitchFamily="34" charset="0"/>
                <a:buNone/>
              </a:pPr>
              <a:r>
                <a:rPr lang="zh-CN" altLang="en-US" sz="2400"/>
                <a:t>看尾数部分的最高位是什么数</a:t>
              </a:r>
              <a:endParaRPr lang="zh-CN" altLang="en-US" sz="2400"/>
            </a:p>
          </p:txBody>
        </p:sp>
      </p:grpSp>
      <p:grpSp>
        <p:nvGrpSpPr>
          <p:cNvPr id="58" name="组合 57"/>
          <p:cNvGrpSpPr/>
          <p:nvPr/>
        </p:nvGrpSpPr>
        <p:grpSpPr>
          <a:xfrm rot="0">
            <a:off x="1849120" y="4775835"/>
            <a:ext cx="2825750" cy="478790"/>
            <a:chOff x="2918" y="7567"/>
            <a:chExt cx="4450" cy="754"/>
          </a:xfrm>
        </p:grpSpPr>
        <p:sp>
          <p:nvSpPr>
            <p:cNvPr id="38" name="圆角矩形 37"/>
            <p:cNvSpPr/>
            <p:nvPr/>
          </p:nvSpPr>
          <p:spPr>
            <a:xfrm>
              <a:off x="2918" y="7567"/>
              <a:ext cx="4451" cy="754"/>
            </a:xfrm>
            <a:prstGeom prst="roundRect">
              <a:avLst/>
            </a:prstGeom>
            <a:solidFill>
              <a:schemeClr val="bg1"/>
            </a:solidFill>
            <a:ln>
              <a:solidFill>
                <a:srgbClr val="D19303"/>
              </a:solidFill>
            </a:ln>
            <a:effectLst>
              <a:glow rad="101600">
                <a:srgbClr val="D19303">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2918" y="7688"/>
              <a:ext cx="4448" cy="608"/>
            </a:xfrm>
            <a:prstGeom prst="rect">
              <a:avLst/>
            </a:prstGeom>
            <a:noFill/>
          </p:spPr>
          <p:txBody>
            <a:bodyPr wrap="none" rtlCol="0" anchor="t">
              <a:spAutoFit/>
            </a:bodyPr>
            <a:p>
              <a:pPr eaLnBrk="1" hangingPunct="1">
                <a:lnSpc>
                  <a:spcPct val="80000"/>
                </a:lnSpc>
                <a:spcBef>
                  <a:spcPct val="50000"/>
                </a:spcBef>
                <a:spcAft>
                  <a:spcPct val="0"/>
                </a:spcAft>
                <a:buFont typeface="Arial" panose="020B0604020202020204" pitchFamily="34" charset="0"/>
                <a:buNone/>
              </a:pPr>
              <a:r>
                <a:rPr lang="zh-CN" altLang="en-US" sz="2400"/>
                <a:t>用</a:t>
              </a:r>
              <a:r>
                <a:rPr lang="en-US" altLang="zh-CN" sz="2400"/>
                <a:t>“</a:t>
              </a:r>
              <a:r>
                <a:rPr lang="zh-CN" altLang="en-US" sz="2400"/>
                <a:t>四舍五入</a:t>
              </a:r>
              <a:r>
                <a:rPr lang="en-US" altLang="zh-CN" sz="2400"/>
                <a:t>”</a:t>
              </a:r>
              <a:r>
                <a:rPr lang="zh-CN" altLang="en-US" sz="2400"/>
                <a:t>的方法</a:t>
              </a:r>
              <a:endParaRPr lang="zh-CN" altLang="en-US" sz="2400"/>
            </a:p>
          </p:txBody>
        </p:sp>
      </p:grpSp>
      <p:pic>
        <p:nvPicPr>
          <p:cNvPr id="10" name="图片 9" descr="图片289"/>
          <p:cNvPicPr>
            <a:picLocks noChangeAspect="1"/>
          </p:cNvPicPr>
          <p:nvPr/>
        </p:nvPicPr>
        <p:blipFill>
          <a:blip r:embed="rId2"/>
          <a:stretch>
            <a:fillRect/>
          </a:stretch>
        </p:blipFill>
        <p:spPr>
          <a:xfrm rot="960000" flipV="1">
            <a:off x="1323975" y="2397125"/>
            <a:ext cx="615950" cy="793115"/>
          </a:xfrm>
          <a:prstGeom prst="rect">
            <a:avLst/>
          </a:prstGeom>
        </p:spPr>
      </p:pic>
      <p:pic>
        <p:nvPicPr>
          <p:cNvPr id="12" name="图片 11" descr="图片289"/>
          <p:cNvPicPr>
            <a:picLocks noChangeAspect="1"/>
          </p:cNvPicPr>
          <p:nvPr/>
        </p:nvPicPr>
        <p:blipFill>
          <a:blip r:embed="rId2"/>
          <a:stretch>
            <a:fillRect/>
          </a:stretch>
        </p:blipFill>
        <p:spPr>
          <a:xfrm rot="960000" flipV="1">
            <a:off x="1323340" y="3291840"/>
            <a:ext cx="615950" cy="793115"/>
          </a:xfrm>
          <a:prstGeom prst="rect">
            <a:avLst/>
          </a:prstGeom>
        </p:spPr>
      </p:pic>
      <p:pic>
        <p:nvPicPr>
          <p:cNvPr id="13" name="图片 12" descr="图片289"/>
          <p:cNvPicPr>
            <a:picLocks noChangeAspect="1"/>
          </p:cNvPicPr>
          <p:nvPr/>
        </p:nvPicPr>
        <p:blipFill>
          <a:blip r:embed="rId2"/>
          <a:stretch>
            <a:fillRect/>
          </a:stretch>
        </p:blipFill>
        <p:spPr>
          <a:xfrm rot="960000" flipV="1">
            <a:off x="1323340" y="4185285"/>
            <a:ext cx="615950" cy="793115"/>
          </a:xfrm>
          <a:prstGeom prst="rect">
            <a:avLst/>
          </a:prstGeom>
        </p:spPr>
      </p:pic>
      <p:sp>
        <p:nvSpPr>
          <p:cNvPr id="14" name="圆角矩形 13"/>
          <p:cNvSpPr/>
          <p:nvPr/>
        </p:nvSpPr>
        <p:spPr>
          <a:xfrm>
            <a:off x="7356475" y="2782570"/>
            <a:ext cx="906780"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a:off x="7381875" y="3191510"/>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630062" y="2725934"/>
            <a:ext cx="1008112"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万</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6" name="组合 25"/>
          <p:cNvGrpSpPr/>
          <p:nvPr/>
        </p:nvGrpSpPr>
        <p:grpSpPr>
          <a:xfrm>
            <a:off x="6474460" y="3548380"/>
            <a:ext cx="2070100" cy="854710"/>
            <a:chOff x="10404" y="5393"/>
            <a:chExt cx="3260" cy="1346"/>
          </a:xfrm>
        </p:grpSpPr>
        <p:grpSp>
          <p:nvGrpSpPr>
            <p:cNvPr id="22" name="组合 21"/>
            <p:cNvGrpSpPr/>
            <p:nvPr/>
          </p:nvGrpSpPr>
          <p:grpSpPr>
            <a:xfrm>
              <a:off x="10404" y="5393"/>
              <a:ext cx="3260" cy="1347"/>
              <a:chOff x="10404" y="5393"/>
              <a:chExt cx="3260" cy="1347"/>
            </a:xfrm>
          </p:grpSpPr>
          <p:sp>
            <p:nvSpPr>
              <p:cNvPr id="9" name="圆角矩形 8"/>
              <p:cNvSpPr/>
              <p:nvPr/>
            </p:nvSpPr>
            <p:spPr>
              <a:xfrm>
                <a:off x="10404" y="5694"/>
                <a:ext cx="3260" cy="104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等腰三角形 14"/>
              <p:cNvSpPr/>
              <p:nvPr/>
            </p:nvSpPr>
            <p:spPr>
              <a:xfrm>
                <a:off x="11611" y="5393"/>
                <a:ext cx="746" cy="502"/>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nvSpPr>
          <p:spPr>
            <a:xfrm>
              <a:off x="10625" y="5794"/>
              <a:ext cx="2799" cy="822"/>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3&lt;5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，舍去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1" name="文本框 30"/>
          <p:cNvSpPr txBox="1"/>
          <p:nvPr/>
        </p:nvSpPr>
        <p:spPr>
          <a:xfrm>
            <a:off x="858183" y="350873"/>
            <a:ext cx="1415772" cy="46166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p:tgtEl>
                                          <p:spTgt spid="55"/>
                                        </p:tgtEl>
                                        <p:attrNameLst>
                                          <p:attrName>ppt_y</p:attrName>
                                        </p:attrNameLst>
                                      </p:cBhvr>
                                      <p:tavLst>
                                        <p:tav tm="0">
                                          <p:val>
                                            <p:strVal val="#ppt_y+#ppt_h*1.125000"/>
                                          </p:val>
                                        </p:tav>
                                        <p:tav tm="100000">
                                          <p:val>
                                            <p:strVal val="#ppt_y"/>
                                          </p:val>
                                        </p:tav>
                                      </p:tavLst>
                                    </p:anim>
                                    <p:animEffect transition="in" filter="wipe(up)">
                                      <p:cBhvr>
                                        <p:cTn id="8" dur="500"/>
                                        <p:tgtEl>
                                          <p:spTgt spid="55"/>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500"/>
                                        <p:tgtEl>
                                          <p:spTgt spid="56"/>
                                        </p:tgtEl>
                                        <p:attrNameLst>
                                          <p:attrName>ppt_y</p:attrName>
                                        </p:attrNameLst>
                                      </p:cBhvr>
                                      <p:tavLst>
                                        <p:tav tm="0">
                                          <p:val>
                                            <p:strVal val="#ppt_y+#ppt_h*1.125000"/>
                                          </p:val>
                                        </p:tav>
                                        <p:tav tm="100000">
                                          <p:val>
                                            <p:strVal val="#ppt_y"/>
                                          </p:val>
                                        </p:tav>
                                      </p:tavLst>
                                    </p:anim>
                                    <p:animEffect transition="in" filter="wipe(up)">
                                      <p:cBhvr>
                                        <p:cTn id="25" dur="500"/>
                                        <p:tgtEl>
                                          <p:spTgt spid="56"/>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ppt_y</p:attrName>
                                        </p:attrNameLst>
                                      </p:cBhvr>
                                      <p:tavLst>
                                        <p:tav tm="0">
                                          <p:val>
                                            <p:strVal val="#ppt_y+#ppt_h*1.125000"/>
                                          </p:val>
                                        </p:tav>
                                        <p:tav tm="100000">
                                          <p:val>
                                            <p:strVal val="#ppt_y"/>
                                          </p:val>
                                        </p:tav>
                                      </p:tavLst>
                                    </p:anim>
                                    <p:animEffect transition="in" filter="wipe(up)">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additive="base">
                                        <p:cTn id="41" dur="500"/>
                                        <p:tgtEl>
                                          <p:spTgt spid="57"/>
                                        </p:tgtEl>
                                        <p:attrNameLst>
                                          <p:attrName>ppt_y</p:attrName>
                                        </p:attrNameLst>
                                      </p:cBhvr>
                                      <p:tavLst>
                                        <p:tav tm="0">
                                          <p:val>
                                            <p:strVal val="#ppt_y+#ppt_h*1.125000"/>
                                          </p:val>
                                        </p:tav>
                                        <p:tav tm="100000">
                                          <p:val>
                                            <p:strVal val="#ppt_y"/>
                                          </p:val>
                                        </p:tav>
                                      </p:tavLst>
                                    </p:anim>
                                    <p:animEffect transition="in" filter="wipe(up)">
                                      <p:cBhvr>
                                        <p:cTn id="42" dur="500"/>
                                        <p:tgtEl>
                                          <p:spTgt spid="5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nodeType="clickEffect">
                                  <p:stCondLst>
                                    <p:cond delay="0"/>
                                  </p:stCondLst>
                                  <p:childTnLst>
                                    <p:set>
                                      <p:cBhvr>
                                        <p:cTn id="51" dur="1" fill="hold">
                                          <p:stCondLst>
                                            <p:cond delay="0"/>
                                          </p:stCondLst>
                                        </p:cTn>
                                        <p:tgtEl>
                                          <p:spTgt spid="58"/>
                                        </p:tgtEl>
                                        <p:attrNameLst>
                                          <p:attrName>style.visibility</p:attrName>
                                        </p:attrNameLst>
                                      </p:cBhvr>
                                      <p:to>
                                        <p:strVal val="visible"/>
                                      </p:to>
                                    </p:set>
                                    <p:anim calcmode="lin" valueType="num">
                                      <p:cBhvr additive="base">
                                        <p:cTn id="52" dur="500"/>
                                        <p:tgtEl>
                                          <p:spTgt spid="58"/>
                                        </p:tgtEl>
                                        <p:attrNameLst>
                                          <p:attrName>ppt_y</p:attrName>
                                        </p:attrNameLst>
                                      </p:cBhvr>
                                      <p:tavLst>
                                        <p:tav tm="0">
                                          <p:val>
                                            <p:strVal val="#ppt_y+#ppt_h*1.125000"/>
                                          </p:val>
                                        </p:tav>
                                        <p:tav tm="100000">
                                          <p:val>
                                            <p:strVal val="#ppt_y"/>
                                          </p:val>
                                        </p:tav>
                                      </p:tavLst>
                                    </p:anim>
                                    <p:animEffect transition="in" filter="wipe(up)">
                                      <p:cBhvr>
                                        <p:cTn id="53" dur="500"/>
                                        <p:tgtEl>
                                          <p:spTgt spid="58"/>
                                        </p:tgtEl>
                                      </p:cBhvr>
                                    </p:animEffect>
                                  </p:childTnLst>
                                </p:cTn>
                              </p:par>
                            </p:childTnLst>
                          </p:cTn>
                        </p:par>
                      </p:childTnLst>
                    </p:cTn>
                  </p:par>
                  <p:par>
                    <p:cTn id="54" fill="hold">
                      <p:stCondLst>
                        <p:cond delay="indefinite"/>
                      </p:stCondLst>
                      <p:childTnLst>
                        <p:par>
                          <p:cTn id="55" fill="hold">
                            <p:stCondLst>
                              <p:cond delay="0"/>
                            </p:stCondLst>
                            <p:childTnLst>
                              <p:par>
                                <p:cTn id="56" presetID="12" presetClass="entr" presetSubtype="1" fill="hold" nodeType="click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p:tgtEl>
                                          <p:spTgt spid="26"/>
                                        </p:tgtEl>
                                        <p:attrNameLst>
                                          <p:attrName>ppt_y</p:attrName>
                                        </p:attrNameLst>
                                      </p:cBhvr>
                                      <p:tavLst>
                                        <p:tav tm="0">
                                          <p:val>
                                            <p:strVal val="#ppt_y-#ppt_h*1.125000"/>
                                          </p:val>
                                        </p:tav>
                                        <p:tav tm="100000">
                                          <p:val>
                                            <p:strVal val="#ppt_y"/>
                                          </p:val>
                                        </p:tav>
                                      </p:tavLst>
                                    </p:anim>
                                    <p:animEffect transition="in" filter="wipe(down)">
                                      <p:cBhvr>
                                        <p:cTn id="59" dur="500"/>
                                        <p:tgtEl>
                                          <p:spTgt spid="26"/>
                                        </p:tgtEl>
                                      </p:cBhvr>
                                    </p:animEffect>
                                  </p:childTnLst>
                                </p:cTn>
                              </p:par>
                            </p:childTnLst>
                          </p:cTn>
                        </p:par>
                      </p:childTnLst>
                    </p:cTn>
                  </p:par>
                  <p:par>
                    <p:cTn id="60" fill="hold">
                      <p:stCondLst>
                        <p:cond delay="indefinite"/>
                      </p:stCondLst>
                      <p:childTnLst>
                        <p:par>
                          <p:cTn id="61" fill="hold">
                            <p:stCondLst>
                              <p:cond delay="0"/>
                            </p:stCondLst>
                            <p:childTnLst>
                              <p:par>
                                <p:cTn id="62" presetID="12" presetClass="entr" presetSubtype="4" fill="hold" grpId="1" nodeType="click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ppt_y</p:attrName>
                                        </p:attrNameLst>
                                      </p:cBhvr>
                                      <p:tavLst>
                                        <p:tav tm="0">
                                          <p:val>
                                            <p:strVal val="#ppt_y+#ppt_h*1.125000"/>
                                          </p:val>
                                        </p:tav>
                                        <p:tav tm="100000">
                                          <p:val>
                                            <p:strVal val="#ppt_y"/>
                                          </p:val>
                                        </p:tav>
                                      </p:tavLst>
                                    </p:anim>
                                    <p:animEffect transition="in" filter="wipe(up)">
                                      <p:cBhvr>
                                        <p:cTn id="6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6" grpId="0" bldLvl="0" animBg="1"/>
      <p:bldP spid="17"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7" name="文本框 3"/>
          <p:cNvSpPr txBox="1"/>
          <p:nvPr/>
        </p:nvSpPr>
        <p:spPr>
          <a:xfrm>
            <a:off x="2541905" y="2211705"/>
            <a:ext cx="6741160" cy="2245360"/>
          </a:xfrm>
          <a:prstGeom prst="rect">
            <a:avLst/>
          </a:prstGeom>
          <a:noFill/>
        </p:spPr>
        <p:txBody>
          <a:bodyPr wrap="square" rtlCol="0">
            <a:spAutoFit/>
          </a:bodyPr>
          <a:p>
            <a:r>
              <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171210 ≈</a:t>
            </a:r>
            <a:r>
              <a:rPr lang="zh-CN" altLang="en-US"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729380 ≈</a:t>
            </a:r>
            <a:endPar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12798000 ≈              53170799 ≈</a:t>
            </a:r>
            <a:endPar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3" name="文本框 2"/>
          <p:cNvSpPr txBox="1"/>
          <p:nvPr/>
        </p:nvSpPr>
        <p:spPr>
          <a:xfrm>
            <a:off x="3347085" y="1008380"/>
            <a:ext cx="56692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把下面的数改写成以万为单位的近似数。</a:t>
            </a:r>
            <a:endParaRPr lang="zh-CN" altLang="en-US" sz="2400" dirty="0">
              <a:latin typeface="微软雅黑" panose="020B0503020204020204" pitchFamily="34" charset="-122"/>
              <a:ea typeface="微软雅黑" panose="020B0503020204020204" pitchFamily="34" charset="-122"/>
              <a:sym typeface="+mn-ea"/>
            </a:endParaRPr>
          </a:p>
        </p:txBody>
      </p:sp>
      <p:sp>
        <p:nvSpPr>
          <p:cNvPr id="14" name="圆角矩形 13"/>
          <p:cNvSpPr/>
          <p:nvPr/>
        </p:nvSpPr>
        <p:spPr>
          <a:xfrm>
            <a:off x="3053080" y="2262505"/>
            <a:ext cx="957580"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a:off x="3104515" y="2696845"/>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305712" y="2211584"/>
            <a:ext cx="1008112"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17</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万</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圆角矩形 18"/>
          <p:cNvSpPr/>
          <p:nvPr/>
        </p:nvSpPr>
        <p:spPr>
          <a:xfrm>
            <a:off x="6862445" y="2262505"/>
            <a:ext cx="957600"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等腰三角形 19"/>
          <p:cNvSpPr/>
          <p:nvPr/>
        </p:nvSpPr>
        <p:spPr>
          <a:xfrm>
            <a:off x="6938645" y="2717800"/>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等腰三角形 20"/>
          <p:cNvSpPr/>
          <p:nvPr/>
        </p:nvSpPr>
        <p:spPr>
          <a:xfrm>
            <a:off x="7423150" y="4457065"/>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等腰三角形 22"/>
          <p:cNvSpPr/>
          <p:nvPr/>
        </p:nvSpPr>
        <p:spPr>
          <a:xfrm>
            <a:off x="3526790" y="4457065"/>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7385050" y="3975735"/>
            <a:ext cx="906780"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3526790" y="3974465"/>
            <a:ext cx="906780"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8713470" y="3917950"/>
            <a:ext cx="1377950"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5317</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万</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8291817" y="2206150"/>
            <a:ext cx="1008112"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73</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万</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文本框 35"/>
          <p:cNvSpPr txBox="1"/>
          <p:nvPr/>
        </p:nvSpPr>
        <p:spPr>
          <a:xfrm>
            <a:off x="4806950" y="3935095"/>
            <a:ext cx="1627505"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1280</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万</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6" name="组合 25"/>
          <p:cNvGrpSpPr/>
          <p:nvPr/>
        </p:nvGrpSpPr>
        <p:grpSpPr>
          <a:xfrm>
            <a:off x="2197735" y="2922270"/>
            <a:ext cx="2070100" cy="855345"/>
            <a:chOff x="10404" y="5393"/>
            <a:chExt cx="3260" cy="1347"/>
          </a:xfrm>
        </p:grpSpPr>
        <p:grpSp>
          <p:nvGrpSpPr>
            <p:cNvPr id="22" name="组合 21"/>
            <p:cNvGrpSpPr/>
            <p:nvPr/>
          </p:nvGrpSpPr>
          <p:grpSpPr>
            <a:xfrm>
              <a:off x="10404" y="5393"/>
              <a:ext cx="3260" cy="1347"/>
              <a:chOff x="10404" y="5393"/>
              <a:chExt cx="3260" cy="1347"/>
            </a:xfrm>
          </p:grpSpPr>
          <p:sp>
            <p:nvSpPr>
              <p:cNvPr id="15" name="圆角矩形 14"/>
              <p:cNvSpPr/>
              <p:nvPr/>
            </p:nvSpPr>
            <p:spPr>
              <a:xfrm>
                <a:off x="10404" y="5694"/>
                <a:ext cx="3260" cy="104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等腰三角形 30"/>
              <p:cNvSpPr/>
              <p:nvPr/>
            </p:nvSpPr>
            <p:spPr>
              <a:xfrm>
                <a:off x="11611" y="5393"/>
                <a:ext cx="746" cy="502"/>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文本框 31"/>
            <p:cNvSpPr txBox="1"/>
            <p:nvPr/>
          </p:nvSpPr>
          <p:spPr>
            <a:xfrm>
              <a:off x="10625" y="5794"/>
              <a:ext cx="2799" cy="822"/>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1&lt;5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，舍去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3" name="组合 32"/>
          <p:cNvGrpSpPr/>
          <p:nvPr/>
        </p:nvGrpSpPr>
        <p:grpSpPr>
          <a:xfrm>
            <a:off x="5558790" y="2955925"/>
            <a:ext cx="3223260" cy="855345"/>
            <a:chOff x="9660" y="5393"/>
            <a:chExt cx="5076" cy="1347"/>
          </a:xfrm>
        </p:grpSpPr>
        <p:grpSp>
          <p:nvGrpSpPr>
            <p:cNvPr id="39" name="组合 38"/>
            <p:cNvGrpSpPr/>
            <p:nvPr/>
          </p:nvGrpSpPr>
          <p:grpSpPr>
            <a:xfrm>
              <a:off x="9660" y="5393"/>
              <a:ext cx="4908" cy="1347"/>
              <a:chOff x="9660" y="5393"/>
              <a:chExt cx="4908" cy="1347"/>
            </a:xfrm>
          </p:grpSpPr>
          <p:sp>
            <p:nvSpPr>
              <p:cNvPr id="40" name="圆角矩形 39"/>
              <p:cNvSpPr/>
              <p:nvPr/>
            </p:nvSpPr>
            <p:spPr>
              <a:xfrm>
                <a:off x="9660" y="5694"/>
                <a:ext cx="4908" cy="104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等腰三角形 40"/>
              <p:cNvSpPr/>
              <p:nvPr/>
            </p:nvSpPr>
            <p:spPr>
              <a:xfrm>
                <a:off x="11611" y="5393"/>
                <a:ext cx="746" cy="502"/>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2" name="文本框 41"/>
            <p:cNvSpPr txBox="1"/>
            <p:nvPr/>
          </p:nvSpPr>
          <p:spPr>
            <a:xfrm>
              <a:off x="9740" y="5784"/>
              <a:ext cx="4996" cy="822"/>
            </a:xfrm>
            <a:prstGeom prst="rect">
              <a:avLst/>
            </a:prstGeom>
            <a:noFill/>
          </p:spPr>
          <p:txBody>
            <a:bodyPr wrap="square" rtlCol="0">
              <a:spAutoFit/>
            </a:bodyPr>
            <a:p>
              <a:pPr algn="l"/>
              <a:r>
                <a:rPr lang="en-US" altLang="zh-CN" sz="2800">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800">
                  <a:latin typeface="微软雅黑" panose="020B0503020204020204" pitchFamily="34" charset="-122"/>
                  <a:ea typeface="微软雅黑" panose="020B0503020204020204" pitchFamily="34" charset="-122"/>
                  <a:sym typeface="+mn-ea"/>
                </a:rPr>
                <a:t>&gt;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，向前一位进一</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4" name="组合 43"/>
          <p:cNvGrpSpPr/>
          <p:nvPr/>
        </p:nvGrpSpPr>
        <p:grpSpPr>
          <a:xfrm>
            <a:off x="2146935" y="4694555"/>
            <a:ext cx="3223260" cy="855345"/>
            <a:chOff x="9660" y="5393"/>
            <a:chExt cx="5076" cy="1347"/>
          </a:xfrm>
        </p:grpSpPr>
        <p:grpSp>
          <p:nvGrpSpPr>
            <p:cNvPr id="45" name="组合 44"/>
            <p:cNvGrpSpPr/>
            <p:nvPr/>
          </p:nvGrpSpPr>
          <p:grpSpPr>
            <a:xfrm>
              <a:off x="9660" y="5393"/>
              <a:ext cx="4908" cy="1347"/>
              <a:chOff x="9660" y="5393"/>
              <a:chExt cx="4908" cy="1347"/>
            </a:xfrm>
          </p:grpSpPr>
          <p:sp>
            <p:nvSpPr>
              <p:cNvPr id="46" name="圆角矩形 45"/>
              <p:cNvSpPr/>
              <p:nvPr/>
            </p:nvSpPr>
            <p:spPr>
              <a:xfrm>
                <a:off x="9660" y="5694"/>
                <a:ext cx="4908" cy="104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等腰三角形 46"/>
              <p:cNvSpPr/>
              <p:nvPr/>
            </p:nvSpPr>
            <p:spPr>
              <a:xfrm>
                <a:off x="11611" y="5393"/>
                <a:ext cx="746" cy="502"/>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8" name="文本框 47"/>
            <p:cNvSpPr txBox="1"/>
            <p:nvPr/>
          </p:nvSpPr>
          <p:spPr>
            <a:xfrm>
              <a:off x="9740" y="5784"/>
              <a:ext cx="4996" cy="822"/>
            </a:xfrm>
            <a:prstGeom prst="rect">
              <a:avLst/>
            </a:prstGeom>
            <a:noFill/>
          </p:spPr>
          <p:txBody>
            <a:bodyPr wrap="square" rtlCol="0">
              <a:spAutoFit/>
            </a:bodyPr>
            <a:p>
              <a:pPr algn="l"/>
              <a:r>
                <a:rPr lang="en-US" altLang="zh-CN" sz="2800">
                  <a:latin typeface="微软雅黑" panose="020B0503020204020204" pitchFamily="34" charset="-122"/>
                  <a:ea typeface="微软雅黑" panose="020B0503020204020204" pitchFamily="34" charset="-122"/>
                  <a:sym typeface="+mn-ea"/>
                </a:rPr>
                <a:t>8</a:t>
              </a:r>
              <a:r>
                <a:rPr lang="zh-CN" altLang="en-US" sz="2800">
                  <a:latin typeface="微软雅黑" panose="020B0503020204020204" pitchFamily="34" charset="-122"/>
                  <a:ea typeface="微软雅黑" panose="020B0503020204020204" pitchFamily="34" charset="-122"/>
                  <a:sym typeface="+mn-ea"/>
                </a:rPr>
                <a:t>&gt;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，向前一位进一</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9" name="组合 48"/>
          <p:cNvGrpSpPr/>
          <p:nvPr/>
        </p:nvGrpSpPr>
        <p:grpSpPr>
          <a:xfrm>
            <a:off x="6515735" y="4694555"/>
            <a:ext cx="2070100" cy="855345"/>
            <a:chOff x="10404" y="5393"/>
            <a:chExt cx="3260" cy="1347"/>
          </a:xfrm>
        </p:grpSpPr>
        <p:grpSp>
          <p:nvGrpSpPr>
            <p:cNvPr id="50" name="组合 49"/>
            <p:cNvGrpSpPr/>
            <p:nvPr/>
          </p:nvGrpSpPr>
          <p:grpSpPr>
            <a:xfrm>
              <a:off x="10404" y="5393"/>
              <a:ext cx="3260" cy="1347"/>
              <a:chOff x="10404" y="5393"/>
              <a:chExt cx="3260" cy="1347"/>
            </a:xfrm>
          </p:grpSpPr>
          <p:sp>
            <p:nvSpPr>
              <p:cNvPr id="51" name="圆角矩形 50"/>
              <p:cNvSpPr/>
              <p:nvPr/>
            </p:nvSpPr>
            <p:spPr>
              <a:xfrm>
                <a:off x="10404" y="5694"/>
                <a:ext cx="3260" cy="104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等腰三角形 51"/>
              <p:cNvSpPr/>
              <p:nvPr/>
            </p:nvSpPr>
            <p:spPr>
              <a:xfrm>
                <a:off x="11611" y="5393"/>
                <a:ext cx="746" cy="502"/>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3" name="文本框 52"/>
            <p:cNvSpPr txBox="1"/>
            <p:nvPr/>
          </p:nvSpPr>
          <p:spPr>
            <a:xfrm>
              <a:off x="10625" y="5794"/>
              <a:ext cx="2799" cy="822"/>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0&lt;5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，舍去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up)">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p:tgtEl>
                                          <p:spTgt spid="26"/>
                                        </p:tgtEl>
                                        <p:attrNameLst>
                                          <p:attrName>ppt_y</p:attrName>
                                        </p:attrNameLst>
                                      </p:cBhvr>
                                      <p:tavLst>
                                        <p:tav tm="0">
                                          <p:val>
                                            <p:strVal val="#ppt_y-#ppt_h*1.125000"/>
                                          </p:val>
                                        </p:tav>
                                        <p:tav tm="100000">
                                          <p:val>
                                            <p:strVal val="#ppt_y"/>
                                          </p:val>
                                        </p:tav>
                                      </p:tavLst>
                                    </p:anim>
                                    <p:animEffect transition="in" filter="wipe(down)">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p:tgtEl>
                                          <p:spTgt spid="20"/>
                                        </p:tgtEl>
                                        <p:attrNameLst>
                                          <p:attrName>ppt_y</p:attrName>
                                        </p:attrNameLst>
                                      </p:cBhvr>
                                      <p:tavLst>
                                        <p:tav tm="0">
                                          <p:val>
                                            <p:strVal val="#ppt_y+#ppt_h*1.125000"/>
                                          </p:val>
                                        </p:tav>
                                        <p:tav tm="100000">
                                          <p:val>
                                            <p:strVal val="#ppt_y"/>
                                          </p:val>
                                        </p:tav>
                                      </p:tavLst>
                                    </p:anim>
                                    <p:animEffect transition="in" filter="wipe(up)">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1" fill="hold" nodeType="click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p:tgtEl>
                                          <p:spTgt spid="33"/>
                                        </p:tgtEl>
                                        <p:attrNameLst>
                                          <p:attrName>ppt_y</p:attrName>
                                        </p:attrNameLst>
                                      </p:cBhvr>
                                      <p:tavLst>
                                        <p:tav tm="0">
                                          <p:val>
                                            <p:strVal val="#ppt_y-#ppt_h*1.125000"/>
                                          </p:val>
                                        </p:tav>
                                        <p:tav tm="100000">
                                          <p:val>
                                            <p:strVal val="#ppt_y"/>
                                          </p:val>
                                        </p:tav>
                                      </p:tavLst>
                                    </p:anim>
                                    <p:animEffect transition="in" filter="wipe(down)">
                                      <p:cBhvr>
                                        <p:cTn id="43" dur="500"/>
                                        <p:tgtEl>
                                          <p:spTgt spid="3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p:tgtEl>
                                          <p:spTgt spid="23"/>
                                        </p:tgtEl>
                                        <p:attrNameLst>
                                          <p:attrName>ppt_y</p:attrName>
                                        </p:attrNameLst>
                                      </p:cBhvr>
                                      <p:tavLst>
                                        <p:tav tm="0">
                                          <p:val>
                                            <p:strVal val="#ppt_y+#ppt_h*1.125000"/>
                                          </p:val>
                                        </p:tav>
                                        <p:tav tm="100000">
                                          <p:val>
                                            <p:strVal val="#ppt_y"/>
                                          </p:val>
                                        </p:tav>
                                      </p:tavLst>
                                    </p:anim>
                                    <p:animEffect transition="in" filter="wipe(up)">
                                      <p:cBhvr>
                                        <p:cTn id="60" dur="500"/>
                                        <p:tgtEl>
                                          <p:spTgt spid="23"/>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1" fill="hold" nodeType="clickEffect">
                                  <p:stCondLst>
                                    <p:cond delay="0"/>
                                  </p:stCondLst>
                                  <p:childTnLst>
                                    <p:set>
                                      <p:cBhvr>
                                        <p:cTn id="64" dur="1" fill="hold">
                                          <p:stCondLst>
                                            <p:cond delay="0"/>
                                          </p:stCondLst>
                                        </p:cTn>
                                        <p:tgtEl>
                                          <p:spTgt spid="44"/>
                                        </p:tgtEl>
                                        <p:attrNameLst>
                                          <p:attrName>style.visibility</p:attrName>
                                        </p:attrNameLst>
                                      </p:cBhvr>
                                      <p:to>
                                        <p:strVal val="visible"/>
                                      </p:to>
                                    </p:set>
                                    <p:anim calcmode="lin" valueType="num">
                                      <p:cBhvr additive="base">
                                        <p:cTn id="65" dur="500"/>
                                        <p:tgtEl>
                                          <p:spTgt spid="44"/>
                                        </p:tgtEl>
                                        <p:attrNameLst>
                                          <p:attrName>ppt_y</p:attrName>
                                        </p:attrNameLst>
                                      </p:cBhvr>
                                      <p:tavLst>
                                        <p:tav tm="0">
                                          <p:val>
                                            <p:strVal val="#ppt_y-#ppt_h*1.125000"/>
                                          </p:val>
                                        </p:tav>
                                        <p:tav tm="100000">
                                          <p:val>
                                            <p:strVal val="#ppt_y"/>
                                          </p:val>
                                        </p:tav>
                                      </p:tavLst>
                                    </p:anim>
                                    <p:animEffect transition="in" filter="wipe(down)">
                                      <p:cBhvr>
                                        <p:cTn id="66" dur="500"/>
                                        <p:tgtEl>
                                          <p:spTgt spid="44"/>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childTnLst>
                    </p:cTn>
                  </p:par>
                  <p:par>
                    <p:cTn id="72" fill="hold">
                      <p:stCondLst>
                        <p:cond delay="indefinite"/>
                      </p:stCondLst>
                      <p:childTnLst>
                        <p:par>
                          <p:cTn id="73" fill="hold">
                            <p:stCondLst>
                              <p:cond delay="0"/>
                            </p:stCondLst>
                            <p:childTnLst>
                              <p:par>
                                <p:cTn id="74" presetID="23" presetClass="entr" presetSubtype="16" fill="hold" grpId="0" nodeType="click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p:cTn id="76" dur="500" fill="hold"/>
                                        <p:tgtEl>
                                          <p:spTgt spid="27"/>
                                        </p:tgtEl>
                                        <p:attrNameLst>
                                          <p:attrName>ppt_w</p:attrName>
                                        </p:attrNameLst>
                                      </p:cBhvr>
                                      <p:tavLst>
                                        <p:tav tm="0">
                                          <p:val>
                                            <p:fltVal val="0"/>
                                          </p:val>
                                        </p:tav>
                                        <p:tav tm="100000">
                                          <p:val>
                                            <p:strVal val="#ppt_w"/>
                                          </p:val>
                                        </p:tav>
                                      </p:tavLst>
                                    </p:anim>
                                    <p:anim calcmode="lin" valueType="num">
                                      <p:cBhvr>
                                        <p:cTn id="77" dur="5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12" presetClass="entr" presetSubtype="4"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ppt_y</p:attrName>
                                        </p:attrNameLst>
                                      </p:cBhvr>
                                      <p:tavLst>
                                        <p:tav tm="0">
                                          <p:val>
                                            <p:strVal val="#ppt_y+#ppt_h*1.125000"/>
                                          </p:val>
                                        </p:tav>
                                        <p:tav tm="100000">
                                          <p:val>
                                            <p:strVal val="#ppt_y"/>
                                          </p:val>
                                        </p:tav>
                                      </p:tavLst>
                                    </p:anim>
                                    <p:animEffect transition="in" filter="wipe(up)">
                                      <p:cBhvr>
                                        <p:cTn id="83" dur="500"/>
                                        <p:tgtEl>
                                          <p:spTgt spid="21"/>
                                        </p:tgtEl>
                                      </p:cBhvr>
                                    </p:animEffect>
                                  </p:childTnLst>
                                </p:cTn>
                              </p:par>
                            </p:childTnLst>
                          </p:cTn>
                        </p:par>
                      </p:childTnLst>
                    </p:cTn>
                  </p:par>
                  <p:par>
                    <p:cTn id="84" fill="hold">
                      <p:stCondLst>
                        <p:cond delay="indefinite"/>
                      </p:stCondLst>
                      <p:childTnLst>
                        <p:par>
                          <p:cTn id="85" fill="hold">
                            <p:stCondLst>
                              <p:cond delay="0"/>
                            </p:stCondLst>
                            <p:childTnLst>
                              <p:par>
                                <p:cTn id="86" presetID="12" presetClass="entr" presetSubtype="1" fill="hold" nodeType="clickEffect">
                                  <p:stCondLst>
                                    <p:cond delay="0"/>
                                  </p:stCondLst>
                                  <p:childTnLst>
                                    <p:set>
                                      <p:cBhvr>
                                        <p:cTn id="87" dur="1" fill="hold">
                                          <p:stCondLst>
                                            <p:cond delay="0"/>
                                          </p:stCondLst>
                                        </p:cTn>
                                        <p:tgtEl>
                                          <p:spTgt spid="49"/>
                                        </p:tgtEl>
                                        <p:attrNameLst>
                                          <p:attrName>style.visibility</p:attrName>
                                        </p:attrNameLst>
                                      </p:cBhvr>
                                      <p:to>
                                        <p:strVal val="visible"/>
                                      </p:to>
                                    </p:set>
                                    <p:anim calcmode="lin" valueType="num">
                                      <p:cBhvr additive="base">
                                        <p:cTn id="88" dur="500"/>
                                        <p:tgtEl>
                                          <p:spTgt spid="49"/>
                                        </p:tgtEl>
                                        <p:attrNameLst>
                                          <p:attrName>ppt_y</p:attrName>
                                        </p:attrNameLst>
                                      </p:cBhvr>
                                      <p:tavLst>
                                        <p:tav tm="0">
                                          <p:val>
                                            <p:strVal val="#ppt_y-#ppt_h*1.125000"/>
                                          </p:val>
                                        </p:tav>
                                        <p:tav tm="100000">
                                          <p:val>
                                            <p:strVal val="#ppt_y"/>
                                          </p:val>
                                        </p:tav>
                                      </p:tavLst>
                                    </p:anim>
                                    <p:animEffect transition="in" filter="wipe(down)">
                                      <p:cBhvr>
                                        <p:cTn id="89" dur="500"/>
                                        <p:tgtEl>
                                          <p:spTgt spid="49"/>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7" grpId="0"/>
      <p:bldP spid="19" grpId="0" bldLvl="0" animBg="1"/>
      <p:bldP spid="16" grpId="0" bldLvl="0" animBg="1"/>
      <p:bldP spid="20" grpId="0" bldLvl="0" animBg="1"/>
      <p:bldP spid="21" grpId="0" bldLvl="0" animBg="1"/>
      <p:bldP spid="23" grpId="0" bldLvl="0" animBg="1"/>
      <p:bldP spid="27" grpId="0" bldLvl="0" animBg="1"/>
      <p:bldP spid="28" grpId="0" bldLvl="0" animBg="1"/>
      <p:bldP spid="29" grpId="0"/>
      <p:bldP spid="30"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4" name="图片 3" descr="图片164"/>
          <p:cNvPicPr>
            <a:picLocks noChangeAspect="1"/>
          </p:cNvPicPr>
          <p:nvPr/>
        </p:nvPicPr>
        <p:blipFill>
          <a:blip r:embed="rId2"/>
          <a:stretch>
            <a:fillRect/>
          </a:stretch>
        </p:blipFill>
        <p:spPr>
          <a:xfrm>
            <a:off x="9046845" y="1313180"/>
            <a:ext cx="1318260" cy="1866265"/>
          </a:xfrm>
          <a:prstGeom prst="rect">
            <a:avLst/>
          </a:prstGeom>
        </p:spPr>
      </p:pic>
      <p:grpSp>
        <p:nvGrpSpPr>
          <p:cNvPr id="42" name="组合 41"/>
          <p:cNvGrpSpPr/>
          <p:nvPr/>
        </p:nvGrpSpPr>
        <p:grpSpPr>
          <a:xfrm>
            <a:off x="3657593" y="1619885"/>
            <a:ext cx="4672337" cy="786765"/>
            <a:chOff x="3547" y="5428"/>
            <a:chExt cx="6558" cy="1239"/>
          </a:xfrm>
        </p:grpSpPr>
        <p:sp>
          <p:nvSpPr>
            <p:cNvPr id="43" name="圆角矩形标注 42"/>
            <p:cNvSpPr/>
            <p:nvPr/>
          </p:nvSpPr>
          <p:spPr>
            <a:xfrm>
              <a:off x="3547" y="5428"/>
              <a:ext cx="6558" cy="1239"/>
            </a:xfrm>
            <a:prstGeom prst="wedgeRoundRectCallout">
              <a:avLst>
                <a:gd name="adj1" fmla="val 58470"/>
                <a:gd name="adj2" fmla="val 40960"/>
                <a:gd name="adj3" fmla="val 16667"/>
              </a:avLst>
            </a:prstGeom>
            <a:solidFill>
              <a:srgbClr val="FFFF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矩形 45"/>
            <p:cNvSpPr/>
            <p:nvPr/>
          </p:nvSpPr>
          <p:spPr>
            <a:xfrm>
              <a:off x="3839" y="5714"/>
              <a:ext cx="6080" cy="689"/>
            </a:xfrm>
            <a:prstGeom prst="rect">
              <a:avLst/>
            </a:prstGeom>
            <a:noFill/>
          </p:spPr>
          <p:txBody>
            <a:bodyPr wrap="square" lIns="68580" tIns="34290" rIns="68580" bIns="34290" anchor="ctr">
              <a:spAutoFit/>
            </a:bodyPr>
            <a:p>
              <a:pPr algn="ctr">
                <a:defRPr/>
              </a:pPr>
              <a:r>
                <a:rPr lang="zh-CN" altLang="en-US" sz="2400">
                  <a:sym typeface="+mn-ea"/>
                </a:rPr>
                <a:t>比亿大的数，怎样求近似数呢？</a:t>
              </a:r>
              <a:endParaRPr lang="zh-CN" altLang="en-US" sz="2400" dirty="0" smtClean="0">
                <a:solidFill>
                  <a:schemeClr val="tx1"/>
                </a:solidFill>
                <a:latin typeface="微软雅黑" panose="020B0503020204020204" pitchFamily="34" charset="-122"/>
                <a:ea typeface="微软雅黑" panose="020B0503020204020204" pitchFamily="34" charset="-122"/>
                <a:sym typeface="+mn-ea"/>
              </a:endParaRPr>
            </a:p>
          </p:txBody>
        </p:sp>
      </p:grpSp>
      <p:grpSp>
        <p:nvGrpSpPr>
          <p:cNvPr id="47" name="组合 46"/>
          <p:cNvGrpSpPr/>
          <p:nvPr/>
        </p:nvGrpSpPr>
        <p:grpSpPr>
          <a:xfrm>
            <a:off x="3416935" y="3709035"/>
            <a:ext cx="4947285" cy="786765"/>
            <a:chOff x="3911" y="5428"/>
            <a:chExt cx="6080" cy="1239"/>
          </a:xfrm>
        </p:grpSpPr>
        <p:sp>
          <p:nvSpPr>
            <p:cNvPr id="48" name="圆角矩形标注 47"/>
            <p:cNvSpPr/>
            <p:nvPr/>
          </p:nvSpPr>
          <p:spPr>
            <a:xfrm>
              <a:off x="4463" y="5428"/>
              <a:ext cx="4757" cy="1239"/>
            </a:xfrm>
            <a:prstGeom prst="wedgeRoundRectCallout">
              <a:avLst>
                <a:gd name="adj1" fmla="val -64284"/>
                <a:gd name="adj2" fmla="val 1896"/>
                <a:gd name="adj3" fmla="val 16667"/>
              </a:avLst>
            </a:prstGeom>
            <a:solidFill>
              <a:srgbClr val="00B05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矩形 49"/>
            <p:cNvSpPr/>
            <p:nvPr/>
          </p:nvSpPr>
          <p:spPr>
            <a:xfrm>
              <a:off x="3911" y="5675"/>
              <a:ext cx="6080" cy="689"/>
            </a:xfrm>
            <a:prstGeom prst="rect">
              <a:avLst/>
            </a:prstGeom>
            <a:noFill/>
          </p:spPr>
          <p:txBody>
            <a:bodyPr wrap="square" lIns="68580" tIns="34290" rIns="68580" bIns="34290" anchor="ctr">
              <a:spAutoFit/>
            </a:bodyPr>
            <a:p>
              <a:pPr algn="ctr">
                <a:defRPr/>
              </a:pPr>
              <a:r>
                <a:rPr lang="zh-CN" altLang="en-US" sz="2400" dirty="0" smtClean="0">
                  <a:solidFill>
                    <a:schemeClr val="tx1"/>
                  </a:solidFill>
                  <a:latin typeface="微软雅黑" panose="020B0503020204020204" pitchFamily="34" charset="-122"/>
                  <a:ea typeface="微软雅黑" panose="020B0503020204020204" pitchFamily="34" charset="-122"/>
                </a:rPr>
                <a:t>也可以用</a:t>
              </a:r>
              <a:r>
                <a:rPr lang="en-US" altLang="zh-CN" sz="2400" dirty="0" smtClean="0">
                  <a:solidFill>
                    <a:schemeClr val="tx1"/>
                  </a:solidFill>
                  <a:latin typeface="微软雅黑" panose="020B0503020204020204" pitchFamily="34" charset="-122"/>
                  <a:ea typeface="微软雅黑" panose="020B0503020204020204" pitchFamily="34" charset="-122"/>
                </a:rPr>
                <a:t>“</a:t>
              </a:r>
              <a:r>
                <a:rPr lang="zh-CN" altLang="en-US" sz="2400" dirty="0" smtClean="0">
                  <a:solidFill>
                    <a:schemeClr val="tx1"/>
                  </a:solidFill>
                  <a:latin typeface="微软雅黑" panose="020B0503020204020204" pitchFamily="34" charset="-122"/>
                  <a:ea typeface="微软雅黑" panose="020B0503020204020204" pitchFamily="34" charset="-122"/>
                </a:rPr>
                <a:t>四舍五入</a:t>
              </a:r>
              <a:r>
                <a:rPr lang="en-US" altLang="zh-CN" sz="2400" dirty="0" smtClean="0">
                  <a:solidFill>
                    <a:schemeClr val="tx1"/>
                  </a:solidFill>
                  <a:latin typeface="微软雅黑" panose="020B0503020204020204" pitchFamily="34" charset="-122"/>
                  <a:ea typeface="微软雅黑" panose="020B0503020204020204" pitchFamily="34" charset="-122"/>
                </a:rPr>
                <a:t>”</a:t>
              </a:r>
              <a:r>
                <a:rPr lang="zh-CN" altLang="en-US" sz="2400" dirty="0" smtClean="0">
                  <a:solidFill>
                    <a:schemeClr val="tx1"/>
                  </a:solidFill>
                  <a:latin typeface="微软雅黑" panose="020B0503020204020204" pitchFamily="34" charset="-122"/>
                  <a:ea typeface="微软雅黑" panose="020B0503020204020204" pitchFamily="34" charset="-122"/>
                </a:rPr>
                <a:t>法。</a:t>
              </a:r>
              <a:endParaRPr lang="zh-CN" altLang="en-US" sz="2400" dirty="0" smtClean="0">
                <a:solidFill>
                  <a:schemeClr val="tx1"/>
                </a:solidFill>
                <a:latin typeface="微软雅黑" panose="020B0503020204020204" pitchFamily="34" charset="-122"/>
                <a:ea typeface="微软雅黑" panose="020B0503020204020204" pitchFamily="34" charset="-122"/>
              </a:endParaRPr>
            </a:p>
          </p:txBody>
        </p:sp>
      </p:grpSp>
      <p:pic>
        <p:nvPicPr>
          <p:cNvPr id="5" name="图片 4" descr="图片163"/>
          <p:cNvPicPr>
            <a:picLocks noChangeAspect="1"/>
          </p:cNvPicPr>
          <p:nvPr/>
        </p:nvPicPr>
        <p:blipFill>
          <a:blip r:embed="rId3"/>
          <a:stretch>
            <a:fillRect/>
          </a:stretch>
        </p:blipFill>
        <p:spPr>
          <a:xfrm flipH="1">
            <a:off x="1297305" y="3026410"/>
            <a:ext cx="1725295" cy="22186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down)">
                                      <p:cBhvr>
                                        <p:cTn id="10" dur="500"/>
                                        <p:tgtEl>
                                          <p:spTgt spid="4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down)">
                                      <p:cBhvr>
                                        <p:cTn id="15" dur="500"/>
                                        <p:tgtEl>
                                          <p:spTgt spid="47"/>
                                        </p:tgtEl>
                                      </p:cBhvr>
                                    </p:animEffect>
                                  </p:childTnLst>
                                </p:cTn>
                              </p:par>
                              <p:par>
                                <p:cTn id="16" presetID="22" presetClass="entr" presetSubtype="4"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6480810" y="2800350"/>
            <a:ext cx="2938780" cy="521970"/>
          </a:xfrm>
          <a:prstGeom prst="rect">
            <a:avLst/>
          </a:prstGeom>
          <a:noFill/>
        </p:spPr>
        <p:txBody>
          <a:bodyPr wrap="none" rtlCol="0" anchor="t">
            <a:spAutoFit/>
          </a:bodyPr>
          <a:p>
            <a:r>
              <a:rPr lang="en-US" altLang="zh-CN" sz="2800" spc="120" dirty="0">
                <a:solidFill>
                  <a:schemeClr val="tx1"/>
                </a:solidFill>
                <a:uFillTx/>
                <a:latin typeface="微软雅黑" panose="020B0503020204020204" pitchFamily="34" charset="-122"/>
                <a:ea typeface="微软雅黑" panose="020B0503020204020204" pitchFamily="34" charset="-122"/>
                <a:sym typeface="+mn-ea"/>
              </a:rPr>
              <a:t>1034500000  ≈</a:t>
            </a:r>
            <a:endParaRPr lang="en-US" altLang="zh-CN" sz="2800" spc="120" dirty="0">
              <a:solidFill>
                <a:schemeClr val="tx1"/>
              </a:solidFill>
              <a:uFillTx/>
              <a:latin typeface="微软雅黑" panose="020B0503020204020204" pitchFamily="34" charset="-122"/>
              <a:ea typeface="微软雅黑" panose="020B0503020204020204" pitchFamily="34" charset="-122"/>
              <a:sym typeface="+mn-ea"/>
            </a:endParaRPr>
          </a:p>
        </p:txBody>
      </p:sp>
      <p:sp>
        <p:nvSpPr>
          <p:cNvPr id="6" name="圆角矩形 5"/>
          <p:cNvSpPr/>
          <p:nvPr/>
        </p:nvSpPr>
        <p:spPr>
          <a:xfrm>
            <a:off x="4088765" y="1404620"/>
            <a:ext cx="332105" cy="344805"/>
          </a:xfrm>
          <a:prstGeom prst="round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Text Box 3"/>
          <p:cNvSpPr txBox="1">
            <a:spLocks noChangeArrowheads="1"/>
          </p:cNvSpPr>
          <p:nvPr/>
        </p:nvSpPr>
        <p:spPr bwMode="auto">
          <a:xfrm>
            <a:off x="2172970" y="1344295"/>
            <a:ext cx="72466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lang="zh-CN" altLang="en-US" noProof="1">
                <a:latin typeface="微软雅黑" panose="020B0503020204020204" pitchFamily="34" charset="-122"/>
                <a:ea typeface="微软雅黑" panose="020B0503020204020204" pitchFamily="34" charset="-122"/>
                <a:sym typeface="Times New Roman" panose="02020603050405020304" pitchFamily="18" charset="0"/>
              </a:rPr>
              <a:t>省略下面各数亿位后面的尾数，求出它的近似数。</a:t>
            </a:r>
            <a:endParaRPr lang="zh-CN" altLang="en-US" noProof="1">
              <a:latin typeface="微软雅黑" panose="020B0503020204020204" pitchFamily="34" charset="-122"/>
              <a:ea typeface="微软雅黑" panose="020B0503020204020204" pitchFamily="34" charset="-122"/>
              <a:sym typeface="Times New Roman" panose="02020603050405020304" pitchFamily="18" charset="0"/>
            </a:endParaRPr>
          </a:p>
        </p:txBody>
      </p:sp>
      <p:grpSp>
        <p:nvGrpSpPr>
          <p:cNvPr id="56" name="组合 55"/>
          <p:cNvGrpSpPr/>
          <p:nvPr/>
        </p:nvGrpSpPr>
        <p:grpSpPr>
          <a:xfrm rot="0">
            <a:off x="1565910" y="3291205"/>
            <a:ext cx="3259455" cy="490855"/>
            <a:chOff x="2868" y="4459"/>
            <a:chExt cx="5133" cy="773"/>
          </a:xfrm>
        </p:grpSpPr>
        <p:sp>
          <p:nvSpPr>
            <p:cNvPr id="35" name="圆角矩形 34"/>
            <p:cNvSpPr/>
            <p:nvPr/>
          </p:nvSpPr>
          <p:spPr>
            <a:xfrm>
              <a:off x="2963" y="4459"/>
              <a:ext cx="5038" cy="754"/>
            </a:xfrm>
            <a:prstGeom prst="roundRect">
              <a:avLst/>
            </a:prstGeom>
            <a:solidFill>
              <a:schemeClr val="bg1"/>
            </a:solidFill>
            <a:ln>
              <a:solidFill>
                <a:srgbClr val="D30427"/>
              </a:solidFill>
            </a:ln>
            <a:effectLst>
              <a:glow rad="101600">
                <a:srgbClr val="D30427">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2868" y="4508"/>
              <a:ext cx="5088" cy="725"/>
            </a:xfrm>
            <a:prstGeom prst="rect">
              <a:avLst/>
            </a:prstGeom>
            <a:noFill/>
          </p:spPr>
          <p:txBody>
            <a:bodyPr wrap="none" rtlCol="0" anchor="t">
              <a:spAutoFit/>
            </a:bodyPr>
            <a:p>
              <a:pPr>
                <a:spcBef>
                  <a:spcPct val="5000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找出尾数部分的最高位</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55" name="组合 54"/>
          <p:cNvGrpSpPr/>
          <p:nvPr/>
        </p:nvGrpSpPr>
        <p:grpSpPr>
          <a:xfrm rot="0">
            <a:off x="1565910" y="2440940"/>
            <a:ext cx="3230880" cy="478790"/>
            <a:chOff x="2868" y="3178"/>
            <a:chExt cx="5088" cy="754"/>
          </a:xfrm>
        </p:grpSpPr>
        <p:sp>
          <p:nvSpPr>
            <p:cNvPr id="34" name="圆角矩形 33"/>
            <p:cNvSpPr/>
            <p:nvPr/>
          </p:nvSpPr>
          <p:spPr>
            <a:xfrm>
              <a:off x="2918" y="3178"/>
              <a:ext cx="5038" cy="754"/>
            </a:xfrm>
            <a:prstGeom prst="roundRect">
              <a:avLst/>
            </a:prstGeom>
            <a:solidFill>
              <a:schemeClr val="bg1"/>
            </a:solidFill>
            <a:ln>
              <a:solidFill>
                <a:srgbClr val="9BD303"/>
              </a:solidFill>
            </a:ln>
            <a:effectLst>
              <a:glow rad="101600">
                <a:srgbClr val="9BD303">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868" y="3207"/>
              <a:ext cx="5088" cy="725"/>
            </a:xfrm>
            <a:prstGeom prst="rect">
              <a:avLst/>
            </a:prstGeom>
            <a:noFill/>
          </p:spPr>
          <p:txBody>
            <a:bodyPr wrap="none" rtlCol="0" anchor="t">
              <a:spAutoFit/>
            </a:bodyPr>
            <a:p>
              <a:pPr>
                <a:spcBef>
                  <a:spcPct val="5000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找出要省略的尾数部分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57" name="组合 56"/>
          <p:cNvGrpSpPr/>
          <p:nvPr/>
        </p:nvGrpSpPr>
        <p:grpSpPr>
          <a:xfrm rot="0">
            <a:off x="1565910" y="4172585"/>
            <a:ext cx="4145280" cy="478790"/>
            <a:chOff x="2842" y="5906"/>
            <a:chExt cx="6528" cy="754"/>
          </a:xfrm>
        </p:grpSpPr>
        <p:sp>
          <p:nvSpPr>
            <p:cNvPr id="37" name="圆角矩形 36"/>
            <p:cNvSpPr/>
            <p:nvPr/>
          </p:nvSpPr>
          <p:spPr>
            <a:xfrm>
              <a:off x="2918" y="5906"/>
              <a:ext cx="6350" cy="754"/>
            </a:xfrm>
            <a:prstGeom prst="roundRect">
              <a:avLst/>
            </a:prstGeom>
            <a:solidFill>
              <a:schemeClr val="bg1"/>
            </a:solidFill>
            <a:ln>
              <a:solidFill>
                <a:srgbClr val="03BAD2"/>
              </a:solidFill>
            </a:ln>
            <a:effectLst>
              <a:glow rad="101600">
                <a:srgbClr val="03BAD2">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2842" y="6012"/>
              <a:ext cx="6528" cy="608"/>
            </a:xfrm>
            <a:prstGeom prst="rect">
              <a:avLst/>
            </a:prstGeom>
            <a:noFill/>
          </p:spPr>
          <p:txBody>
            <a:bodyPr wrap="none" rtlCol="0" anchor="t">
              <a:spAutoFit/>
            </a:bodyPr>
            <a:p>
              <a:pPr eaLnBrk="1" hangingPunct="1">
                <a:lnSpc>
                  <a:spcPct val="80000"/>
                </a:lnSpc>
                <a:spcBef>
                  <a:spcPct val="50000"/>
                </a:spcBef>
                <a:spcAft>
                  <a:spcPct val="0"/>
                </a:spcAft>
                <a:buFont typeface="Arial" panose="020B0604020202020204" pitchFamily="34" charset="0"/>
                <a:buNone/>
              </a:pPr>
              <a:r>
                <a:rPr lang="zh-CN" altLang="en-US" sz="2400"/>
                <a:t>看尾数部分的最高位是什么数</a:t>
              </a:r>
              <a:endParaRPr lang="zh-CN" altLang="en-US" sz="2400"/>
            </a:p>
          </p:txBody>
        </p:sp>
      </p:grpSp>
      <p:grpSp>
        <p:nvGrpSpPr>
          <p:cNvPr id="58" name="组合 57"/>
          <p:cNvGrpSpPr/>
          <p:nvPr/>
        </p:nvGrpSpPr>
        <p:grpSpPr>
          <a:xfrm rot="0">
            <a:off x="1597660" y="5019040"/>
            <a:ext cx="2825750" cy="478790"/>
            <a:chOff x="2918" y="7567"/>
            <a:chExt cx="4450" cy="754"/>
          </a:xfrm>
        </p:grpSpPr>
        <p:sp>
          <p:nvSpPr>
            <p:cNvPr id="38" name="圆角矩形 37"/>
            <p:cNvSpPr/>
            <p:nvPr/>
          </p:nvSpPr>
          <p:spPr>
            <a:xfrm>
              <a:off x="2918" y="7567"/>
              <a:ext cx="4451" cy="754"/>
            </a:xfrm>
            <a:prstGeom prst="roundRect">
              <a:avLst/>
            </a:prstGeom>
            <a:solidFill>
              <a:schemeClr val="bg1"/>
            </a:solidFill>
            <a:ln>
              <a:solidFill>
                <a:srgbClr val="D19303"/>
              </a:solidFill>
            </a:ln>
            <a:effectLst>
              <a:glow rad="101600">
                <a:srgbClr val="D19303">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2918" y="7688"/>
              <a:ext cx="4448" cy="608"/>
            </a:xfrm>
            <a:prstGeom prst="rect">
              <a:avLst/>
            </a:prstGeom>
            <a:noFill/>
          </p:spPr>
          <p:txBody>
            <a:bodyPr wrap="none" rtlCol="0" anchor="t">
              <a:spAutoFit/>
            </a:bodyPr>
            <a:p>
              <a:pPr eaLnBrk="1" hangingPunct="1">
                <a:lnSpc>
                  <a:spcPct val="80000"/>
                </a:lnSpc>
                <a:spcBef>
                  <a:spcPct val="50000"/>
                </a:spcBef>
                <a:spcAft>
                  <a:spcPct val="0"/>
                </a:spcAft>
                <a:buFont typeface="Arial" panose="020B0604020202020204" pitchFamily="34" charset="0"/>
                <a:buNone/>
              </a:pPr>
              <a:r>
                <a:rPr lang="zh-CN" altLang="en-US" sz="2400"/>
                <a:t>用</a:t>
              </a:r>
              <a:r>
                <a:rPr lang="en-US" altLang="zh-CN" sz="2400"/>
                <a:t>“</a:t>
              </a:r>
              <a:r>
                <a:rPr lang="zh-CN" altLang="en-US" sz="2400"/>
                <a:t>四舍五入</a:t>
              </a:r>
              <a:r>
                <a:rPr lang="en-US" altLang="zh-CN" sz="2400"/>
                <a:t>”</a:t>
              </a:r>
              <a:r>
                <a:rPr lang="zh-CN" altLang="en-US" sz="2400"/>
                <a:t>的方法</a:t>
              </a:r>
              <a:endParaRPr lang="zh-CN" altLang="en-US" sz="2400"/>
            </a:p>
          </p:txBody>
        </p:sp>
      </p:grpSp>
      <p:pic>
        <p:nvPicPr>
          <p:cNvPr id="10" name="图片 9" descr="图片289"/>
          <p:cNvPicPr>
            <a:picLocks noChangeAspect="1"/>
          </p:cNvPicPr>
          <p:nvPr/>
        </p:nvPicPr>
        <p:blipFill>
          <a:blip r:embed="rId2"/>
          <a:stretch>
            <a:fillRect/>
          </a:stretch>
        </p:blipFill>
        <p:spPr>
          <a:xfrm rot="960000" flipV="1">
            <a:off x="1072515" y="2640330"/>
            <a:ext cx="615950" cy="793115"/>
          </a:xfrm>
          <a:prstGeom prst="rect">
            <a:avLst/>
          </a:prstGeom>
        </p:spPr>
      </p:pic>
      <p:pic>
        <p:nvPicPr>
          <p:cNvPr id="12" name="图片 11" descr="图片289"/>
          <p:cNvPicPr>
            <a:picLocks noChangeAspect="1"/>
          </p:cNvPicPr>
          <p:nvPr/>
        </p:nvPicPr>
        <p:blipFill>
          <a:blip r:embed="rId2"/>
          <a:stretch>
            <a:fillRect/>
          </a:stretch>
        </p:blipFill>
        <p:spPr>
          <a:xfrm rot="960000" flipV="1">
            <a:off x="1071880" y="3535045"/>
            <a:ext cx="615950" cy="793115"/>
          </a:xfrm>
          <a:prstGeom prst="rect">
            <a:avLst/>
          </a:prstGeom>
        </p:spPr>
      </p:pic>
      <p:pic>
        <p:nvPicPr>
          <p:cNvPr id="13" name="图片 12" descr="图片289"/>
          <p:cNvPicPr>
            <a:picLocks noChangeAspect="1"/>
          </p:cNvPicPr>
          <p:nvPr/>
        </p:nvPicPr>
        <p:blipFill>
          <a:blip r:embed="rId2"/>
          <a:stretch>
            <a:fillRect/>
          </a:stretch>
        </p:blipFill>
        <p:spPr>
          <a:xfrm rot="960000" flipV="1">
            <a:off x="1071880" y="4428490"/>
            <a:ext cx="615950" cy="793115"/>
          </a:xfrm>
          <a:prstGeom prst="rect">
            <a:avLst/>
          </a:prstGeom>
        </p:spPr>
      </p:pic>
      <p:cxnSp>
        <p:nvCxnSpPr>
          <p:cNvPr id="7" name="直接连接符 6"/>
          <p:cNvCxnSpPr/>
          <p:nvPr/>
        </p:nvCxnSpPr>
        <p:spPr>
          <a:xfrm>
            <a:off x="7912100" y="2767330"/>
            <a:ext cx="0" cy="588010"/>
          </a:xfrm>
          <a:prstGeom prst="line">
            <a:avLst/>
          </a:prstGeom>
          <a:ln w="2540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029450" y="2767330"/>
            <a:ext cx="0" cy="588010"/>
          </a:xfrm>
          <a:prstGeom prst="line">
            <a:avLst/>
          </a:prstGeom>
          <a:ln w="25400" cmpd="sng">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6976110" y="2854325"/>
            <a:ext cx="1941830"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等腰三角形 19"/>
          <p:cNvSpPr/>
          <p:nvPr/>
        </p:nvSpPr>
        <p:spPr>
          <a:xfrm>
            <a:off x="7029450" y="3329940"/>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6" name="组合 25"/>
          <p:cNvGrpSpPr/>
          <p:nvPr/>
        </p:nvGrpSpPr>
        <p:grpSpPr>
          <a:xfrm>
            <a:off x="6109335" y="3623310"/>
            <a:ext cx="2070100" cy="855345"/>
            <a:chOff x="10404" y="5393"/>
            <a:chExt cx="3260" cy="1347"/>
          </a:xfrm>
        </p:grpSpPr>
        <p:grpSp>
          <p:nvGrpSpPr>
            <p:cNvPr id="22" name="组合 21"/>
            <p:cNvGrpSpPr/>
            <p:nvPr/>
          </p:nvGrpSpPr>
          <p:grpSpPr>
            <a:xfrm>
              <a:off x="10404" y="5393"/>
              <a:ext cx="3260" cy="1347"/>
              <a:chOff x="10404" y="5393"/>
              <a:chExt cx="3260" cy="1347"/>
            </a:xfrm>
          </p:grpSpPr>
          <p:sp>
            <p:nvSpPr>
              <p:cNvPr id="15" name="圆角矩形 14"/>
              <p:cNvSpPr/>
              <p:nvPr/>
            </p:nvSpPr>
            <p:spPr>
              <a:xfrm>
                <a:off x="10404" y="5694"/>
                <a:ext cx="3260" cy="104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等腰三角形 30"/>
              <p:cNvSpPr/>
              <p:nvPr/>
            </p:nvSpPr>
            <p:spPr>
              <a:xfrm>
                <a:off x="11611" y="5393"/>
                <a:ext cx="746" cy="502"/>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文本框 31"/>
            <p:cNvSpPr txBox="1"/>
            <p:nvPr/>
          </p:nvSpPr>
          <p:spPr>
            <a:xfrm>
              <a:off x="10625" y="5794"/>
              <a:ext cx="2799" cy="822"/>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3&lt;5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，舍去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0" name="文本框 29"/>
          <p:cNvSpPr txBox="1"/>
          <p:nvPr/>
        </p:nvSpPr>
        <p:spPr>
          <a:xfrm>
            <a:off x="9531972" y="2780190"/>
            <a:ext cx="1008112"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亿</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500"/>
                                        <p:tgtEl>
                                          <p:spTgt spid="55"/>
                                        </p:tgtEl>
                                        <p:attrNameLst>
                                          <p:attrName>ppt_y</p:attrName>
                                        </p:attrNameLst>
                                      </p:cBhvr>
                                      <p:tavLst>
                                        <p:tav tm="0">
                                          <p:val>
                                            <p:strVal val="#ppt_y+#ppt_h*1.125000"/>
                                          </p:val>
                                        </p:tav>
                                        <p:tav tm="100000">
                                          <p:val>
                                            <p:strVal val="#ppt_y"/>
                                          </p:val>
                                        </p:tav>
                                      </p:tavLst>
                                    </p:anim>
                                    <p:animEffect transition="in" filter="wipe(up)">
                                      <p:cBhvr>
                                        <p:cTn id="14" dur="500"/>
                                        <p:tgtEl>
                                          <p:spTgt spid="5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nodeType="click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additive="base">
                                        <p:cTn id="40" dur="500"/>
                                        <p:tgtEl>
                                          <p:spTgt spid="56"/>
                                        </p:tgtEl>
                                        <p:attrNameLst>
                                          <p:attrName>ppt_y</p:attrName>
                                        </p:attrNameLst>
                                      </p:cBhvr>
                                      <p:tavLst>
                                        <p:tav tm="0">
                                          <p:val>
                                            <p:strVal val="#ppt_y+#ppt_h*1.125000"/>
                                          </p:val>
                                        </p:tav>
                                        <p:tav tm="100000">
                                          <p:val>
                                            <p:strVal val="#ppt_y"/>
                                          </p:val>
                                        </p:tav>
                                      </p:tavLst>
                                    </p:anim>
                                    <p:animEffect transition="in" filter="wipe(up)">
                                      <p:cBhvr>
                                        <p:cTn id="41" dur="500"/>
                                        <p:tgtEl>
                                          <p:spTgt spid="56"/>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p:tgtEl>
                                          <p:spTgt spid="20"/>
                                        </p:tgtEl>
                                        <p:attrNameLst>
                                          <p:attrName>ppt_y</p:attrName>
                                        </p:attrNameLst>
                                      </p:cBhvr>
                                      <p:tavLst>
                                        <p:tav tm="0">
                                          <p:val>
                                            <p:strVal val="#ppt_y+#ppt_h*1.125000"/>
                                          </p:val>
                                        </p:tav>
                                        <p:tav tm="100000">
                                          <p:val>
                                            <p:strVal val="#ppt_y"/>
                                          </p:val>
                                        </p:tav>
                                      </p:tavLst>
                                    </p:anim>
                                    <p:animEffect transition="in" filter="wipe(up)">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up)">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nodeType="clickEffect">
                                  <p:stCondLst>
                                    <p:cond delay="0"/>
                                  </p:stCondLst>
                                  <p:childTnLst>
                                    <p:set>
                                      <p:cBhvr>
                                        <p:cTn id="56" dur="1" fill="hold">
                                          <p:stCondLst>
                                            <p:cond delay="0"/>
                                          </p:stCondLst>
                                        </p:cTn>
                                        <p:tgtEl>
                                          <p:spTgt spid="57"/>
                                        </p:tgtEl>
                                        <p:attrNameLst>
                                          <p:attrName>style.visibility</p:attrName>
                                        </p:attrNameLst>
                                      </p:cBhvr>
                                      <p:to>
                                        <p:strVal val="visible"/>
                                      </p:to>
                                    </p:set>
                                    <p:anim calcmode="lin" valueType="num">
                                      <p:cBhvr additive="base">
                                        <p:cTn id="57" dur="500"/>
                                        <p:tgtEl>
                                          <p:spTgt spid="57"/>
                                        </p:tgtEl>
                                        <p:attrNameLst>
                                          <p:attrName>ppt_y</p:attrName>
                                        </p:attrNameLst>
                                      </p:cBhvr>
                                      <p:tavLst>
                                        <p:tav tm="0">
                                          <p:val>
                                            <p:strVal val="#ppt_y+#ppt_h*1.125000"/>
                                          </p:val>
                                        </p:tav>
                                        <p:tav tm="100000">
                                          <p:val>
                                            <p:strVal val="#ppt_y"/>
                                          </p:val>
                                        </p:tav>
                                      </p:tavLst>
                                    </p:anim>
                                    <p:animEffect transition="in" filter="wipe(up)">
                                      <p:cBhvr>
                                        <p:cTn id="58" dur="500"/>
                                        <p:tgtEl>
                                          <p:spTgt spid="57"/>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up)">
                                      <p:cBhvr>
                                        <p:cTn id="63" dur="500"/>
                                        <p:tgtEl>
                                          <p:spTgt spid="13"/>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nodeType="clickEffect">
                                  <p:stCondLst>
                                    <p:cond delay="0"/>
                                  </p:stCondLst>
                                  <p:childTnLst>
                                    <p:set>
                                      <p:cBhvr>
                                        <p:cTn id="67" dur="1" fill="hold">
                                          <p:stCondLst>
                                            <p:cond delay="0"/>
                                          </p:stCondLst>
                                        </p:cTn>
                                        <p:tgtEl>
                                          <p:spTgt spid="58"/>
                                        </p:tgtEl>
                                        <p:attrNameLst>
                                          <p:attrName>style.visibility</p:attrName>
                                        </p:attrNameLst>
                                      </p:cBhvr>
                                      <p:to>
                                        <p:strVal val="visible"/>
                                      </p:to>
                                    </p:set>
                                    <p:anim calcmode="lin" valueType="num">
                                      <p:cBhvr additive="base">
                                        <p:cTn id="68" dur="500"/>
                                        <p:tgtEl>
                                          <p:spTgt spid="58"/>
                                        </p:tgtEl>
                                        <p:attrNameLst>
                                          <p:attrName>ppt_y</p:attrName>
                                        </p:attrNameLst>
                                      </p:cBhvr>
                                      <p:tavLst>
                                        <p:tav tm="0">
                                          <p:val>
                                            <p:strVal val="#ppt_y+#ppt_h*1.125000"/>
                                          </p:val>
                                        </p:tav>
                                        <p:tav tm="100000">
                                          <p:val>
                                            <p:strVal val="#ppt_y"/>
                                          </p:val>
                                        </p:tav>
                                      </p:tavLst>
                                    </p:anim>
                                    <p:animEffect transition="in" filter="wipe(up)">
                                      <p:cBhvr>
                                        <p:cTn id="69" dur="500"/>
                                        <p:tgtEl>
                                          <p:spTgt spid="58"/>
                                        </p:tgtEl>
                                      </p:cBhvr>
                                    </p:animEffect>
                                  </p:childTnLst>
                                </p:cTn>
                              </p:par>
                            </p:childTnLst>
                          </p:cTn>
                        </p:par>
                      </p:childTnLst>
                    </p:cTn>
                  </p:par>
                  <p:par>
                    <p:cTn id="70" fill="hold">
                      <p:stCondLst>
                        <p:cond delay="indefinite"/>
                      </p:stCondLst>
                      <p:childTnLst>
                        <p:par>
                          <p:cTn id="71" fill="hold">
                            <p:stCondLst>
                              <p:cond delay="0"/>
                            </p:stCondLst>
                            <p:childTnLst>
                              <p:par>
                                <p:cTn id="72" presetID="12" presetClass="entr" presetSubtype="1" fill="hold" nodeType="click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additive="base">
                                        <p:cTn id="74" dur="500"/>
                                        <p:tgtEl>
                                          <p:spTgt spid="26"/>
                                        </p:tgtEl>
                                        <p:attrNameLst>
                                          <p:attrName>ppt_y</p:attrName>
                                        </p:attrNameLst>
                                      </p:cBhvr>
                                      <p:tavLst>
                                        <p:tav tm="0">
                                          <p:val>
                                            <p:strVal val="#ppt_y-#ppt_h*1.125000"/>
                                          </p:val>
                                        </p:tav>
                                        <p:tav tm="100000">
                                          <p:val>
                                            <p:strVal val="#ppt_y"/>
                                          </p:val>
                                        </p:tav>
                                      </p:tavLst>
                                    </p:anim>
                                    <p:animEffect transition="in" filter="wipe(down)">
                                      <p:cBhvr>
                                        <p:cTn id="75" dur="500"/>
                                        <p:tgtEl>
                                          <p:spTgt spid="26"/>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fade">
                                      <p:cBhvr>
                                        <p:cTn id="8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bldLvl="0" animBg="1"/>
      <p:bldP spid="20" grpId="0" bldLvl="0" animBg="1"/>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7" name="文本框 3"/>
          <p:cNvSpPr txBox="1"/>
          <p:nvPr/>
        </p:nvSpPr>
        <p:spPr>
          <a:xfrm>
            <a:off x="2541905" y="2211705"/>
            <a:ext cx="7814945" cy="2245360"/>
          </a:xfrm>
          <a:prstGeom prst="rect">
            <a:avLst/>
          </a:prstGeom>
          <a:noFill/>
        </p:spPr>
        <p:txBody>
          <a:bodyPr wrap="square" rtlCol="0">
            <a:spAutoFit/>
          </a:bodyPr>
          <a:p>
            <a:r>
              <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9876540000 ≈</a:t>
            </a:r>
            <a:r>
              <a:rPr lang="zh-CN" altLang="en-US"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923456000 ≈</a:t>
            </a:r>
            <a:endPar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950228500 ≈                   5260230000 ≈</a:t>
            </a:r>
            <a:endPar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圆角矩形 13"/>
          <p:cNvSpPr/>
          <p:nvPr/>
        </p:nvSpPr>
        <p:spPr>
          <a:xfrm>
            <a:off x="3053080" y="2262505"/>
            <a:ext cx="1826260"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a:off x="3104515" y="2696845"/>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5382037" y="2249684"/>
            <a:ext cx="1008112"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99</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亿</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圆角矩形 18"/>
          <p:cNvSpPr/>
          <p:nvPr/>
        </p:nvSpPr>
        <p:spPr>
          <a:xfrm>
            <a:off x="7564755" y="2249805"/>
            <a:ext cx="1854835"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等腰三角形 19"/>
          <p:cNvSpPr/>
          <p:nvPr/>
        </p:nvSpPr>
        <p:spPr>
          <a:xfrm>
            <a:off x="7576820" y="2696845"/>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等腰三角形 20"/>
          <p:cNvSpPr/>
          <p:nvPr/>
        </p:nvSpPr>
        <p:spPr>
          <a:xfrm>
            <a:off x="7778750" y="4457065"/>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等腰三角形 22"/>
          <p:cNvSpPr/>
          <p:nvPr/>
        </p:nvSpPr>
        <p:spPr>
          <a:xfrm>
            <a:off x="2874645" y="4418965"/>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7756525" y="3980815"/>
            <a:ext cx="1914525"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2836545" y="3974465"/>
            <a:ext cx="1776095"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10081260" y="3947795"/>
            <a:ext cx="1377950"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53</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亿</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9803117" y="2206150"/>
            <a:ext cx="1008112"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亿</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文本框 35"/>
          <p:cNvSpPr txBox="1"/>
          <p:nvPr/>
        </p:nvSpPr>
        <p:spPr>
          <a:xfrm>
            <a:off x="5095240" y="3947795"/>
            <a:ext cx="1627505"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亿</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6" name="组合 25"/>
          <p:cNvGrpSpPr/>
          <p:nvPr/>
        </p:nvGrpSpPr>
        <p:grpSpPr>
          <a:xfrm>
            <a:off x="6681470" y="2917825"/>
            <a:ext cx="2070100" cy="855345"/>
            <a:chOff x="10404" y="5393"/>
            <a:chExt cx="3260" cy="1347"/>
          </a:xfrm>
        </p:grpSpPr>
        <p:grpSp>
          <p:nvGrpSpPr>
            <p:cNvPr id="22" name="组合 21"/>
            <p:cNvGrpSpPr/>
            <p:nvPr/>
          </p:nvGrpSpPr>
          <p:grpSpPr>
            <a:xfrm>
              <a:off x="10404" y="5393"/>
              <a:ext cx="3260" cy="1347"/>
              <a:chOff x="10404" y="5393"/>
              <a:chExt cx="3260" cy="1347"/>
            </a:xfrm>
          </p:grpSpPr>
          <p:sp>
            <p:nvSpPr>
              <p:cNvPr id="15" name="圆角矩形 14"/>
              <p:cNvSpPr/>
              <p:nvPr/>
            </p:nvSpPr>
            <p:spPr>
              <a:xfrm>
                <a:off x="10404" y="5694"/>
                <a:ext cx="3260" cy="104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等腰三角形 30"/>
              <p:cNvSpPr/>
              <p:nvPr/>
            </p:nvSpPr>
            <p:spPr>
              <a:xfrm>
                <a:off x="11611" y="5393"/>
                <a:ext cx="746" cy="502"/>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文本框 31"/>
            <p:cNvSpPr txBox="1"/>
            <p:nvPr/>
          </p:nvSpPr>
          <p:spPr>
            <a:xfrm>
              <a:off x="10625" y="5794"/>
              <a:ext cx="2799" cy="822"/>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2&lt;5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，舍去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3" name="组合 32"/>
          <p:cNvGrpSpPr/>
          <p:nvPr/>
        </p:nvGrpSpPr>
        <p:grpSpPr>
          <a:xfrm>
            <a:off x="1719580" y="2990850"/>
            <a:ext cx="3223260" cy="855345"/>
            <a:chOff x="9660" y="5393"/>
            <a:chExt cx="5076" cy="1347"/>
          </a:xfrm>
        </p:grpSpPr>
        <p:grpSp>
          <p:nvGrpSpPr>
            <p:cNvPr id="39" name="组合 38"/>
            <p:cNvGrpSpPr/>
            <p:nvPr/>
          </p:nvGrpSpPr>
          <p:grpSpPr>
            <a:xfrm>
              <a:off x="9660" y="5393"/>
              <a:ext cx="4908" cy="1347"/>
              <a:chOff x="9660" y="5393"/>
              <a:chExt cx="4908" cy="1347"/>
            </a:xfrm>
          </p:grpSpPr>
          <p:sp>
            <p:nvSpPr>
              <p:cNvPr id="40" name="圆角矩形 39"/>
              <p:cNvSpPr/>
              <p:nvPr/>
            </p:nvSpPr>
            <p:spPr>
              <a:xfrm>
                <a:off x="9660" y="5694"/>
                <a:ext cx="4908" cy="104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等腰三角形 40"/>
              <p:cNvSpPr/>
              <p:nvPr/>
            </p:nvSpPr>
            <p:spPr>
              <a:xfrm>
                <a:off x="11611" y="5393"/>
                <a:ext cx="746" cy="502"/>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2" name="文本框 41"/>
            <p:cNvSpPr txBox="1"/>
            <p:nvPr/>
          </p:nvSpPr>
          <p:spPr>
            <a:xfrm>
              <a:off x="9740" y="5784"/>
              <a:ext cx="4996" cy="822"/>
            </a:xfrm>
            <a:prstGeom prst="rect">
              <a:avLst/>
            </a:prstGeom>
            <a:noFill/>
          </p:spPr>
          <p:txBody>
            <a:bodyPr wrap="square" rtlCol="0">
              <a:spAutoFit/>
            </a:bodyPr>
            <a:p>
              <a:pPr algn="l"/>
              <a:r>
                <a:rPr lang="en-US" altLang="zh-CN" sz="2800">
                  <a:latin typeface="微软雅黑" panose="020B0503020204020204" pitchFamily="34" charset="-122"/>
                  <a:ea typeface="微软雅黑" panose="020B0503020204020204" pitchFamily="34" charset="-122"/>
                  <a:sym typeface="+mn-ea"/>
                </a:rPr>
                <a:t>7</a:t>
              </a:r>
              <a:r>
                <a:rPr lang="zh-CN" altLang="en-US" sz="2800">
                  <a:latin typeface="微软雅黑" panose="020B0503020204020204" pitchFamily="34" charset="-122"/>
                  <a:ea typeface="微软雅黑" panose="020B0503020204020204" pitchFamily="34" charset="-122"/>
                  <a:sym typeface="+mn-ea"/>
                </a:rPr>
                <a:t>&gt;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，向前一位进一</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4" name="组合 43"/>
          <p:cNvGrpSpPr/>
          <p:nvPr/>
        </p:nvGrpSpPr>
        <p:grpSpPr>
          <a:xfrm>
            <a:off x="1496060" y="4672965"/>
            <a:ext cx="3223260" cy="855345"/>
            <a:chOff x="9660" y="5393"/>
            <a:chExt cx="5076" cy="1347"/>
          </a:xfrm>
        </p:grpSpPr>
        <p:grpSp>
          <p:nvGrpSpPr>
            <p:cNvPr id="45" name="组合 44"/>
            <p:cNvGrpSpPr/>
            <p:nvPr/>
          </p:nvGrpSpPr>
          <p:grpSpPr>
            <a:xfrm>
              <a:off x="9660" y="5393"/>
              <a:ext cx="4908" cy="1347"/>
              <a:chOff x="9660" y="5393"/>
              <a:chExt cx="4908" cy="1347"/>
            </a:xfrm>
          </p:grpSpPr>
          <p:sp>
            <p:nvSpPr>
              <p:cNvPr id="46" name="圆角矩形 45"/>
              <p:cNvSpPr/>
              <p:nvPr/>
            </p:nvSpPr>
            <p:spPr>
              <a:xfrm>
                <a:off x="9660" y="5694"/>
                <a:ext cx="4908" cy="104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等腰三角形 46"/>
              <p:cNvSpPr/>
              <p:nvPr/>
            </p:nvSpPr>
            <p:spPr>
              <a:xfrm>
                <a:off x="11611" y="5393"/>
                <a:ext cx="746" cy="502"/>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8" name="文本框 47"/>
            <p:cNvSpPr txBox="1"/>
            <p:nvPr/>
          </p:nvSpPr>
          <p:spPr>
            <a:xfrm>
              <a:off x="9740" y="5784"/>
              <a:ext cx="4996" cy="822"/>
            </a:xfrm>
            <a:prstGeom prst="rect">
              <a:avLst/>
            </a:prstGeom>
            <a:noFill/>
          </p:spPr>
          <p:txBody>
            <a:bodyPr wrap="square" rtlCol="0">
              <a:spAutoFit/>
            </a:bodyPr>
            <a:p>
              <a:pPr algn="l"/>
              <a:r>
                <a:rPr lang="en-US" altLang="zh-CN" sz="2800">
                  <a:latin typeface="微软雅黑" panose="020B0503020204020204" pitchFamily="34" charset="-122"/>
                  <a:ea typeface="微软雅黑" panose="020B0503020204020204" pitchFamily="34" charset="-122"/>
                  <a:sym typeface="+mn-ea"/>
                </a:rPr>
                <a:t>5=</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，向前一位进一</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 name="Text Box 3"/>
          <p:cNvSpPr txBox="1">
            <a:spLocks noChangeArrowheads="1"/>
          </p:cNvSpPr>
          <p:nvPr/>
        </p:nvSpPr>
        <p:spPr bwMode="auto">
          <a:xfrm>
            <a:off x="2172970" y="1344295"/>
            <a:ext cx="72466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lang="zh-CN" altLang="en-US" noProof="1">
                <a:latin typeface="微软雅黑" panose="020B0503020204020204" pitchFamily="34" charset="-122"/>
                <a:ea typeface="微软雅黑" panose="020B0503020204020204" pitchFamily="34" charset="-122"/>
                <a:sym typeface="Times New Roman" panose="02020603050405020304" pitchFamily="18" charset="0"/>
              </a:rPr>
              <a:t>省略下面各数亿位后面的尾数，求出它们的近似数。</a:t>
            </a:r>
            <a:endParaRPr lang="zh-CN" altLang="en-US" noProof="1">
              <a:latin typeface="微软雅黑" panose="020B0503020204020204" pitchFamily="34" charset="-122"/>
              <a:ea typeface="微软雅黑" panose="020B0503020204020204" pitchFamily="34" charset="-122"/>
              <a:sym typeface="Times New Roman" panose="02020603050405020304" pitchFamily="18" charset="0"/>
            </a:endParaRPr>
          </a:p>
        </p:txBody>
      </p:sp>
      <p:grpSp>
        <p:nvGrpSpPr>
          <p:cNvPr id="5" name="组合 4"/>
          <p:cNvGrpSpPr/>
          <p:nvPr/>
        </p:nvGrpSpPr>
        <p:grpSpPr>
          <a:xfrm>
            <a:off x="6402705" y="4728845"/>
            <a:ext cx="3223260" cy="855345"/>
            <a:chOff x="9660" y="5393"/>
            <a:chExt cx="5076" cy="1347"/>
          </a:xfrm>
        </p:grpSpPr>
        <p:grpSp>
          <p:nvGrpSpPr>
            <p:cNvPr id="6" name="组合 5"/>
            <p:cNvGrpSpPr/>
            <p:nvPr/>
          </p:nvGrpSpPr>
          <p:grpSpPr>
            <a:xfrm>
              <a:off x="9660" y="5393"/>
              <a:ext cx="4908" cy="1347"/>
              <a:chOff x="9660" y="5393"/>
              <a:chExt cx="4908" cy="1347"/>
            </a:xfrm>
          </p:grpSpPr>
          <p:sp>
            <p:nvSpPr>
              <p:cNvPr id="8" name="圆角矩形 7"/>
              <p:cNvSpPr/>
              <p:nvPr/>
            </p:nvSpPr>
            <p:spPr>
              <a:xfrm>
                <a:off x="9660" y="5694"/>
                <a:ext cx="4908" cy="104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等腰三角形 8"/>
              <p:cNvSpPr/>
              <p:nvPr/>
            </p:nvSpPr>
            <p:spPr>
              <a:xfrm>
                <a:off x="11611" y="5393"/>
                <a:ext cx="746" cy="502"/>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文本框 9"/>
            <p:cNvSpPr txBox="1"/>
            <p:nvPr/>
          </p:nvSpPr>
          <p:spPr>
            <a:xfrm>
              <a:off x="9740" y="5784"/>
              <a:ext cx="4996" cy="822"/>
            </a:xfrm>
            <a:prstGeom prst="rect">
              <a:avLst/>
            </a:prstGeom>
            <a:noFill/>
          </p:spPr>
          <p:txBody>
            <a:bodyPr wrap="square" rtlCol="0">
              <a:spAutoFit/>
            </a:bodyPr>
            <a:p>
              <a:pPr algn="l"/>
              <a:r>
                <a:rPr lang="en-US" altLang="zh-CN" sz="2800">
                  <a:latin typeface="微软雅黑" panose="020B0503020204020204" pitchFamily="34" charset="-122"/>
                  <a:ea typeface="微软雅黑" panose="020B0503020204020204" pitchFamily="34" charset="-122"/>
                  <a:sym typeface="+mn-ea"/>
                </a:rPr>
                <a:t>6</a:t>
              </a:r>
              <a:r>
                <a:rPr lang="zh-CN" altLang="en-US" sz="2800">
                  <a:latin typeface="微软雅黑" panose="020B0503020204020204" pitchFamily="34" charset="-122"/>
                  <a:ea typeface="微软雅黑" panose="020B0503020204020204" pitchFamily="34" charset="-122"/>
                  <a:sym typeface="+mn-ea"/>
                </a:rPr>
                <a:t>&gt;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，向前一位进一</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1" name="文本框 10"/>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up)">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down)">
                                      <p:cBhvr>
                                        <p:cTn id="20" dur="500"/>
                                        <p:tgtEl>
                                          <p:spTgt spid="3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p:tgtEl>
                                          <p:spTgt spid="20"/>
                                        </p:tgtEl>
                                        <p:attrNameLst>
                                          <p:attrName>ppt_y</p:attrName>
                                        </p:attrNameLst>
                                      </p:cBhvr>
                                      <p:tavLst>
                                        <p:tav tm="0">
                                          <p:val>
                                            <p:strVal val="#ppt_y+#ppt_h*1.125000"/>
                                          </p:val>
                                        </p:tav>
                                        <p:tav tm="100000">
                                          <p:val>
                                            <p:strVal val="#ppt_y"/>
                                          </p:val>
                                        </p:tav>
                                      </p:tavLst>
                                    </p:anim>
                                    <p:animEffect transition="in" filter="wipe(up)">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1"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p:tgtEl>
                                          <p:spTgt spid="26"/>
                                        </p:tgtEl>
                                        <p:attrNameLst>
                                          <p:attrName>ppt_y</p:attrName>
                                        </p:attrNameLst>
                                      </p:cBhvr>
                                      <p:tavLst>
                                        <p:tav tm="0">
                                          <p:val>
                                            <p:strVal val="#ppt_y-#ppt_h*1.125000"/>
                                          </p:val>
                                        </p:tav>
                                        <p:tav tm="100000">
                                          <p:val>
                                            <p:strVal val="#ppt_y"/>
                                          </p:val>
                                        </p:tav>
                                      </p:tavLst>
                                    </p:anim>
                                    <p:animEffect transition="in" filter="wipe(down)">
                                      <p:cBhvr>
                                        <p:cTn id="43" dur="500"/>
                                        <p:tgtEl>
                                          <p:spTgt spid="2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p:tgtEl>
                                          <p:spTgt spid="23"/>
                                        </p:tgtEl>
                                        <p:attrNameLst>
                                          <p:attrName>ppt_y</p:attrName>
                                        </p:attrNameLst>
                                      </p:cBhvr>
                                      <p:tavLst>
                                        <p:tav tm="0">
                                          <p:val>
                                            <p:strVal val="#ppt_y+#ppt_h*1.125000"/>
                                          </p:val>
                                        </p:tav>
                                        <p:tav tm="100000">
                                          <p:val>
                                            <p:strVal val="#ppt_y"/>
                                          </p:val>
                                        </p:tav>
                                      </p:tavLst>
                                    </p:anim>
                                    <p:animEffect transition="in" filter="wipe(up)">
                                      <p:cBhvr>
                                        <p:cTn id="60" dur="500"/>
                                        <p:tgtEl>
                                          <p:spTgt spid="23"/>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1" fill="hold" nodeType="clickEffect">
                                  <p:stCondLst>
                                    <p:cond delay="0"/>
                                  </p:stCondLst>
                                  <p:childTnLst>
                                    <p:set>
                                      <p:cBhvr>
                                        <p:cTn id="64" dur="1" fill="hold">
                                          <p:stCondLst>
                                            <p:cond delay="0"/>
                                          </p:stCondLst>
                                        </p:cTn>
                                        <p:tgtEl>
                                          <p:spTgt spid="44"/>
                                        </p:tgtEl>
                                        <p:attrNameLst>
                                          <p:attrName>style.visibility</p:attrName>
                                        </p:attrNameLst>
                                      </p:cBhvr>
                                      <p:to>
                                        <p:strVal val="visible"/>
                                      </p:to>
                                    </p:set>
                                    <p:anim calcmode="lin" valueType="num">
                                      <p:cBhvr additive="base">
                                        <p:cTn id="65" dur="500"/>
                                        <p:tgtEl>
                                          <p:spTgt spid="44"/>
                                        </p:tgtEl>
                                        <p:attrNameLst>
                                          <p:attrName>ppt_y</p:attrName>
                                        </p:attrNameLst>
                                      </p:cBhvr>
                                      <p:tavLst>
                                        <p:tav tm="0">
                                          <p:val>
                                            <p:strVal val="#ppt_y-#ppt_h*1.125000"/>
                                          </p:val>
                                        </p:tav>
                                        <p:tav tm="100000">
                                          <p:val>
                                            <p:strVal val="#ppt_y"/>
                                          </p:val>
                                        </p:tav>
                                      </p:tavLst>
                                    </p:anim>
                                    <p:animEffect transition="in" filter="wipe(down)">
                                      <p:cBhvr>
                                        <p:cTn id="66" dur="500"/>
                                        <p:tgtEl>
                                          <p:spTgt spid="44"/>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childTnLst>
                    </p:cTn>
                  </p:par>
                  <p:par>
                    <p:cTn id="72" fill="hold">
                      <p:stCondLst>
                        <p:cond delay="indefinite"/>
                      </p:stCondLst>
                      <p:childTnLst>
                        <p:par>
                          <p:cTn id="73" fill="hold">
                            <p:stCondLst>
                              <p:cond delay="0"/>
                            </p:stCondLst>
                            <p:childTnLst>
                              <p:par>
                                <p:cTn id="74" presetID="23" presetClass="entr" presetSubtype="16" fill="hold" grpId="0" nodeType="click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p:cTn id="76" dur="500" fill="hold"/>
                                        <p:tgtEl>
                                          <p:spTgt spid="27"/>
                                        </p:tgtEl>
                                        <p:attrNameLst>
                                          <p:attrName>ppt_w</p:attrName>
                                        </p:attrNameLst>
                                      </p:cBhvr>
                                      <p:tavLst>
                                        <p:tav tm="0">
                                          <p:val>
                                            <p:fltVal val="0"/>
                                          </p:val>
                                        </p:tav>
                                        <p:tav tm="100000">
                                          <p:val>
                                            <p:strVal val="#ppt_w"/>
                                          </p:val>
                                        </p:tav>
                                      </p:tavLst>
                                    </p:anim>
                                    <p:anim calcmode="lin" valueType="num">
                                      <p:cBhvr>
                                        <p:cTn id="77" dur="5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12" presetClass="entr" presetSubtype="4"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ppt_y</p:attrName>
                                        </p:attrNameLst>
                                      </p:cBhvr>
                                      <p:tavLst>
                                        <p:tav tm="0">
                                          <p:val>
                                            <p:strVal val="#ppt_y+#ppt_h*1.125000"/>
                                          </p:val>
                                        </p:tav>
                                        <p:tav tm="100000">
                                          <p:val>
                                            <p:strVal val="#ppt_y"/>
                                          </p:val>
                                        </p:tav>
                                      </p:tavLst>
                                    </p:anim>
                                    <p:animEffect transition="in" filter="wipe(up)">
                                      <p:cBhvr>
                                        <p:cTn id="83" dur="500"/>
                                        <p:tgtEl>
                                          <p:spTgt spid="21"/>
                                        </p:tgtEl>
                                      </p:cBhvr>
                                    </p:animEffect>
                                  </p:childTnLst>
                                </p:cTn>
                              </p:par>
                            </p:childTnLst>
                          </p:cTn>
                        </p:par>
                      </p:childTnLst>
                    </p:cTn>
                  </p:par>
                  <p:par>
                    <p:cTn id="84" fill="hold">
                      <p:stCondLst>
                        <p:cond delay="indefinite"/>
                      </p:stCondLst>
                      <p:childTnLst>
                        <p:par>
                          <p:cTn id="85" fill="hold">
                            <p:stCondLst>
                              <p:cond delay="0"/>
                            </p:stCondLst>
                            <p:childTnLst>
                              <p:par>
                                <p:cTn id="86" presetID="12" presetClass="entr" presetSubtype="1" fill="hold" nodeType="clickEffect">
                                  <p:stCondLst>
                                    <p:cond delay="0"/>
                                  </p:stCondLst>
                                  <p:childTnLst>
                                    <p:set>
                                      <p:cBhvr>
                                        <p:cTn id="87" dur="1" fill="hold">
                                          <p:stCondLst>
                                            <p:cond delay="0"/>
                                          </p:stCondLst>
                                        </p:cTn>
                                        <p:tgtEl>
                                          <p:spTgt spid="5"/>
                                        </p:tgtEl>
                                        <p:attrNameLst>
                                          <p:attrName>style.visibility</p:attrName>
                                        </p:attrNameLst>
                                      </p:cBhvr>
                                      <p:to>
                                        <p:strVal val="visible"/>
                                      </p:to>
                                    </p:set>
                                    <p:anim calcmode="lin" valueType="num">
                                      <p:cBhvr additive="base">
                                        <p:cTn id="88" dur="500"/>
                                        <p:tgtEl>
                                          <p:spTgt spid="5"/>
                                        </p:tgtEl>
                                        <p:attrNameLst>
                                          <p:attrName>ppt_y</p:attrName>
                                        </p:attrNameLst>
                                      </p:cBhvr>
                                      <p:tavLst>
                                        <p:tav tm="0">
                                          <p:val>
                                            <p:strVal val="#ppt_y-#ppt_h*1.125000"/>
                                          </p:val>
                                        </p:tav>
                                        <p:tav tm="100000">
                                          <p:val>
                                            <p:strVal val="#ppt_y"/>
                                          </p:val>
                                        </p:tav>
                                      </p:tavLst>
                                    </p:anim>
                                    <p:animEffect transition="in" filter="wipe(down)">
                                      <p:cBhvr>
                                        <p:cTn id="89" dur="500"/>
                                        <p:tgtEl>
                                          <p:spTgt spid="5"/>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7" grpId="0"/>
      <p:bldP spid="19" grpId="0" bldLvl="0" animBg="1"/>
      <p:bldP spid="16" grpId="0" bldLvl="0" animBg="1"/>
      <p:bldP spid="20" grpId="0" bldLvl="0" animBg="1"/>
      <p:bldP spid="21" grpId="0" bldLvl="0" animBg="1"/>
      <p:bldP spid="23" grpId="0" bldLvl="0" animBg="1"/>
      <p:bldP spid="27" grpId="0" bldLvl="0" animBg="1"/>
      <p:bldP spid="28" grpId="0" bldLvl="0" animBg="1"/>
      <p:bldP spid="29" grpId="0"/>
      <p:bldP spid="30"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438400" y="1165225"/>
            <a:ext cx="6581140" cy="62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ts val="4200"/>
              </a:lnSpc>
              <a:spcBef>
                <a:spcPct val="50000"/>
              </a:spcBef>
            </a:pPr>
            <a:r>
              <a:rPr lang="zh-CN" altLang="en-US" noProof="1">
                <a:latin typeface="微软雅黑" panose="020B0503020204020204" pitchFamily="34" charset="-122"/>
                <a:ea typeface="微软雅黑" panose="020B0503020204020204" pitchFamily="34" charset="-122"/>
                <a:sym typeface="Times New Roman" panose="02020603050405020304" pitchFamily="18" charset="0"/>
              </a:rPr>
              <a:t>怎样省略亿位后面的尾数，求它们的近似数？</a:t>
            </a:r>
            <a:endParaRPr lang="zh-CN" altLang="en-US" noProof="1">
              <a:latin typeface="微软雅黑" panose="020B0503020204020204" pitchFamily="34" charset="-122"/>
              <a:ea typeface="微软雅黑" panose="020B0503020204020204" pitchFamily="34" charset="-122"/>
              <a:sym typeface="Times New Roman" panose="02020603050405020304" pitchFamily="18" charset="0"/>
            </a:endParaRPr>
          </a:p>
        </p:txBody>
      </p:sp>
      <p:grpSp>
        <p:nvGrpSpPr>
          <p:cNvPr id="56" name="组合 55"/>
          <p:cNvGrpSpPr/>
          <p:nvPr/>
        </p:nvGrpSpPr>
        <p:grpSpPr>
          <a:xfrm rot="0">
            <a:off x="2164080" y="3060700"/>
            <a:ext cx="3259455" cy="490855"/>
            <a:chOff x="2868" y="4459"/>
            <a:chExt cx="5133" cy="773"/>
          </a:xfrm>
        </p:grpSpPr>
        <p:sp>
          <p:nvSpPr>
            <p:cNvPr id="35" name="圆角矩形 34"/>
            <p:cNvSpPr/>
            <p:nvPr/>
          </p:nvSpPr>
          <p:spPr>
            <a:xfrm>
              <a:off x="2963" y="4459"/>
              <a:ext cx="5038" cy="754"/>
            </a:xfrm>
            <a:prstGeom prst="roundRect">
              <a:avLst/>
            </a:prstGeom>
            <a:solidFill>
              <a:schemeClr val="bg1"/>
            </a:solidFill>
            <a:ln>
              <a:solidFill>
                <a:srgbClr val="D30427"/>
              </a:solidFill>
            </a:ln>
            <a:effectLst>
              <a:glow rad="101600">
                <a:srgbClr val="D30427">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2868" y="4508"/>
              <a:ext cx="5088" cy="725"/>
            </a:xfrm>
            <a:prstGeom prst="rect">
              <a:avLst/>
            </a:prstGeom>
            <a:noFill/>
          </p:spPr>
          <p:txBody>
            <a:bodyPr wrap="none" rtlCol="0" anchor="t">
              <a:spAutoFit/>
            </a:bodyPr>
            <a:p>
              <a:pPr>
                <a:spcBef>
                  <a:spcPct val="5000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找出尾数部分的最高位</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55" name="组合 54"/>
          <p:cNvGrpSpPr/>
          <p:nvPr/>
        </p:nvGrpSpPr>
        <p:grpSpPr>
          <a:xfrm rot="0">
            <a:off x="2164080" y="2247265"/>
            <a:ext cx="3230880" cy="478790"/>
            <a:chOff x="2868" y="3178"/>
            <a:chExt cx="5088" cy="754"/>
          </a:xfrm>
        </p:grpSpPr>
        <p:sp>
          <p:nvSpPr>
            <p:cNvPr id="34" name="圆角矩形 33"/>
            <p:cNvSpPr/>
            <p:nvPr/>
          </p:nvSpPr>
          <p:spPr>
            <a:xfrm>
              <a:off x="2918" y="3178"/>
              <a:ext cx="5038" cy="754"/>
            </a:xfrm>
            <a:prstGeom prst="roundRect">
              <a:avLst/>
            </a:prstGeom>
            <a:solidFill>
              <a:schemeClr val="bg1"/>
            </a:solidFill>
            <a:ln>
              <a:solidFill>
                <a:srgbClr val="9BD303"/>
              </a:solidFill>
            </a:ln>
            <a:effectLst>
              <a:glow rad="101600">
                <a:srgbClr val="9BD303">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868" y="3207"/>
              <a:ext cx="5088" cy="725"/>
            </a:xfrm>
            <a:prstGeom prst="rect">
              <a:avLst/>
            </a:prstGeom>
            <a:noFill/>
          </p:spPr>
          <p:txBody>
            <a:bodyPr wrap="none" rtlCol="0" anchor="t">
              <a:spAutoFit/>
            </a:bodyPr>
            <a:p>
              <a:pPr>
                <a:spcBef>
                  <a:spcPct val="5000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找出要省略的尾数部分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57" name="组合 56"/>
          <p:cNvGrpSpPr/>
          <p:nvPr/>
        </p:nvGrpSpPr>
        <p:grpSpPr>
          <a:xfrm rot="0">
            <a:off x="2147570" y="3967480"/>
            <a:ext cx="4145280" cy="478790"/>
            <a:chOff x="2842" y="5906"/>
            <a:chExt cx="6528" cy="754"/>
          </a:xfrm>
        </p:grpSpPr>
        <p:sp>
          <p:nvSpPr>
            <p:cNvPr id="37" name="圆角矩形 36"/>
            <p:cNvSpPr/>
            <p:nvPr/>
          </p:nvSpPr>
          <p:spPr>
            <a:xfrm>
              <a:off x="2918" y="5906"/>
              <a:ext cx="6350" cy="754"/>
            </a:xfrm>
            <a:prstGeom prst="roundRect">
              <a:avLst/>
            </a:prstGeom>
            <a:solidFill>
              <a:schemeClr val="bg1"/>
            </a:solidFill>
            <a:ln>
              <a:solidFill>
                <a:srgbClr val="03BAD2"/>
              </a:solidFill>
            </a:ln>
            <a:effectLst>
              <a:glow rad="101600">
                <a:srgbClr val="03BAD2">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2842" y="6012"/>
              <a:ext cx="6528" cy="608"/>
            </a:xfrm>
            <a:prstGeom prst="rect">
              <a:avLst/>
            </a:prstGeom>
            <a:noFill/>
          </p:spPr>
          <p:txBody>
            <a:bodyPr wrap="none" rtlCol="0" anchor="t">
              <a:spAutoFit/>
            </a:bodyPr>
            <a:p>
              <a:pPr eaLnBrk="1" hangingPunct="1">
                <a:lnSpc>
                  <a:spcPct val="80000"/>
                </a:lnSpc>
                <a:spcBef>
                  <a:spcPct val="50000"/>
                </a:spcBef>
                <a:spcAft>
                  <a:spcPct val="0"/>
                </a:spcAft>
                <a:buFont typeface="Arial" panose="020B0604020202020204" pitchFamily="34" charset="0"/>
                <a:buNone/>
              </a:pPr>
              <a:r>
                <a:rPr lang="zh-CN" altLang="en-US" sz="2400"/>
                <a:t>看尾数部分的最高位是什么数</a:t>
              </a:r>
              <a:endParaRPr lang="zh-CN" altLang="en-US" sz="2400"/>
            </a:p>
          </p:txBody>
        </p:sp>
      </p:grpSp>
      <p:grpSp>
        <p:nvGrpSpPr>
          <p:cNvPr id="40" name="组合 39"/>
          <p:cNvGrpSpPr/>
          <p:nvPr/>
        </p:nvGrpSpPr>
        <p:grpSpPr>
          <a:xfrm>
            <a:off x="6779260" y="3600450"/>
            <a:ext cx="1043940" cy="504190"/>
            <a:chOff x="9927" y="6525"/>
            <a:chExt cx="1644" cy="794"/>
          </a:xfrm>
        </p:grpSpPr>
        <p:sp>
          <p:nvSpPr>
            <p:cNvPr id="39" name="圆角矩形 38"/>
            <p:cNvSpPr/>
            <p:nvPr/>
          </p:nvSpPr>
          <p:spPr>
            <a:xfrm>
              <a:off x="9927" y="6525"/>
              <a:ext cx="1644" cy="794"/>
            </a:xfrm>
            <a:prstGeom prst="roundRect">
              <a:avLst/>
            </a:prstGeom>
            <a:solidFill>
              <a:srgbClr val="D5010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9980" y="6528"/>
              <a:ext cx="1515" cy="725"/>
            </a:xfrm>
            <a:prstGeom prst="rect">
              <a:avLst/>
            </a:prstGeom>
            <a:noFill/>
          </p:spPr>
          <p:txBody>
            <a:bodyPr wrap="none" rtlCol="0">
              <a:spAutoFit/>
            </a:bodyPr>
            <a:p>
              <a:r>
                <a:rPr lang="zh-CN" altLang="en-US" sz="2400"/>
                <a:t>小于</a:t>
              </a:r>
              <a:r>
                <a:rPr lang="en-US" altLang="zh-CN" sz="2400"/>
                <a:t>5</a:t>
              </a:r>
              <a:endParaRPr lang="en-US" altLang="zh-CN" sz="2400"/>
            </a:p>
          </p:txBody>
        </p:sp>
      </p:grpSp>
      <p:pic>
        <p:nvPicPr>
          <p:cNvPr id="29" name="图片 28" descr="图片1"/>
          <p:cNvPicPr>
            <a:picLocks noChangeAspect="1"/>
          </p:cNvPicPr>
          <p:nvPr/>
        </p:nvPicPr>
        <p:blipFill>
          <a:blip r:embed="rId2"/>
          <a:stretch>
            <a:fillRect/>
          </a:stretch>
        </p:blipFill>
        <p:spPr>
          <a:xfrm rot="20220000" flipV="1">
            <a:off x="6335395" y="4163060"/>
            <a:ext cx="442595" cy="492760"/>
          </a:xfrm>
          <a:prstGeom prst="rect">
            <a:avLst/>
          </a:prstGeom>
        </p:spPr>
      </p:pic>
      <p:pic>
        <p:nvPicPr>
          <p:cNvPr id="30" name="图片 29" descr="图片3"/>
          <p:cNvPicPr>
            <a:picLocks noChangeAspect="1"/>
          </p:cNvPicPr>
          <p:nvPr/>
        </p:nvPicPr>
        <p:blipFill>
          <a:blip r:embed="rId3"/>
          <a:stretch>
            <a:fillRect/>
          </a:stretch>
        </p:blipFill>
        <p:spPr>
          <a:xfrm rot="960000">
            <a:off x="6318250" y="3731895"/>
            <a:ext cx="410845" cy="497205"/>
          </a:xfrm>
          <a:prstGeom prst="rect">
            <a:avLst/>
          </a:prstGeom>
        </p:spPr>
      </p:pic>
      <p:grpSp>
        <p:nvGrpSpPr>
          <p:cNvPr id="58" name="组合 57"/>
          <p:cNvGrpSpPr/>
          <p:nvPr/>
        </p:nvGrpSpPr>
        <p:grpSpPr>
          <a:xfrm rot="0">
            <a:off x="2195830" y="5154930"/>
            <a:ext cx="2825750" cy="478790"/>
            <a:chOff x="2918" y="7567"/>
            <a:chExt cx="4450" cy="754"/>
          </a:xfrm>
        </p:grpSpPr>
        <p:sp>
          <p:nvSpPr>
            <p:cNvPr id="38" name="圆角矩形 37"/>
            <p:cNvSpPr/>
            <p:nvPr/>
          </p:nvSpPr>
          <p:spPr>
            <a:xfrm>
              <a:off x="2918" y="7567"/>
              <a:ext cx="4451" cy="754"/>
            </a:xfrm>
            <a:prstGeom prst="roundRect">
              <a:avLst/>
            </a:prstGeom>
            <a:solidFill>
              <a:schemeClr val="bg1"/>
            </a:solidFill>
            <a:ln>
              <a:solidFill>
                <a:srgbClr val="D19303"/>
              </a:solidFill>
            </a:ln>
            <a:effectLst>
              <a:glow rad="101600">
                <a:srgbClr val="D19303">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2918" y="7688"/>
              <a:ext cx="4448" cy="608"/>
            </a:xfrm>
            <a:prstGeom prst="rect">
              <a:avLst/>
            </a:prstGeom>
            <a:noFill/>
          </p:spPr>
          <p:txBody>
            <a:bodyPr wrap="none" rtlCol="0" anchor="t">
              <a:spAutoFit/>
            </a:bodyPr>
            <a:p>
              <a:pPr eaLnBrk="1" hangingPunct="1">
                <a:lnSpc>
                  <a:spcPct val="80000"/>
                </a:lnSpc>
                <a:spcBef>
                  <a:spcPct val="50000"/>
                </a:spcBef>
                <a:spcAft>
                  <a:spcPct val="0"/>
                </a:spcAft>
                <a:buFont typeface="Arial" panose="020B0604020202020204" pitchFamily="34" charset="0"/>
                <a:buNone/>
              </a:pPr>
              <a:r>
                <a:rPr lang="zh-CN" altLang="en-US" sz="2400"/>
                <a:t>用</a:t>
              </a:r>
              <a:r>
                <a:rPr lang="en-US" altLang="zh-CN" sz="2400"/>
                <a:t>“</a:t>
              </a:r>
              <a:r>
                <a:rPr lang="zh-CN" altLang="en-US" sz="2400"/>
                <a:t>四舍五入</a:t>
              </a:r>
              <a:r>
                <a:rPr lang="en-US" altLang="zh-CN" sz="2400"/>
                <a:t>”</a:t>
              </a:r>
              <a:r>
                <a:rPr lang="zh-CN" altLang="en-US" sz="2400"/>
                <a:t>的方法</a:t>
              </a:r>
              <a:endParaRPr lang="zh-CN" altLang="en-US" sz="2400"/>
            </a:p>
          </p:txBody>
        </p:sp>
      </p:grpSp>
      <p:grpSp>
        <p:nvGrpSpPr>
          <p:cNvPr id="50" name="组合 49"/>
          <p:cNvGrpSpPr/>
          <p:nvPr/>
        </p:nvGrpSpPr>
        <p:grpSpPr>
          <a:xfrm rot="0">
            <a:off x="5620385" y="4872355"/>
            <a:ext cx="5180330" cy="504190"/>
            <a:chOff x="8311" y="8319"/>
            <a:chExt cx="6740" cy="794"/>
          </a:xfrm>
        </p:grpSpPr>
        <p:sp>
          <p:nvSpPr>
            <p:cNvPr id="48" name="圆角矩形 47"/>
            <p:cNvSpPr/>
            <p:nvPr/>
          </p:nvSpPr>
          <p:spPr>
            <a:xfrm>
              <a:off x="8311" y="8319"/>
              <a:ext cx="6550" cy="794"/>
            </a:xfrm>
            <a:prstGeom prst="roundRect">
              <a:avLst/>
            </a:prstGeom>
            <a:solidFill>
              <a:srgbClr val="D5010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8319" y="8336"/>
              <a:ext cx="6732" cy="725"/>
            </a:xfrm>
            <a:prstGeom prst="rect">
              <a:avLst/>
            </a:prstGeom>
            <a:noFill/>
          </p:spPr>
          <p:txBody>
            <a:bodyPr wrap="square" rtlCol="0">
              <a:spAutoFit/>
            </a:bodyPr>
            <a:p>
              <a:r>
                <a:rPr lang="zh-CN" altLang="en-US" sz="2400"/>
                <a:t>小于</a:t>
              </a:r>
              <a:r>
                <a:rPr lang="en-US" altLang="zh-CN" sz="2400"/>
                <a:t>5</a:t>
              </a:r>
              <a:r>
                <a:rPr lang="zh-CN" altLang="en-US" sz="2400"/>
                <a:t>，把尾数部分舍去，改写成</a:t>
              </a:r>
              <a:r>
                <a:rPr lang="en-US" altLang="zh-CN" sz="2400"/>
                <a:t>0</a:t>
              </a:r>
              <a:r>
                <a:rPr lang="zh-CN" altLang="en-US" sz="2400"/>
                <a:t>。</a:t>
              </a:r>
              <a:endParaRPr lang="zh-CN" altLang="en-US" sz="2400"/>
            </a:p>
          </p:txBody>
        </p:sp>
      </p:grpSp>
      <p:pic>
        <p:nvPicPr>
          <p:cNvPr id="31" name="图片 30" descr="图片1"/>
          <p:cNvPicPr>
            <a:picLocks noChangeAspect="1"/>
          </p:cNvPicPr>
          <p:nvPr/>
        </p:nvPicPr>
        <p:blipFill>
          <a:blip r:embed="rId2"/>
          <a:stretch>
            <a:fillRect/>
          </a:stretch>
        </p:blipFill>
        <p:spPr>
          <a:xfrm rot="20220000" flipV="1">
            <a:off x="5099050" y="5384800"/>
            <a:ext cx="442595" cy="492760"/>
          </a:xfrm>
          <a:prstGeom prst="rect">
            <a:avLst/>
          </a:prstGeom>
        </p:spPr>
      </p:pic>
      <p:pic>
        <p:nvPicPr>
          <p:cNvPr id="32" name="图片 31" descr="图片3"/>
          <p:cNvPicPr>
            <a:picLocks noChangeAspect="1"/>
          </p:cNvPicPr>
          <p:nvPr/>
        </p:nvPicPr>
        <p:blipFill>
          <a:blip r:embed="rId3"/>
          <a:stretch>
            <a:fillRect/>
          </a:stretch>
        </p:blipFill>
        <p:spPr>
          <a:xfrm rot="960000">
            <a:off x="5081905" y="4953635"/>
            <a:ext cx="410845" cy="497205"/>
          </a:xfrm>
          <a:prstGeom prst="rect">
            <a:avLst/>
          </a:prstGeom>
        </p:spPr>
      </p:pic>
      <p:grpSp>
        <p:nvGrpSpPr>
          <p:cNvPr id="54" name="组合 53"/>
          <p:cNvGrpSpPr/>
          <p:nvPr/>
        </p:nvGrpSpPr>
        <p:grpSpPr>
          <a:xfrm rot="0">
            <a:off x="5582920" y="5409565"/>
            <a:ext cx="4247515" cy="935990"/>
            <a:chOff x="8252" y="9165"/>
            <a:chExt cx="5948" cy="1449"/>
          </a:xfrm>
        </p:grpSpPr>
        <p:sp>
          <p:nvSpPr>
            <p:cNvPr id="52" name="圆角矩形 51"/>
            <p:cNvSpPr/>
            <p:nvPr/>
          </p:nvSpPr>
          <p:spPr>
            <a:xfrm>
              <a:off x="8252" y="9165"/>
              <a:ext cx="5948" cy="1449"/>
            </a:xfrm>
            <a:prstGeom prst="roundRect">
              <a:avLst/>
            </a:prstGeom>
            <a:solidFill>
              <a:srgbClr val="F4CB0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nvSpPr>
          <p:spPr>
            <a:xfrm>
              <a:off x="8362" y="9271"/>
              <a:ext cx="5710" cy="1285"/>
            </a:xfrm>
            <a:prstGeom prst="rect">
              <a:avLst/>
            </a:prstGeom>
            <a:noFill/>
          </p:spPr>
          <p:txBody>
            <a:bodyPr wrap="square" rtlCol="0">
              <a:spAutoFit/>
            </a:bodyPr>
            <a:p>
              <a:r>
                <a:rPr lang="zh-CN" altLang="en-US" sz="2400"/>
                <a:t>大于等于</a:t>
              </a:r>
              <a:r>
                <a:rPr lang="en-US" altLang="zh-CN" sz="2400"/>
                <a:t>5</a:t>
              </a:r>
              <a:r>
                <a:rPr lang="zh-CN" altLang="en-US" sz="2400"/>
                <a:t>，向前一位进一，</a:t>
              </a:r>
              <a:endParaRPr lang="zh-CN" altLang="en-US" sz="2400"/>
            </a:p>
            <a:p>
              <a:r>
                <a:rPr lang="zh-CN" altLang="en-US" sz="2400"/>
                <a:t>再把尾数部分舍去，改写成</a:t>
              </a:r>
              <a:r>
                <a:rPr lang="en-US" altLang="zh-CN" sz="2400"/>
                <a:t>0</a:t>
              </a:r>
              <a:r>
                <a:rPr lang="zh-CN" altLang="en-US" sz="2400"/>
                <a:t>。</a:t>
              </a:r>
              <a:endParaRPr lang="zh-CN" altLang="en-US" sz="2400"/>
            </a:p>
          </p:txBody>
        </p:sp>
      </p:grpSp>
      <p:grpSp>
        <p:nvGrpSpPr>
          <p:cNvPr id="46" name="组合 45"/>
          <p:cNvGrpSpPr/>
          <p:nvPr/>
        </p:nvGrpSpPr>
        <p:grpSpPr>
          <a:xfrm>
            <a:off x="6758940" y="4202430"/>
            <a:ext cx="1692275" cy="504190"/>
            <a:chOff x="13191" y="6135"/>
            <a:chExt cx="2665" cy="794"/>
          </a:xfrm>
        </p:grpSpPr>
        <p:sp>
          <p:nvSpPr>
            <p:cNvPr id="42" name="圆角矩形 41"/>
            <p:cNvSpPr/>
            <p:nvPr/>
          </p:nvSpPr>
          <p:spPr>
            <a:xfrm>
              <a:off x="13191" y="6135"/>
              <a:ext cx="2665" cy="794"/>
            </a:xfrm>
            <a:prstGeom prst="roundRect">
              <a:avLst/>
            </a:prstGeom>
            <a:solidFill>
              <a:srgbClr val="F3CA0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13331" y="6137"/>
              <a:ext cx="2475" cy="725"/>
            </a:xfrm>
            <a:prstGeom prst="rect">
              <a:avLst/>
            </a:prstGeom>
            <a:noFill/>
          </p:spPr>
          <p:txBody>
            <a:bodyPr wrap="none" rtlCol="0">
              <a:spAutoFit/>
            </a:bodyPr>
            <a:p>
              <a:r>
                <a:rPr lang="zh-CN" altLang="en-US" sz="2400"/>
                <a:t>大于等于</a:t>
              </a:r>
              <a:r>
                <a:rPr lang="en-US" altLang="zh-CN" sz="2400"/>
                <a:t>5</a:t>
              </a:r>
              <a:endParaRPr lang="en-US" altLang="zh-CN" sz="2400"/>
            </a:p>
          </p:txBody>
        </p:sp>
      </p:grpSp>
      <p:pic>
        <p:nvPicPr>
          <p:cNvPr id="13" name="图片 12" descr="图片289"/>
          <p:cNvPicPr>
            <a:picLocks noChangeAspect="1"/>
          </p:cNvPicPr>
          <p:nvPr/>
        </p:nvPicPr>
        <p:blipFill>
          <a:blip r:embed="rId4"/>
          <a:stretch>
            <a:fillRect/>
          </a:stretch>
        </p:blipFill>
        <p:spPr>
          <a:xfrm rot="960000" flipV="1">
            <a:off x="1666875" y="2397125"/>
            <a:ext cx="615950" cy="793115"/>
          </a:xfrm>
          <a:prstGeom prst="rect">
            <a:avLst/>
          </a:prstGeom>
        </p:spPr>
      </p:pic>
      <p:pic>
        <p:nvPicPr>
          <p:cNvPr id="23" name="图片 22" descr="图片289"/>
          <p:cNvPicPr>
            <a:picLocks noChangeAspect="1"/>
          </p:cNvPicPr>
          <p:nvPr/>
        </p:nvPicPr>
        <p:blipFill>
          <a:blip r:embed="rId4"/>
          <a:stretch>
            <a:fillRect/>
          </a:stretch>
        </p:blipFill>
        <p:spPr>
          <a:xfrm rot="960000" flipV="1">
            <a:off x="1666240" y="3291840"/>
            <a:ext cx="615950" cy="793115"/>
          </a:xfrm>
          <a:prstGeom prst="rect">
            <a:avLst/>
          </a:prstGeom>
        </p:spPr>
      </p:pic>
      <p:pic>
        <p:nvPicPr>
          <p:cNvPr id="25" name="图片 24" descr="图片289"/>
          <p:cNvPicPr>
            <a:picLocks noChangeAspect="1"/>
          </p:cNvPicPr>
          <p:nvPr/>
        </p:nvPicPr>
        <p:blipFill>
          <a:blip r:embed="rId4"/>
          <a:stretch>
            <a:fillRect/>
          </a:stretch>
        </p:blipFill>
        <p:spPr>
          <a:xfrm rot="960000" flipV="1">
            <a:off x="1633855" y="4180840"/>
            <a:ext cx="615950" cy="1028065"/>
          </a:xfrm>
          <a:prstGeom prst="rect">
            <a:avLst/>
          </a:prstGeom>
        </p:spPr>
      </p:pic>
      <p:sp>
        <p:nvSpPr>
          <p:cNvPr id="28" name="文本框 27"/>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p:tgtEl>
                                          <p:spTgt spid="55"/>
                                        </p:tgtEl>
                                        <p:attrNameLst>
                                          <p:attrName>ppt_y</p:attrName>
                                        </p:attrNameLst>
                                      </p:cBhvr>
                                      <p:tavLst>
                                        <p:tav tm="0">
                                          <p:val>
                                            <p:strVal val="#ppt_y+#ppt_h*1.125000"/>
                                          </p:val>
                                        </p:tav>
                                        <p:tav tm="100000">
                                          <p:val>
                                            <p:strVal val="#ppt_y"/>
                                          </p:val>
                                        </p:tav>
                                      </p:tavLst>
                                    </p:anim>
                                    <p:animEffect transition="in" filter="wipe(up)">
                                      <p:cBhvr>
                                        <p:cTn id="8" dur="500"/>
                                        <p:tgtEl>
                                          <p:spTgt spid="55"/>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additive="base">
                                        <p:cTn id="18" dur="500"/>
                                        <p:tgtEl>
                                          <p:spTgt spid="56"/>
                                        </p:tgtEl>
                                        <p:attrNameLst>
                                          <p:attrName>ppt_y</p:attrName>
                                        </p:attrNameLst>
                                      </p:cBhvr>
                                      <p:tavLst>
                                        <p:tav tm="0">
                                          <p:val>
                                            <p:strVal val="#ppt_y+#ppt_h*1.125000"/>
                                          </p:val>
                                        </p:tav>
                                        <p:tav tm="100000">
                                          <p:val>
                                            <p:strVal val="#ppt_y"/>
                                          </p:val>
                                        </p:tav>
                                      </p:tavLst>
                                    </p:anim>
                                    <p:animEffect transition="in" filter="wipe(up)">
                                      <p:cBhvr>
                                        <p:cTn id="19" dur="500"/>
                                        <p:tgtEl>
                                          <p:spTgt spid="5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up)">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p:tgtEl>
                                          <p:spTgt spid="57"/>
                                        </p:tgtEl>
                                        <p:attrNameLst>
                                          <p:attrName>ppt_y</p:attrName>
                                        </p:attrNameLst>
                                      </p:cBhvr>
                                      <p:tavLst>
                                        <p:tav tm="0">
                                          <p:val>
                                            <p:strVal val="#ppt_y+#ppt_h*1.125000"/>
                                          </p:val>
                                        </p:tav>
                                        <p:tav tm="100000">
                                          <p:val>
                                            <p:strVal val="#ppt_y"/>
                                          </p:val>
                                        </p:tav>
                                      </p:tavLst>
                                    </p:anim>
                                    <p:animEffect transition="in" filter="wipe(up)">
                                      <p:cBhvr>
                                        <p:cTn id="30" dur="500"/>
                                        <p:tgtEl>
                                          <p:spTgt spid="5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500"/>
                                        <p:tgtEl>
                                          <p:spTgt spid="4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left)">
                                      <p:cBhvr>
                                        <p:cTn id="45" dur="500"/>
                                        <p:tgtEl>
                                          <p:spTgt spid="2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wipe(left)">
                                      <p:cBhvr>
                                        <p:cTn id="50" dur="500"/>
                                        <p:tgtEl>
                                          <p:spTgt spid="4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up)">
                                      <p:cBhvr>
                                        <p:cTn id="55" dur="500"/>
                                        <p:tgtEl>
                                          <p:spTgt spid="25"/>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nodeType="clickEffect">
                                  <p:stCondLst>
                                    <p:cond delay="0"/>
                                  </p:stCondLst>
                                  <p:childTnLst>
                                    <p:set>
                                      <p:cBhvr>
                                        <p:cTn id="59" dur="1" fill="hold">
                                          <p:stCondLst>
                                            <p:cond delay="0"/>
                                          </p:stCondLst>
                                        </p:cTn>
                                        <p:tgtEl>
                                          <p:spTgt spid="58"/>
                                        </p:tgtEl>
                                        <p:attrNameLst>
                                          <p:attrName>style.visibility</p:attrName>
                                        </p:attrNameLst>
                                      </p:cBhvr>
                                      <p:to>
                                        <p:strVal val="visible"/>
                                      </p:to>
                                    </p:set>
                                    <p:anim calcmode="lin" valueType="num">
                                      <p:cBhvr additive="base">
                                        <p:cTn id="60" dur="500"/>
                                        <p:tgtEl>
                                          <p:spTgt spid="58"/>
                                        </p:tgtEl>
                                        <p:attrNameLst>
                                          <p:attrName>ppt_y</p:attrName>
                                        </p:attrNameLst>
                                      </p:cBhvr>
                                      <p:tavLst>
                                        <p:tav tm="0">
                                          <p:val>
                                            <p:strVal val="#ppt_y+#ppt_h*1.125000"/>
                                          </p:val>
                                        </p:tav>
                                        <p:tav tm="100000">
                                          <p:val>
                                            <p:strVal val="#ppt_y"/>
                                          </p:val>
                                        </p:tav>
                                      </p:tavLst>
                                    </p:anim>
                                    <p:animEffect transition="in" filter="wipe(up)">
                                      <p:cBhvr>
                                        <p:cTn id="61" dur="500"/>
                                        <p:tgtEl>
                                          <p:spTgt spid="58"/>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down)">
                                      <p:cBhvr>
                                        <p:cTn id="66" dur="500"/>
                                        <p:tgtEl>
                                          <p:spTgt spid="32"/>
                                        </p:tgtEl>
                                      </p:cBhvr>
                                    </p:animEffect>
                                  </p:childTnLst>
                                </p:cTn>
                              </p:par>
                              <p:par>
                                <p:cTn id="67" presetID="22" presetClass="entr" presetSubtype="4" fill="hold" nodeType="withEffect">
                                  <p:stCondLst>
                                    <p:cond delay="0"/>
                                  </p:stCondLst>
                                  <p:childTnLst>
                                    <p:set>
                                      <p:cBhvr>
                                        <p:cTn id="68" dur="1" fill="hold">
                                          <p:stCondLst>
                                            <p:cond delay="0"/>
                                          </p:stCondLst>
                                        </p:cTn>
                                        <p:tgtEl>
                                          <p:spTgt spid="50"/>
                                        </p:tgtEl>
                                        <p:attrNameLst>
                                          <p:attrName>style.visibility</p:attrName>
                                        </p:attrNameLst>
                                      </p:cBhvr>
                                      <p:to>
                                        <p:strVal val="visible"/>
                                      </p:to>
                                    </p:set>
                                    <p:animEffect transition="in" filter="wipe(down)">
                                      <p:cBhvr>
                                        <p:cTn id="69" dur="500"/>
                                        <p:tgtEl>
                                          <p:spTgt spid="50"/>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nodeType="click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wipe(down)">
                                      <p:cBhvr>
                                        <p:cTn id="74" dur="500"/>
                                        <p:tgtEl>
                                          <p:spTgt spid="31"/>
                                        </p:tgtEl>
                                      </p:cBhvr>
                                    </p:animEffect>
                                  </p:childTnLst>
                                </p:cTn>
                              </p:par>
                              <p:par>
                                <p:cTn id="75" presetID="22" presetClass="entr" presetSubtype="4" fill="hold" nodeType="with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wipe(down)">
                                      <p:cBhvr>
                                        <p:cTn id="7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7" name="文本框 3"/>
          <p:cNvSpPr txBox="1"/>
          <p:nvPr/>
        </p:nvSpPr>
        <p:spPr>
          <a:xfrm>
            <a:off x="2541905" y="2211705"/>
            <a:ext cx="7814945" cy="2245360"/>
          </a:xfrm>
          <a:prstGeom prst="rect">
            <a:avLst/>
          </a:prstGeom>
          <a:noFill/>
        </p:spPr>
        <p:txBody>
          <a:bodyPr wrap="square" rtlCol="0">
            <a:spAutoFit/>
          </a:bodyPr>
          <a:p>
            <a:r>
              <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3240065000 ≈</a:t>
            </a:r>
            <a:r>
              <a:rPr lang="zh-CN" altLang="en-US"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1053456000 ≈</a:t>
            </a:r>
            <a:endPar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200200500 ≈                   4980000000 ≈</a:t>
            </a:r>
            <a:endParaRPr lang="en-US" altLang="zh-CN" sz="2800" spc="12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圆角矩形 13"/>
          <p:cNvSpPr/>
          <p:nvPr/>
        </p:nvSpPr>
        <p:spPr>
          <a:xfrm>
            <a:off x="3053080" y="2262505"/>
            <a:ext cx="1826260"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等腰三角形 15"/>
          <p:cNvSpPr/>
          <p:nvPr/>
        </p:nvSpPr>
        <p:spPr>
          <a:xfrm>
            <a:off x="3104515" y="2696845"/>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5382037" y="2249684"/>
            <a:ext cx="1008112"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32</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亿</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圆角矩形 18"/>
          <p:cNvSpPr/>
          <p:nvPr/>
        </p:nvSpPr>
        <p:spPr>
          <a:xfrm>
            <a:off x="7780655" y="2249805"/>
            <a:ext cx="1854835"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等腰三角形 19"/>
          <p:cNvSpPr/>
          <p:nvPr/>
        </p:nvSpPr>
        <p:spPr>
          <a:xfrm>
            <a:off x="7803515" y="2696845"/>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等腰三角形 20"/>
          <p:cNvSpPr/>
          <p:nvPr/>
        </p:nvSpPr>
        <p:spPr>
          <a:xfrm>
            <a:off x="7778750" y="4457065"/>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等腰三角形 22"/>
          <p:cNvSpPr/>
          <p:nvPr/>
        </p:nvSpPr>
        <p:spPr>
          <a:xfrm>
            <a:off x="2874645" y="4418965"/>
            <a:ext cx="179070" cy="20447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7756525" y="3980815"/>
            <a:ext cx="1914525"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2836545" y="3974465"/>
            <a:ext cx="1776095" cy="40894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10081260" y="3947795"/>
            <a:ext cx="1377950"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50</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亿</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9942817" y="2206150"/>
            <a:ext cx="1008112"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亿</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文本框 35"/>
          <p:cNvSpPr txBox="1"/>
          <p:nvPr/>
        </p:nvSpPr>
        <p:spPr>
          <a:xfrm>
            <a:off x="5095240" y="3947795"/>
            <a:ext cx="1627505" cy="521970"/>
          </a:xfrm>
          <a:prstGeom prst="rect">
            <a:avLst/>
          </a:prstGeom>
          <a:noFill/>
        </p:spPr>
        <p:txBody>
          <a:bodyPr wrap="square" rtlCol="0">
            <a:spAutoFit/>
          </a:bodyPr>
          <a:p>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亿</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6" name="组合 25"/>
          <p:cNvGrpSpPr/>
          <p:nvPr/>
        </p:nvGrpSpPr>
        <p:grpSpPr>
          <a:xfrm>
            <a:off x="1929130" y="4672965"/>
            <a:ext cx="2070100" cy="855345"/>
            <a:chOff x="10404" y="5393"/>
            <a:chExt cx="3260" cy="1347"/>
          </a:xfrm>
        </p:grpSpPr>
        <p:grpSp>
          <p:nvGrpSpPr>
            <p:cNvPr id="22" name="组合 21"/>
            <p:cNvGrpSpPr/>
            <p:nvPr/>
          </p:nvGrpSpPr>
          <p:grpSpPr>
            <a:xfrm>
              <a:off x="10404" y="5393"/>
              <a:ext cx="3260" cy="1347"/>
              <a:chOff x="10404" y="5393"/>
              <a:chExt cx="3260" cy="1347"/>
            </a:xfrm>
          </p:grpSpPr>
          <p:sp>
            <p:nvSpPr>
              <p:cNvPr id="15" name="圆角矩形 14"/>
              <p:cNvSpPr/>
              <p:nvPr/>
            </p:nvSpPr>
            <p:spPr>
              <a:xfrm>
                <a:off x="10404" y="5694"/>
                <a:ext cx="3260" cy="104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等腰三角形 30"/>
              <p:cNvSpPr/>
              <p:nvPr/>
            </p:nvSpPr>
            <p:spPr>
              <a:xfrm>
                <a:off x="11611" y="5393"/>
                <a:ext cx="746" cy="502"/>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文本框 31"/>
            <p:cNvSpPr txBox="1"/>
            <p:nvPr/>
          </p:nvSpPr>
          <p:spPr>
            <a:xfrm>
              <a:off x="10625" y="5794"/>
              <a:ext cx="2799" cy="822"/>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0&lt;5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，舍去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3" name="组合 32"/>
          <p:cNvGrpSpPr/>
          <p:nvPr/>
        </p:nvGrpSpPr>
        <p:grpSpPr>
          <a:xfrm>
            <a:off x="2070100" y="2990850"/>
            <a:ext cx="2081530" cy="855345"/>
            <a:chOff x="10212" y="5393"/>
            <a:chExt cx="3278" cy="1347"/>
          </a:xfrm>
        </p:grpSpPr>
        <p:grpSp>
          <p:nvGrpSpPr>
            <p:cNvPr id="39" name="组合 38"/>
            <p:cNvGrpSpPr/>
            <p:nvPr/>
          </p:nvGrpSpPr>
          <p:grpSpPr>
            <a:xfrm>
              <a:off x="10212" y="5393"/>
              <a:ext cx="3278" cy="1347"/>
              <a:chOff x="10212" y="5393"/>
              <a:chExt cx="3278" cy="1347"/>
            </a:xfrm>
          </p:grpSpPr>
          <p:sp>
            <p:nvSpPr>
              <p:cNvPr id="40" name="圆角矩形 39"/>
              <p:cNvSpPr/>
              <p:nvPr/>
            </p:nvSpPr>
            <p:spPr>
              <a:xfrm>
                <a:off x="10212" y="5694"/>
                <a:ext cx="3278" cy="104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等腰三角形 40"/>
              <p:cNvSpPr/>
              <p:nvPr/>
            </p:nvSpPr>
            <p:spPr>
              <a:xfrm>
                <a:off x="11611" y="5393"/>
                <a:ext cx="746" cy="502"/>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2" name="文本框 41"/>
            <p:cNvSpPr txBox="1"/>
            <p:nvPr/>
          </p:nvSpPr>
          <p:spPr>
            <a:xfrm>
              <a:off x="10374" y="5795"/>
              <a:ext cx="3084" cy="822"/>
            </a:xfrm>
            <a:prstGeom prst="rect">
              <a:avLst/>
            </a:prstGeom>
            <a:noFill/>
          </p:spPr>
          <p:txBody>
            <a:bodyPr wrap="square" rtlCol="0">
              <a:spAutoFit/>
            </a:bodyPr>
            <a:p>
              <a:pPr algn="l"/>
              <a:r>
                <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rPr>
                <a:t>4&lt;5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，舍去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4" name="组合 43"/>
          <p:cNvGrpSpPr/>
          <p:nvPr/>
        </p:nvGrpSpPr>
        <p:grpSpPr>
          <a:xfrm>
            <a:off x="6438900" y="2985770"/>
            <a:ext cx="3223260" cy="855345"/>
            <a:chOff x="9660" y="5393"/>
            <a:chExt cx="5076" cy="1347"/>
          </a:xfrm>
        </p:grpSpPr>
        <p:grpSp>
          <p:nvGrpSpPr>
            <p:cNvPr id="45" name="组合 44"/>
            <p:cNvGrpSpPr/>
            <p:nvPr/>
          </p:nvGrpSpPr>
          <p:grpSpPr>
            <a:xfrm>
              <a:off x="9660" y="5393"/>
              <a:ext cx="4908" cy="1347"/>
              <a:chOff x="9660" y="5393"/>
              <a:chExt cx="4908" cy="1347"/>
            </a:xfrm>
          </p:grpSpPr>
          <p:sp>
            <p:nvSpPr>
              <p:cNvPr id="46" name="圆角矩形 45"/>
              <p:cNvSpPr/>
              <p:nvPr/>
            </p:nvSpPr>
            <p:spPr>
              <a:xfrm>
                <a:off x="9660" y="5694"/>
                <a:ext cx="4908" cy="104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等腰三角形 46"/>
              <p:cNvSpPr/>
              <p:nvPr/>
            </p:nvSpPr>
            <p:spPr>
              <a:xfrm>
                <a:off x="11611" y="5393"/>
                <a:ext cx="746" cy="502"/>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8" name="文本框 47"/>
            <p:cNvSpPr txBox="1"/>
            <p:nvPr/>
          </p:nvSpPr>
          <p:spPr>
            <a:xfrm>
              <a:off x="9740" y="5784"/>
              <a:ext cx="4996" cy="822"/>
            </a:xfrm>
            <a:prstGeom prst="rect">
              <a:avLst/>
            </a:prstGeom>
            <a:noFill/>
          </p:spPr>
          <p:txBody>
            <a:bodyPr wrap="square" rtlCol="0">
              <a:spAutoFit/>
            </a:bodyPr>
            <a:p>
              <a:pPr algn="l"/>
              <a:r>
                <a:rPr lang="en-US" altLang="zh-CN" sz="2800">
                  <a:latin typeface="微软雅黑" panose="020B0503020204020204" pitchFamily="34" charset="-122"/>
                  <a:ea typeface="微软雅黑" panose="020B0503020204020204" pitchFamily="34" charset="-122"/>
                  <a:sym typeface="+mn-ea"/>
                </a:rPr>
                <a:t>5=</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，向前一位进一</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 name="Text Box 3"/>
          <p:cNvSpPr txBox="1">
            <a:spLocks noChangeArrowheads="1"/>
          </p:cNvSpPr>
          <p:nvPr/>
        </p:nvSpPr>
        <p:spPr bwMode="auto">
          <a:xfrm>
            <a:off x="2172970" y="1344295"/>
            <a:ext cx="72466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lang="zh-CN" altLang="en-US" noProof="1">
                <a:latin typeface="微软雅黑" panose="020B0503020204020204" pitchFamily="34" charset="-122"/>
                <a:ea typeface="微软雅黑" panose="020B0503020204020204" pitchFamily="34" charset="-122"/>
                <a:sym typeface="Times New Roman" panose="02020603050405020304" pitchFamily="18" charset="0"/>
              </a:rPr>
              <a:t>省略下面各数亿位后面的尾数，求出它们的近似数。</a:t>
            </a:r>
            <a:endParaRPr lang="zh-CN" altLang="en-US" noProof="1">
              <a:latin typeface="微软雅黑" panose="020B0503020204020204" pitchFamily="34" charset="-122"/>
              <a:ea typeface="微软雅黑" panose="020B0503020204020204" pitchFamily="34" charset="-122"/>
              <a:sym typeface="Times New Roman" panose="02020603050405020304" pitchFamily="18" charset="0"/>
            </a:endParaRPr>
          </a:p>
        </p:txBody>
      </p:sp>
      <p:grpSp>
        <p:nvGrpSpPr>
          <p:cNvPr id="5" name="组合 4"/>
          <p:cNvGrpSpPr/>
          <p:nvPr/>
        </p:nvGrpSpPr>
        <p:grpSpPr>
          <a:xfrm>
            <a:off x="6402705" y="4728845"/>
            <a:ext cx="3223260" cy="855345"/>
            <a:chOff x="9660" y="5393"/>
            <a:chExt cx="5076" cy="1347"/>
          </a:xfrm>
        </p:grpSpPr>
        <p:grpSp>
          <p:nvGrpSpPr>
            <p:cNvPr id="6" name="组合 5"/>
            <p:cNvGrpSpPr/>
            <p:nvPr/>
          </p:nvGrpSpPr>
          <p:grpSpPr>
            <a:xfrm>
              <a:off x="9660" y="5393"/>
              <a:ext cx="4908" cy="1347"/>
              <a:chOff x="9660" y="5393"/>
              <a:chExt cx="4908" cy="1347"/>
            </a:xfrm>
          </p:grpSpPr>
          <p:sp>
            <p:nvSpPr>
              <p:cNvPr id="8" name="圆角矩形 7"/>
              <p:cNvSpPr/>
              <p:nvPr/>
            </p:nvSpPr>
            <p:spPr>
              <a:xfrm>
                <a:off x="9660" y="5694"/>
                <a:ext cx="4908" cy="104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等腰三角形 8"/>
              <p:cNvSpPr/>
              <p:nvPr/>
            </p:nvSpPr>
            <p:spPr>
              <a:xfrm>
                <a:off x="11611" y="5393"/>
                <a:ext cx="746" cy="502"/>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文本框 9"/>
            <p:cNvSpPr txBox="1"/>
            <p:nvPr/>
          </p:nvSpPr>
          <p:spPr>
            <a:xfrm>
              <a:off x="9740" y="5784"/>
              <a:ext cx="4996" cy="822"/>
            </a:xfrm>
            <a:prstGeom prst="rect">
              <a:avLst/>
            </a:prstGeom>
            <a:noFill/>
          </p:spPr>
          <p:txBody>
            <a:bodyPr wrap="square" rtlCol="0">
              <a:spAutoFit/>
            </a:bodyPr>
            <a:p>
              <a:pPr algn="l"/>
              <a:r>
                <a:rPr lang="en-US" altLang="zh-CN" sz="2800">
                  <a:latin typeface="微软雅黑" panose="020B0503020204020204" pitchFamily="34" charset="-122"/>
                  <a:ea typeface="微软雅黑" panose="020B0503020204020204" pitchFamily="34" charset="-122"/>
                  <a:sym typeface="+mn-ea"/>
                </a:rPr>
                <a:t>8</a:t>
              </a:r>
              <a:r>
                <a:rPr lang="zh-CN" altLang="en-US" sz="2800">
                  <a:latin typeface="微软雅黑" panose="020B0503020204020204" pitchFamily="34" charset="-122"/>
                  <a:ea typeface="微软雅黑" panose="020B0503020204020204" pitchFamily="34" charset="-122"/>
                  <a:sym typeface="+mn-ea"/>
                </a:rPr>
                <a:t>&gt;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，向前一位进一</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1" name="文本框 10"/>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up)">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down)">
                                      <p:cBhvr>
                                        <p:cTn id="20" dur="500"/>
                                        <p:tgtEl>
                                          <p:spTgt spid="3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p:tgtEl>
                                          <p:spTgt spid="20"/>
                                        </p:tgtEl>
                                        <p:attrNameLst>
                                          <p:attrName>ppt_y</p:attrName>
                                        </p:attrNameLst>
                                      </p:cBhvr>
                                      <p:tavLst>
                                        <p:tav tm="0">
                                          <p:val>
                                            <p:strVal val="#ppt_y+#ppt_h*1.125000"/>
                                          </p:val>
                                        </p:tav>
                                        <p:tav tm="100000">
                                          <p:val>
                                            <p:strVal val="#ppt_y"/>
                                          </p:val>
                                        </p:tav>
                                      </p:tavLst>
                                    </p:anim>
                                    <p:animEffect transition="in" filter="wipe(up)">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1" fill="hold" nodeType="click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500"/>
                                        <p:tgtEl>
                                          <p:spTgt spid="44"/>
                                        </p:tgtEl>
                                        <p:attrNameLst>
                                          <p:attrName>ppt_y</p:attrName>
                                        </p:attrNameLst>
                                      </p:cBhvr>
                                      <p:tavLst>
                                        <p:tav tm="0">
                                          <p:val>
                                            <p:strVal val="#ppt_y-#ppt_h*1.125000"/>
                                          </p:val>
                                        </p:tav>
                                        <p:tav tm="100000">
                                          <p:val>
                                            <p:strVal val="#ppt_y"/>
                                          </p:val>
                                        </p:tav>
                                      </p:tavLst>
                                    </p:anim>
                                    <p:animEffect transition="in" filter="wipe(down)">
                                      <p:cBhvr>
                                        <p:cTn id="43" dur="500"/>
                                        <p:tgtEl>
                                          <p:spTgt spid="4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p:tgtEl>
                                          <p:spTgt spid="23"/>
                                        </p:tgtEl>
                                        <p:attrNameLst>
                                          <p:attrName>ppt_y</p:attrName>
                                        </p:attrNameLst>
                                      </p:cBhvr>
                                      <p:tavLst>
                                        <p:tav tm="0">
                                          <p:val>
                                            <p:strVal val="#ppt_y+#ppt_h*1.125000"/>
                                          </p:val>
                                        </p:tav>
                                        <p:tav tm="100000">
                                          <p:val>
                                            <p:strVal val="#ppt_y"/>
                                          </p:val>
                                        </p:tav>
                                      </p:tavLst>
                                    </p:anim>
                                    <p:animEffect transition="in" filter="wipe(up)">
                                      <p:cBhvr>
                                        <p:cTn id="60" dur="500"/>
                                        <p:tgtEl>
                                          <p:spTgt spid="23"/>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1" fill="hold" nodeType="click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p:tgtEl>
                                          <p:spTgt spid="26"/>
                                        </p:tgtEl>
                                        <p:attrNameLst>
                                          <p:attrName>ppt_y</p:attrName>
                                        </p:attrNameLst>
                                      </p:cBhvr>
                                      <p:tavLst>
                                        <p:tav tm="0">
                                          <p:val>
                                            <p:strVal val="#ppt_y-#ppt_h*1.125000"/>
                                          </p:val>
                                        </p:tav>
                                        <p:tav tm="100000">
                                          <p:val>
                                            <p:strVal val="#ppt_y"/>
                                          </p:val>
                                        </p:tav>
                                      </p:tavLst>
                                    </p:anim>
                                    <p:animEffect transition="in" filter="wipe(down)">
                                      <p:cBhvr>
                                        <p:cTn id="66" dur="500"/>
                                        <p:tgtEl>
                                          <p:spTgt spid="26"/>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childTnLst>
                    </p:cTn>
                  </p:par>
                  <p:par>
                    <p:cTn id="72" fill="hold">
                      <p:stCondLst>
                        <p:cond delay="indefinite"/>
                      </p:stCondLst>
                      <p:childTnLst>
                        <p:par>
                          <p:cTn id="73" fill="hold">
                            <p:stCondLst>
                              <p:cond delay="0"/>
                            </p:stCondLst>
                            <p:childTnLst>
                              <p:par>
                                <p:cTn id="74" presetID="23" presetClass="entr" presetSubtype="16" fill="hold" grpId="0" nodeType="click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p:cTn id="76" dur="500" fill="hold"/>
                                        <p:tgtEl>
                                          <p:spTgt spid="27"/>
                                        </p:tgtEl>
                                        <p:attrNameLst>
                                          <p:attrName>ppt_w</p:attrName>
                                        </p:attrNameLst>
                                      </p:cBhvr>
                                      <p:tavLst>
                                        <p:tav tm="0">
                                          <p:val>
                                            <p:fltVal val="0"/>
                                          </p:val>
                                        </p:tav>
                                        <p:tav tm="100000">
                                          <p:val>
                                            <p:strVal val="#ppt_w"/>
                                          </p:val>
                                        </p:tav>
                                      </p:tavLst>
                                    </p:anim>
                                    <p:anim calcmode="lin" valueType="num">
                                      <p:cBhvr>
                                        <p:cTn id="77" dur="5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12" presetClass="entr" presetSubtype="4"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ppt_y</p:attrName>
                                        </p:attrNameLst>
                                      </p:cBhvr>
                                      <p:tavLst>
                                        <p:tav tm="0">
                                          <p:val>
                                            <p:strVal val="#ppt_y+#ppt_h*1.125000"/>
                                          </p:val>
                                        </p:tav>
                                        <p:tav tm="100000">
                                          <p:val>
                                            <p:strVal val="#ppt_y"/>
                                          </p:val>
                                        </p:tav>
                                      </p:tavLst>
                                    </p:anim>
                                    <p:animEffect transition="in" filter="wipe(up)">
                                      <p:cBhvr>
                                        <p:cTn id="83" dur="500"/>
                                        <p:tgtEl>
                                          <p:spTgt spid="21"/>
                                        </p:tgtEl>
                                      </p:cBhvr>
                                    </p:animEffect>
                                  </p:childTnLst>
                                </p:cTn>
                              </p:par>
                            </p:childTnLst>
                          </p:cTn>
                        </p:par>
                      </p:childTnLst>
                    </p:cTn>
                  </p:par>
                  <p:par>
                    <p:cTn id="84" fill="hold">
                      <p:stCondLst>
                        <p:cond delay="indefinite"/>
                      </p:stCondLst>
                      <p:childTnLst>
                        <p:par>
                          <p:cTn id="85" fill="hold">
                            <p:stCondLst>
                              <p:cond delay="0"/>
                            </p:stCondLst>
                            <p:childTnLst>
                              <p:par>
                                <p:cTn id="86" presetID="12" presetClass="entr" presetSubtype="1" fill="hold" nodeType="clickEffect">
                                  <p:stCondLst>
                                    <p:cond delay="0"/>
                                  </p:stCondLst>
                                  <p:childTnLst>
                                    <p:set>
                                      <p:cBhvr>
                                        <p:cTn id="87" dur="1" fill="hold">
                                          <p:stCondLst>
                                            <p:cond delay="0"/>
                                          </p:stCondLst>
                                        </p:cTn>
                                        <p:tgtEl>
                                          <p:spTgt spid="5"/>
                                        </p:tgtEl>
                                        <p:attrNameLst>
                                          <p:attrName>style.visibility</p:attrName>
                                        </p:attrNameLst>
                                      </p:cBhvr>
                                      <p:to>
                                        <p:strVal val="visible"/>
                                      </p:to>
                                    </p:set>
                                    <p:anim calcmode="lin" valueType="num">
                                      <p:cBhvr additive="base">
                                        <p:cTn id="88" dur="500"/>
                                        <p:tgtEl>
                                          <p:spTgt spid="5"/>
                                        </p:tgtEl>
                                        <p:attrNameLst>
                                          <p:attrName>ppt_y</p:attrName>
                                        </p:attrNameLst>
                                      </p:cBhvr>
                                      <p:tavLst>
                                        <p:tav tm="0">
                                          <p:val>
                                            <p:strVal val="#ppt_y-#ppt_h*1.125000"/>
                                          </p:val>
                                        </p:tav>
                                        <p:tav tm="100000">
                                          <p:val>
                                            <p:strVal val="#ppt_y"/>
                                          </p:val>
                                        </p:tav>
                                      </p:tavLst>
                                    </p:anim>
                                    <p:animEffect transition="in" filter="wipe(down)">
                                      <p:cBhvr>
                                        <p:cTn id="89" dur="500"/>
                                        <p:tgtEl>
                                          <p:spTgt spid="5"/>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7" grpId="0"/>
      <p:bldP spid="19" grpId="0" bldLvl="0" animBg="1"/>
      <p:bldP spid="16" grpId="0" bldLvl="0" animBg="1"/>
      <p:bldP spid="20" grpId="0" bldLvl="0" animBg="1"/>
      <p:bldP spid="21" grpId="0" bldLvl="0" animBg="1"/>
      <p:bldP spid="23" grpId="0" bldLvl="0" animBg="1"/>
      <p:bldP spid="27" grpId="0" bldLvl="0" animBg="1"/>
      <p:bldP spid="28" grpId="0" bldLvl="0" animBg="1"/>
      <p:bldP spid="29" grpId="0"/>
      <p:bldP spid="30"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4490720" y="1126490"/>
            <a:ext cx="3069590" cy="459740"/>
            <a:chOff x="4465" y="2313"/>
            <a:chExt cx="4834" cy="724"/>
          </a:xfrm>
        </p:grpSpPr>
        <p:sp>
          <p:nvSpPr>
            <p:cNvPr id="3" name="文本框 2"/>
            <p:cNvSpPr txBox="1"/>
            <p:nvPr/>
          </p:nvSpPr>
          <p:spPr>
            <a:xfrm>
              <a:off x="5171" y="2313"/>
              <a:ext cx="4128" cy="725"/>
            </a:xfrm>
            <a:prstGeom prst="rect">
              <a:avLst/>
            </a:prstGeom>
            <a:noFill/>
          </p:spPr>
          <p:txBody>
            <a:bodyPr wrap="none" rtlCol="0">
              <a:spAutoFit/>
            </a:bodyPr>
            <a:p>
              <a:r>
                <a:rPr lang="zh-CN" altLang="en-US" sz="2400"/>
                <a:t>里可以填哪些数字</a:t>
              </a:r>
              <a:endParaRPr lang="zh-CN" altLang="en-US" sz="2400"/>
            </a:p>
          </p:txBody>
        </p:sp>
        <p:sp>
          <p:nvSpPr>
            <p:cNvPr id="4" name="矩形 3"/>
            <p:cNvSpPr/>
            <p:nvPr/>
          </p:nvSpPr>
          <p:spPr>
            <a:xfrm>
              <a:off x="4465" y="2333"/>
              <a:ext cx="680" cy="68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 name="组合 7"/>
          <p:cNvGrpSpPr/>
          <p:nvPr/>
        </p:nvGrpSpPr>
        <p:grpSpPr>
          <a:xfrm>
            <a:off x="1365250" y="3202940"/>
            <a:ext cx="4359910" cy="521970"/>
            <a:chOff x="4465" y="4004"/>
            <a:chExt cx="6866" cy="822"/>
          </a:xfrm>
        </p:grpSpPr>
        <p:sp>
          <p:nvSpPr>
            <p:cNvPr id="6" name="文本框 5"/>
            <p:cNvSpPr txBox="1"/>
            <p:nvPr/>
          </p:nvSpPr>
          <p:spPr>
            <a:xfrm>
              <a:off x="4465" y="4004"/>
              <a:ext cx="6866" cy="822"/>
            </a:xfrm>
            <a:prstGeom prst="rect">
              <a:avLst/>
            </a:prstGeom>
            <a:noFill/>
          </p:spPr>
          <p:txBody>
            <a:bodyPr wrap="none" rtlCol="0">
              <a:spAutoFit/>
            </a:bodyPr>
            <a:p>
              <a:pPr algn="l"/>
              <a:r>
                <a:rPr lang="en-US" altLang="zh-CN" sz="2800">
                  <a:latin typeface="微软雅黑" panose="020B0503020204020204" pitchFamily="34" charset="-122"/>
                  <a:ea typeface="微软雅黑" panose="020B0503020204020204" pitchFamily="34" charset="-122"/>
                </a:rPr>
                <a:t>49      5000000  </a:t>
              </a:r>
              <a:r>
                <a:rPr lang="en-US" altLang="zh-CN" sz="2800" spc="120" dirty="0">
                  <a:uFillTx/>
                  <a:latin typeface="微软雅黑" panose="020B0503020204020204" pitchFamily="34" charset="-122"/>
                  <a:ea typeface="微软雅黑" panose="020B0503020204020204" pitchFamily="34" charset="-122"/>
                  <a:cs typeface="微软雅黑" panose="020B0503020204020204" pitchFamily="34" charset="-122"/>
                  <a:sym typeface="+mn-ea"/>
                </a:rPr>
                <a:t>≈  50 </a:t>
              </a:r>
              <a:r>
                <a:rPr lang="zh-CN" altLang="en-US" sz="2800" spc="120" dirty="0">
                  <a:uFillTx/>
                  <a:latin typeface="微软雅黑" panose="020B0503020204020204" pitchFamily="34" charset="-122"/>
                  <a:ea typeface="微软雅黑" panose="020B0503020204020204" pitchFamily="34" charset="-122"/>
                  <a:cs typeface="微软雅黑" panose="020B0503020204020204" pitchFamily="34" charset="-122"/>
                  <a:sym typeface="+mn-ea"/>
                </a:rPr>
                <a:t>亿</a:t>
              </a:r>
              <a:endParaRPr lang="zh-CN" altLang="en-US" sz="2800" spc="120" dirty="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矩形 6"/>
            <p:cNvSpPr/>
            <p:nvPr/>
          </p:nvSpPr>
          <p:spPr>
            <a:xfrm>
              <a:off x="5449" y="4075"/>
              <a:ext cx="680" cy="68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6" name="组合 45"/>
          <p:cNvGrpSpPr/>
          <p:nvPr/>
        </p:nvGrpSpPr>
        <p:grpSpPr>
          <a:xfrm>
            <a:off x="1046480" y="3792220"/>
            <a:ext cx="2081530" cy="854710"/>
            <a:chOff x="1648" y="4912"/>
            <a:chExt cx="3278" cy="1346"/>
          </a:xfrm>
        </p:grpSpPr>
        <p:grpSp>
          <p:nvGrpSpPr>
            <p:cNvPr id="20" name="组合 19"/>
            <p:cNvGrpSpPr/>
            <p:nvPr/>
          </p:nvGrpSpPr>
          <p:grpSpPr>
            <a:xfrm rot="0">
              <a:off x="1648" y="4912"/>
              <a:ext cx="3278" cy="1347"/>
              <a:chOff x="10212" y="5393"/>
              <a:chExt cx="3278" cy="1347"/>
            </a:xfrm>
          </p:grpSpPr>
          <p:sp>
            <p:nvSpPr>
              <p:cNvPr id="21" name="圆角矩形 20"/>
              <p:cNvSpPr/>
              <p:nvPr/>
            </p:nvSpPr>
            <p:spPr>
              <a:xfrm>
                <a:off x="10212" y="5694"/>
                <a:ext cx="3278" cy="1046"/>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等腰三角形 21"/>
              <p:cNvSpPr/>
              <p:nvPr/>
            </p:nvSpPr>
            <p:spPr>
              <a:xfrm>
                <a:off x="11611" y="5393"/>
                <a:ext cx="746" cy="502"/>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3" name="文本框 22"/>
            <p:cNvSpPr txBox="1"/>
            <p:nvPr/>
          </p:nvSpPr>
          <p:spPr>
            <a:xfrm>
              <a:off x="2124" y="5325"/>
              <a:ext cx="2468" cy="822"/>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5,6,7,8,9</a:t>
              </a:r>
              <a:endParaRPr lang="en-US" altLang="zh-CN" sz="2800">
                <a:latin typeface="微软雅黑" panose="020B0503020204020204" pitchFamily="34" charset="-122"/>
                <a:ea typeface="微软雅黑" panose="020B0503020204020204" pitchFamily="34" charset="-122"/>
              </a:endParaRPr>
            </a:p>
          </p:txBody>
        </p:sp>
      </p:grpSp>
      <p:pic>
        <p:nvPicPr>
          <p:cNvPr id="24" name="图片 23" descr="496c79ba768ede96d3fa1b8f9446b48b1d6c96a03e3d-N1po4T_fw658"/>
          <p:cNvPicPr>
            <a:picLocks noChangeAspect="1"/>
          </p:cNvPicPr>
          <p:nvPr/>
        </p:nvPicPr>
        <p:blipFill>
          <a:blip r:embed="rId2">
            <a:clrChange>
              <a:clrFrom>
                <a:srgbClr val="F6F6F6">
                  <a:alpha val="100000"/>
                </a:srgbClr>
              </a:clrFrom>
              <a:clrTo>
                <a:srgbClr val="F6F6F6">
                  <a:alpha val="100000"/>
                  <a:alpha val="0"/>
                </a:srgbClr>
              </a:clrTo>
            </a:clrChange>
          </a:blip>
          <a:srcRect b="49336"/>
          <a:stretch>
            <a:fillRect/>
          </a:stretch>
        </p:blipFill>
        <p:spPr>
          <a:xfrm flipH="1">
            <a:off x="1717040" y="2947035"/>
            <a:ext cx="523875" cy="265430"/>
          </a:xfrm>
          <a:prstGeom prst="rect">
            <a:avLst/>
          </a:prstGeom>
        </p:spPr>
      </p:pic>
      <p:grpSp>
        <p:nvGrpSpPr>
          <p:cNvPr id="27" name="组合 26"/>
          <p:cNvGrpSpPr/>
          <p:nvPr/>
        </p:nvGrpSpPr>
        <p:grpSpPr>
          <a:xfrm>
            <a:off x="2421890" y="2534920"/>
            <a:ext cx="2081530" cy="524510"/>
            <a:chOff x="15193" y="2472"/>
            <a:chExt cx="3278" cy="826"/>
          </a:xfrm>
        </p:grpSpPr>
        <p:sp>
          <p:nvSpPr>
            <p:cNvPr id="25" name="圆角矩形标注 24"/>
            <p:cNvSpPr/>
            <p:nvPr/>
          </p:nvSpPr>
          <p:spPr>
            <a:xfrm>
              <a:off x="15193" y="2472"/>
              <a:ext cx="3278" cy="827"/>
            </a:xfrm>
            <a:prstGeom prst="wedgeRoundRectCallout">
              <a:avLst>
                <a:gd name="adj1" fmla="val -64437"/>
                <a:gd name="adj2" fmla="val 27958"/>
                <a:gd name="adj3" fmla="val 16667"/>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15283" y="2503"/>
              <a:ext cx="3168" cy="725"/>
            </a:xfrm>
            <a:prstGeom prst="rect">
              <a:avLst/>
            </a:prstGeom>
            <a:noFill/>
          </p:spPr>
          <p:txBody>
            <a:bodyPr wrap="none" rtlCol="0">
              <a:spAutoFit/>
            </a:bodyPr>
            <a:p>
              <a:r>
                <a:rPr lang="zh-CN" altLang="en-US" sz="2400"/>
                <a:t>向前一位进一</a:t>
              </a:r>
              <a:endParaRPr lang="zh-CN" altLang="en-US" sz="2400"/>
            </a:p>
          </p:txBody>
        </p:sp>
      </p:grpSp>
      <p:grpSp>
        <p:nvGrpSpPr>
          <p:cNvPr id="28" name="组合 27"/>
          <p:cNvGrpSpPr/>
          <p:nvPr/>
        </p:nvGrpSpPr>
        <p:grpSpPr>
          <a:xfrm>
            <a:off x="6540500" y="3212465"/>
            <a:ext cx="4359910" cy="521970"/>
            <a:chOff x="4465" y="4004"/>
            <a:chExt cx="6866" cy="822"/>
          </a:xfrm>
        </p:grpSpPr>
        <p:sp>
          <p:nvSpPr>
            <p:cNvPr id="30" name="文本框 29"/>
            <p:cNvSpPr txBox="1"/>
            <p:nvPr/>
          </p:nvSpPr>
          <p:spPr>
            <a:xfrm>
              <a:off x="4465" y="4004"/>
              <a:ext cx="6866" cy="822"/>
            </a:xfrm>
            <a:prstGeom prst="rect">
              <a:avLst/>
            </a:prstGeom>
            <a:noFill/>
          </p:spPr>
          <p:txBody>
            <a:bodyPr wrap="none" rtlCol="0">
              <a:spAutoFit/>
            </a:bodyPr>
            <a:p>
              <a:pPr algn="l"/>
              <a:r>
                <a:rPr lang="en-US" altLang="zh-CN" sz="2800">
                  <a:latin typeface="微软雅黑" panose="020B0503020204020204" pitchFamily="34" charset="-122"/>
                  <a:ea typeface="微软雅黑" panose="020B0503020204020204" pitchFamily="34" charset="-122"/>
                </a:rPr>
                <a:t>36      3200000  </a:t>
              </a:r>
              <a:r>
                <a:rPr lang="en-US" altLang="zh-CN" sz="2800" spc="120" dirty="0">
                  <a:uFillTx/>
                  <a:latin typeface="微软雅黑" panose="020B0503020204020204" pitchFamily="34" charset="-122"/>
                  <a:ea typeface="微软雅黑" panose="020B0503020204020204" pitchFamily="34" charset="-122"/>
                  <a:cs typeface="微软雅黑" panose="020B0503020204020204" pitchFamily="34" charset="-122"/>
                  <a:sym typeface="+mn-ea"/>
                </a:rPr>
                <a:t>≈  36 </a:t>
              </a:r>
              <a:r>
                <a:rPr lang="zh-CN" altLang="en-US" sz="2800" spc="120" dirty="0">
                  <a:uFillTx/>
                  <a:latin typeface="微软雅黑" panose="020B0503020204020204" pitchFamily="34" charset="-122"/>
                  <a:ea typeface="微软雅黑" panose="020B0503020204020204" pitchFamily="34" charset="-122"/>
                  <a:cs typeface="微软雅黑" panose="020B0503020204020204" pitchFamily="34" charset="-122"/>
                  <a:sym typeface="+mn-ea"/>
                </a:rPr>
                <a:t>亿</a:t>
              </a:r>
              <a:endParaRPr lang="zh-CN" altLang="en-US" sz="2800" spc="120" dirty="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1" name="矩形 30"/>
            <p:cNvSpPr/>
            <p:nvPr/>
          </p:nvSpPr>
          <p:spPr>
            <a:xfrm>
              <a:off x="5449" y="4075"/>
              <a:ext cx="680" cy="68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圆角矩形 31"/>
          <p:cNvSpPr/>
          <p:nvPr/>
        </p:nvSpPr>
        <p:spPr>
          <a:xfrm>
            <a:off x="7066280" y="3215005"/>
            <a:ext cx="2197735" cy="537210"/>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4" name="组合 33"/>
          <p:cNvGrpSpPr/>
          <p:nvPr/>
        </p:nvGrpSpPr>
        <p:grpSpPr>
          <a:xfrm>
            <a:off x="7647940" y="2489835"/>
            <a:ext cx="1034415" cy="525145"/>
            <a:chOff x="15193" y="2472"/>
            <a:chExt cx="1629" cy="827"/>
          </a:xfrm>
        </p:grpSpPr>
        <p:sp>
          <p:nvSpPr>
            <p:cNvPr id="35" name="圆角矩形标注 34"/>
            <p:cNvSpPr/>
            <p:nvPr/>
          </p:nvSpPr>
          <p:spPr>
            <a:xfrm>
              <a:off x="15193" y="2472"/>
              <a:ext cx="1629" cy="827"/>
            </a:xfrm>
            <a:prstGeom prst="wedgeRoundRectCallout">
              <a:avLst>
                <a:gd name="adj1" fmla="val -11510"/>
                <a:gd name="adj2" fmla="val 74304"/>
                <a:gd name="adj3" fmla="val 16667"/>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nvSpPr>
          <p:spPr>
            <a:xfrm>
              <a:off x="15283" y="2503"/>
              <a:ext cx="1248" cy="725"/>
            </a:xfrm>
            <a:prstGeom prst="rect">
              <a:avLst/>
            </a:prstGeom>
            <a:noFill/>
          </p:spPr>
          <p:txBody>
            <a:bodyPr wrap="none" rtlCol="0">
              <a:spAutoFit/>
            </a:bodyPr>
            <a:p>
              <a:r>
                <a:rPr lang="zh-CN" altLang="en-US" sz="2400"/>
                <a:t>舍去</a:t>
              </a:r>
              <a:endParaRPr lang="zh-CN" altLang="en-US" sz="2400"/>
            </a:p>
          </p:txBody>
        </p:sp>
      </p:grpSp>
      <p:grpSp>
        <p:nvGrpSpPr>
          <p:cNvPr id="52" name="组合 51"/>
          <p:cNvGrpSpPr/>
          <p:nvPr/>
        </p:nvGrpSpPr>
        <p:grpSpPr>
          <a:xfrm>
            <a:off x="6289675" y="3880485"/>
            <a:ext cx="2081530" cy="854710"/>
            <a:chOff x="9905" y="6111"/>
            <a:chExt cx="3278" cy="1346"/>
          </a:xfrm>
        </p:grpSpPr>
        <p:grpSp>
          <p:nvGrpSpPr>
            <p:cNvPr id="43" name="组合 42"/>
            <p:cNvGrpSpPr/>
            <p:nvPr/>
          </p:nvGrpSpPr>
          <p:grpSpPr>
            <a:xfrm rot="0">
              <a:off x="9905" y="6111"/>
              <a:ext cx="3278" cy="1347"/>
              <a:chOff x="10212" y="5393"/>
              <a:chExt cx="3278" cy="1347"/>
            </a:xfrm>
          </p:grpSpPr>
          <p:sp>
            <p:nvSpPr>
              <p:cNvPr id="44" name="圆角矩形 43"/>
              <p:cNvSpPr/>
              <p:nvPr/>
            </p:nvSpPr>
            <p:spPr>
              <a:xfrm>
                <a:off x="10212" y="5694"/>
                <a:ext cx="3278" cy="1046"/>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等腰三角形 44"/>
              <p:cNvSpPr/>
              <p:nvPr/>
            </p:nvSpPr>
            <p:spPr>
              <a:xfrm>
                <a:off x="11611" y="5393"/>
                <a:ext cx="746" cy="502"/>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7" name="文本框 46"/>
            <p:cNvSpPr txBox="1"/>
            <p:nvPr/>
          </p:nvSpPr>
          <p:spPr>
            <a:xfrm>
              <a:off x="10310" y="6524"/>
              <a:ext cx="2468" cy="822"/>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0,1,2,3,4</a:t>
              </a:r>
              <a:endParaRPr lang="en-US" altLang="zh-CN" sz="2800">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rot="0">
            <a:off x="782320" y="2018030"/>
            <a:ext cx="10528300" cy="3442970"/>
            <a:chOff x="1895" y="4083"/>
            <a:chExt cx="7143" cy="2324"/>
          </a:xfrm>
        </p:grpSpPr>
        <p:sp>
          <p:nvSpPr>
            <p:cNvPr id="49" name="圆角矩形 48"/>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圆角矩形 49"/>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1" name="文本框 50"/>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p:tgtEl>
                                          <p:spTgt spid="27"/>
                                        </p:tgtEl>
                                        <p:attrNameLst>
                                          <p:attrName>ppt_y</p:attrName>
                                        </p:attrNameLst>
                                      </p:cBhvr>
                                      <p:tavLst>
                                        <p:tav tm="0">
                                          <p:val>
                                            <p:strVal val="#ppt_y+#ppt_h*1.125000"/>
                                          </p:val>
                                        </p:tav>
                                        <p:tav tm="100000">
                                          <p:val>
                                            <p:strVal val="#ppt_y"/>
                                          </p:val>
                                        </p:tav>
                                      </p:tavLst>
                                    </p:anim>
                                    <p:animEffect transition="in" filter="wipe(up)">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additive="base">
                                        <p:cTn id="18" dur="500"/>
                                        <p:tgtEl>
                                          <p:spTgt spid="46"/>
                                        </p:tgtEl>
                                        <p:attrNameLst>
                                          <p:attrName>ppt_y</p:attrName>
                                        </p:attrNameLst>
                                      </p:cBhvr>
                                      <p:tavLst>
                                        <p:tav tm="0">
                                          <p:val>
                                            <p:strVal val="#ppt_y+#ppt_h*1.125000"/>
                                          </p:val>
                                        </p:tav>
                                        <p:tav tm="100000">
                                          <p:val>
                                            <p:strVal val="#ppt_y"/>
                                          </p:val>
                                        </p:tav>
                                      </p:tavLst>
                                    </p:anim>
                                    <p:animEffect transition="in" filter="wipe(up)">
                                      <p:cBhvr>
                                        <p:cTn id="19" dur="500"/>
                                        <p:tgtEl>
                                          <p:spTgt spid="46"/>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p:cTn id="24" dur="500" fill="hold"/>
                                        <p:tgtEl>
                                          <p:spTgt spid="32"/>
                                        </p:tgtEl>
                                        <p:attrNameLst>
                                          <p:attrName>ppt_w</p:attrName>
                                        </p:attrNameLst>
                                      </p:cBhvr>
                                      <p:tavLst>
                                        <p:tav tm="0">
                                          <p:val>
                                            <p:fltVal val="0"/>
                                          </p:val>
                                        </p:tav>
                                        <p:tav tm="100000">
                                          <p:val>
                                            <p:strVal val="#ppt_w"/>
                                          </p:val>
                                        </p:tav>
                                      </p:tavLst>
                                    </p:anim>
                                    <p:anim calcmode="lin" valueType="num">
                                      <p:cBhvr>
                                        <p:cTn id="25" dur="500" fill="hold"/>
                                        <p:tgtEl>
                                          <p:spTgt spid="32"/>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500"/>
                                        <p:tgtEl>
                                          <p:spTgt spid="34"/>
                                        </p:tgtEl>
                                        <p:attrNameLst>
                                          <p:attrName>ppt_y</p:attrName>
                                        </p:attrNameLst>
                                      </p:cBhvr>
                                      <p:tavLst>
                                        <p:tav tm="0">
                                          <p:val>
                                            <p:strVal val="#ppt_y+#ppt_h*1.125000"/>
                                          </p:val>
                                        </p:tav>
                                        <p:tav tm="100000">
                                          <p:val>
                                            <p:strVal val="#ppt_y"/>
                                          </p:val>
                                        </p:tav>
                                      </p:tavLst>
                                    </p:anim>
                                    <p:animEffect transition="in" filter="wipe(up)">
                                      <p:cBhvr>
                                        <p:cTn id="31" dur="500"/>
                                        <p:tgtEl>
                                          <p:spTgt spid="34"/>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p:tgtEl>
                                          <p:spTgt spid="52"/>
                                        </p:tgtEl>
                                        <p:attrNameLst>
                                          <p:attrName>ppt_y</p:attrName>
                                        </p:attrNameLst>
                                      </p:cBhvr>
                                      <p:tavLst>
                                        <p:tav tm="0">
                                          <p:val>
                                            <p:strVal val="#ppt_y+#ppt_h*1.125000"/>
                                          </p:val>
                                        </p:tav>
                                        <p:tav tm="100000">
                                          <p:val>
                                            <p:strVal val="#ppt_y"/>
                                          </p:val>
                                        </p:tav>
                                      </p:tavLst>
                                    </p:anim>
                                    <p:animEffect transition="in" filter="wipe(up)">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1177</Words>
  <Application>WPS 演示</Application>
  <PresentationFormat>宽屏</PresentationFormat>
  <Paragraphs>221</Paragraphs>
  <Slides>14</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14</vt:i4>
      </vt:variant>
    </vt:vector>
  </HeadingPairs>
  <TitlesOfParts>
    <vt:vector size="29" baseType="lpstr">
      <vt:lpstr>Arial</vt:lpstr>
      <vt:lpstr>宋体</vt:lpstr>
      <vt:lpstr>Wingdings</vt:lpstr>
      <vt:lpstr>微软雅黑</vt:lpstr>
      <vt:lpstr>Wingdings</vt:lpstr>
      <vt:lpstr>Times New Roman</vt:lpstr>
      <vt:lpstr>Calibri</vt:lpstr>
      <vt:lpstr>Arial Unicode MS</vt:lpstr>
      <vt:lpstr>等线</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189</cp:revision>
  <dcterms:created xsi:type="dcterms:W3CDTF">2019-06-19T02:08:00Z</dcterms:created>
  <dcterms:modified xsi:type="dcterms:W3CDTF">2023-09-28T14:14:52Z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AC74FB4D75E645CEAFF6F10C58F0F8DA</vt:lpwstr>
  </property>
</Properties>
</file>