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66"/>
  </p:notesMasterIdLst>
  <p:handoutMasterIdLst>
    <p:handoutMasterId r:id="rId67"/>
  </p:handoutMasterIdLst>
  <p:sldIdLst>
    <p:sldId id="575" r:id="rId4"/>
    <p:sldId id="457" r:id="rId5"/>
    <p:sldId id="515" r:id="rId6"/>
    <p:sldId id="516" r:id="rId7"/>
    <p:sldId id="517" r:id="rId8"/>
    <p:sldId id="518" r:id="rId9"/>
    <p:sldId id="523" r:id="rId10"/>
    <p:sldId id="519" r:id="rId11"/>
    <p:sldId id="520" r:id="rId12"/>
    <p:sldId id="521" r:id="rId13"/>
    <p:sldId id="522" r:id="rId14"/>
    <p:sldId id="524" r:id="rId15"/>
    <p:sldId id="576" r:id="rId16"/>
    <p:sldId id="525" r:id="rId17"/>
    <p:sldId id="526" r:id="rId18"/>
    <p:sldId id="529" r:id="rId19"/>
    <p:sldId id="527" r:id="rId20"/>
    <p:sldId id="528" r:id="rId21"/>
    <p:sldId id="530" r:id="rId22"/>
    <p:sldId id="531" r:id="rId23"/>
    <p:sldId id="532" r:id="rId24"/>
    <p:sldId id="533" r:id="rId25"/>
    <p:sldId id="534" r:id="rId26"/>
    <p:sldId id="535" r:id="rId27"/>
    <p:sldId id="536" r:id="rId28"/>
    <p:sldId id="537" r:id="rId29"/>
    <p:sldId id="539" r:id="rId30"/>
    <p:sldId id="540" r:id="rId31"/>
    <p:sldId id="538" r:id="rId32"/>
    <p:sldId id="541" r:id="rId33"/>
    <p:sldId id="542" r:id="rId34"/>
    <p:sldId id="543" r:id="rId35"/>
    <p:sldId id="547" r:id="rId36"/>
    <p:sldId id="548" r:id="rId37"/>
    <p:sldId id="549" r:id="rId38"/>
    <p:sldId id="550" r:id="rId39"/>
    <p:sldId id="544" r:id="rId40"/>
    <p:sldId id="545" r:id="rId41"/>
    <p:sldId id="555" r:id="rId42"/>
    <p:sldId id="551" r:id="rId43"/>
    <p:sldId id="552" r:id="rId44"/>
    <p:sldId id="556" r:id="rId45"/>
    <p:sldId id="557" r:id="rId46"/>
    <p:sldId id="553" r:id="rId47"/>
    <p:sldId id="554" r:id="rId48"/>
    <p:sldId id="558" r:id="rId49"/>
    <p:sldId id="559" r:id="rId50"/>
    <p:sldId id="546" r:id="rId51"/>
    <p:sldId id="560" r:id="rId52"/>
    <p:sldId id="561" r:id="rId53"/>
    <p:sldId id="562" r:id="rId54"/>
    <p:sldId id="563" r:id="rId55"/>
    <p:sldId id="564" r:id="rId56"/>
    <p:sldId id="565" r:id="rId57"/>
    <p:sldId id="566" r:id="rId58"/>
    <p:sldId id="567" r:id="rId59"/>
    <p:sldId id="568" r:id="rId60"/>
    <p:sldId id="569" r:id="rId61"/>
    <p:sldId id="570" r:id="rId62"/>
    <p:sldId id="574" r:id="rId63"/>
    <p:sldId id="571" r:id="rId64"/>
    <p:sldId id="636" r:id="rId65"/>
  </p:sldIdLst>
  <p:sldSz cx="9144000" cy="5143500"/>
  <p:notesSz cx="6858000" cy="9144000"/>
  <p:embeddedFontLst>
    <p:embeddedFont>
      <p:font typeface="Cambria" panose="02040503050406030204" pitchFamily="18" charset="0"/>
      <p:regular r:id="rId71"/>
    </p:embeddedFont>
    <p:embeddedFont>
      <p:font typeface="黑体" panose="02010609060101010101" pitchFamily="49" charset="-122"/>
      <p:regular r:id="rId72"/>
    </p:embeddedFont>
    <p:embeddedFont>
      <p:font typeface="Calibri" panose="020F0502020204030204" pitchFamily="34" charset="0"/>
      <p:regular r:id="rId73"/>
      <p:bold r:id="rId74"/>
      <p:italic r:id="rId75"/>
      <p:boldItalic r:id="rId76"/>
    </p:embeddedFont>
    <p:embeddedFont>
      <p:font typeface="楷体" panose="02010609060101010101" pitchFamily="49" charset="-122"/>
      <p:regular r:id="rId77"/>
    </p:embeddedFont>
    <p:embeddedFont>
      <p:font typeface="经典长宋简" panose="02010609000101010101" pitchFamily="49" charset="-122"/>
      <p:regular r:id="rId78"/>
    </p:embeddedFont>
    <p:embeddedFont>
      <p:font typeface="微软雅黑" panose="020B0503020204020204" charset="-122"/>
      <p:regular r:id="rId79"/>
    </p:embeddedFont>
  </p:embeddedFontLst>
  <p:custDataLst>
    <p:tags r:id="rId8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DADC9"/>
    <a:srgbClr val="0000FF"/>
    <a:srgbClr val="66FF33"/>
    <a:srgbClr val="FF00FF"/>
    <a:srgbClr val="0033CC"/>
    <a:srgbClr val="FFFFFF"/>
    <a:srgbClr val="FF0066"/>
    <a:srgbClr val="FFDD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91"/>
    <p:restoredTop sz="95417"/>
  </p:normalViewPr>
  <p:slideViewPr>
    <p:cSldViewPr snapToGrid="0" showGuides="1">
      <p:cViewPr varScale="1">
        <p:scale>
          <a:sx n="139" d="100"/>
          <a:sy n="139" d="100"/>
        </p:scale>
        <p:origin x="648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tags" Target="tags/tag1.xml"/><Relationship Id="rId8" Type="http://schemas.openxmlformats.org/officeDocument/2006/relationships/slide" Target="slides/slide5.xml"/><Relationship Id="rId79" Type="http://schemas.openxmlformats.org/officeDocument/2006/relationships/font" Target="fonts/font9.fntdata"/><Relationship Id="rId78" Type="http://schemas.openxmlformats.org/officeDocument/2006/relationships/font" Target="fonts/font8.fntdata"/><Relationship Id="rId77" Type="http://schemas.openxmlformats.org/officeDocument/2006/relationships/font" Target="fonts/font7.fntdata"/><Relationship Id="rId76" Type="http://schemas.openxmlformats.org/officeDocument/2006/relationships/font" Target="fonts/font6.fntdata"/><Relationship Id="rId75" Type="http://schemas.openxmlformats.org/officeDocument/2006/relationships/font" Target="fonts/font5.fntdata"/><Relationship Id="rId74" Type="http://schemas.openxmlformats.org/officeDocument/2006/relationships/font" Target="fonts/font4.fntdata"/><Relationship Id="rId73" Type="http://schemas.openxmlformats.org/officeDocument/2006/relationships/font" Target="fonts/font3.fntdata"/><Relationship Id="rId72" Type="http://schemas.openxmlformats.org/officeDocument/2006/relationships/font" Target="fonts/font2.fntdata"/><Relationship Id="rId71" Type="http://schemas.openxmlformats.org/officeDocument/2006/relationships/font" Target="fonts/font1.fntdata"/><Relationship Id="rId70" Type="http://schemas.openxmlformats.org/officeDocument/2006/relationships/tableStyles" Target="tableStyles.xml"/><Relationship Id="rId7" Type="http://schemas.openxmlformats.org/officeDocument/2006/relationships/slide" Target="slides/slide4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handoutMaster" Target="handoutMasters/handoutMaster1.xml"/><Relationship Id="rId66" Type="http://schemas.openxmlformats.org/officeDocument/2006/relationships/notesMaster" Target="notesMasters/notesMaster1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1FAF53-5557-4192-9F0B-77E03EF9699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18D746-64EB-44D8-9B79-9DF60BF27A2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5CAF5A-2E6A-49E7-958F-A272378843B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F2DC80-89BF-4589-9ECC-CA42224DECA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11271" name="图片 11"/>
          <p:cNvPicPr>
            <a:picLocks noChangeAspect="1"/>
          </p:cNvPicPr>
          <p:nvPr userDrawn="1"/>
        </p:nvPicPr>
        <p:blipFill>
          <a:blip r:embed="rId4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3"/>
          <p:cNvPicPr>
            <a:picLocks noChangeAspect="1"/>
          </p:cNvPicPr>
          <p:nvPr userDrawn="1"/>
        </p:nvPicPr>
        <p:blipFill>
          <a:blip r:embed="rId5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11275" name="图片 15"/>
            <p:cNvPicPr>
              <a:picLocks noChangeAspect="1"/>
            </p:cNvPicPr>
            <p:nvPr/>
          </p:nvPicPr>
          <p:blipFill>
            <a:blip r:embed="rId6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16"/>
            <p:cNvPicPr>
              <a:picLocks noChangeAspect="1"/>
            </p:cNvPicPr>
            <p:nvPr/>
          </p:nvPicPr>
          <p:blipFill>
            <a:blip r:embed="rId6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图片 17"/>
            <p:cNvPicPr>
              <a:picLocks noChangeAspect="1"/>
            </p:cNvPicPr>
            <p:nvPr/>
          </p:nvPicPr>
          <p:blipFill>
            <a:blip r:embed="rId7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74" name="图片 1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7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0688" y="700088"/>
            <a:ext cx="3162300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7176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8200" name="组合 11"/>
          <p:cNvGrpSpPr/>
          <p:nvPr userDrawn="1"/>
        </p:nvGrpSpPr>
        <p:grpSpPr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5" name="组合 11"/>
          <p:cNvGrpSpPr/>
          <p:nvPr userDrawn="1"/>
        </p:nvGrpSpPr>
        <p:grpSpPr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10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2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1024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slide" Target="slide36.xml"/><Relationship Id="rId2" Type="http://schemas.openxmlformats.org/officeDocument/2006/relationships/slide" Target="slide2.xml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68537" y="177958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98762" y="365125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89037" y="501967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6243638"/>
            <a:ext cx="530225" cy="798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4875213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75" y="1981200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10713" y="-423862"/>
            <a:ext cx="530225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-1676400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0962" y="-2003425"/>
            <a:ext cx="530225" cy="7985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 bwMode="auto">
          <a:xfrm>
            <a:off x="5296354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15" name="矩形 1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3"/>
          <p:cNvGrpSpPr/>
          <p:nvPr/>
        </p:nvGrpSpPr>
        <p:grpSpPr bwMode="auto">
          <a:xfrm>
            <a:off x="6156176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21" name="矩形 2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13"/>
          <p:cNvGrpSpPr/>
          <p:nvPr/>
        </p:nvGrpSpPr>
        <p:grpSpPr bwMode="auto">
          <a:xfrm>
            <a:off x="7015998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27" name="矩形 2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13"/>
          <p:cNvGrpSpPr/>
          <p:nvPr/>
        </p:nvGrpSpPr>
        <p:grpSpPr bwMode="auto">
          <a:xfrm>
            <a:off x="7875821" y="1706981"/>
            <a:ext cx="737635" cy="720080"/>
            <a:chOff x="2879678" y="2429301"/>
            <a:chExt cx="1440000" cy="1440000"/>
          </a:xfrm>
          <a:noFill/>
        </p:grpSpPr>
        <p:sp>
          <p:nvSpPr>
            <p:cNvPr id="33" name="矩形 3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75" name="矩形 3">
            <a:hlinkClick r:id="rId2" action="ppaction://hlinksldjump"/>
          </p:cNvPr>
          <p:cNvSpPr/>
          <p:nvPr/>
        </p:nvSpPr>
        <p:spPr>
          <a:xfrm>
            <a:off x="5313363" y="1695450"/>
            <a:ext cx="33162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76" name="组合 38"/>
          <p:cNvGrpSpPr/>
          <p:nvPr/>
        </p:nvGrpSpPr>
        <p:grpSpPr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13"/>
          <p:cNvGrpSpPr/>
          <p:nvPr/>
        </p:nvGrpSpPr>
        <p:grpSpPr bwMode="auto">
          <a:xfrm>
            <a:off x="5296354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43" name="矩形 4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13"/>
          <p:cNvGrpSpPr/>
          <p:nvPr/>
        </p:nvGrpSpPr>
        <p:grpSpPr bwMode="auto">
          <a:xfrm>
            <a:off x="6156176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49" name="矩形 4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13"/>
          <p:cNvGrpSpPr/>
          <p:nvPr/>
        </p:nvGrpSpPr>
        <p:grpSpPr bwMode="auto">
          <a:xfrm>
            <a:off x="7015998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55" name="矩形 5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13"/>
          <p:cNvGrpSpPr/>
          <p:nvPr/>
        </p:nvGrpSpPr>
        <p:grpSpPr bwMode="auto">
          <a:xfrm>
            <a:off x="7875821" y="2727325"/>
            <a:ext cx="737635" cy="720080"/>
            <a:chOff x="2879678" y="2429301"/>
            <a:chExt cx="1440000" cy="1440000"/>
          </a:xfrm>
          <a:noFill/>
        </p:grpSpPr>
        <p:sp>
          <p:nvSpPr>
            <p:cNvPr id="61" name="矩形 6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81" name="矩形 3">
            <a:hlinkClick r:id="rId3" action="ppaction://hlinksldjump"/>
          </p:cNvPr>
          <p:cNvSpPr/>
          <p:nvPr/>
        </p:nvSpPr>
        <p:spPr>
          <a:xfrm>
            <a:off x="5321300" y="2727325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82" name="组合 2"/>
          <p:cNvGrpSpPr/>
          <p:nvPr/>
        </p:nvGrpSpPr>
        <p:grpSpPr>
          <a:xfrm>
            <a:off x="4406900" y="293688"/>
            <a:ext cx="414338" cy="4838700"/>
            <a:chOff x="4374237" y="346189"/>
            <a:chExt cx="412355" cy="4839779"/>
          </a:xfrm>
        </p:grpSpPr>
        <p:grpSp>
          <p:nvGrpSpPr>
            <p:cNvPr id="15387" name="组合 1"/>
            <p:cNvGrpSpPr/>
            <p:nvPr/>
          </p:nvGrpSpPr>
          <p:grpSpPr>
            <a:xfrm>
              <a:off x="4374237" y="346189"/>
              <a:ext cx="412355" cy="4409978"/>
              <a:chOff x="4374237" y="346189"/>
              <a:chExt cx="412355" cy="4409978"/>
            </a:xfrm>
          </p:grpSpPr>
          <p:sp>
            <p:nvSpPr>
              <p:cNvPr id="71" name="椭圆 70"/>
              <p:cNvSpPr/>
              <p:nvPr/>
            </p:nvSpPr>
            <p:spPr bwMode="auto">
              <a:xfrm>
                <a:off x="4374237" y="1546607"/>
                <a:ext cx="390236" cy="389024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学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 bwMode="auto">
              <a:xfrm>
                <a:off x="4374237" y="1945157"/>
                <a:ext cx="390236" cy="389025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写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 bwMode="auto">
              <a:xfrm>
                <a:off x="4374237" y="346189"/>
                <a:ext cx="390236" cy="392199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习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 bwMode="auto">
              <a:xfrm>
                <a:off x="4374237" y="747916"/>
                <a:ext cx="390236" cy="389025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作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 bwMode="auto">
              <a:xfrm>
                <a:off x="4374237" y="2345297"/>
                <a:ext cx="390236" cy="390612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简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 bwMode="auto">
              <a:xfrm>
                <a:off x="4374237" y="1148055"/>
                <a:ext cx="390236" cy="389025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·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 bwMode="auto">
              <a:xfrm>
                <a:off x="4374237" y="2745436"/>
                <a:ext cx="390236" cy="3922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单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 bwMode="auto">
              <a:xfrm>
                <a:off x="4374237" y="3949029"/>
                <a:ext cx="390236" cy="389025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究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 bwMode="auto">
              <a:xfrm>
                <a:off x="4374237" y="3148751"/>
                <a:ext cx="390236" cy="392200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的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 bwMode="auto">
              <a:xfrm>
                <a:off x="4374237" y="3550478"/>
                <a:ext cx="390236" cy="389024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研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 bwMode="auto">
              <a:xfrm>
                <a:off x="4396356" y="4363459"/>
                <a:ext cx="390236" cy="392199"/>
              </a:xfrm>
              <a:prstGeom prst="ellipse">
                <a:avLst/>
              </a:prstGeom>
              <a:solidFill>
                <a:srgbClr val="6DADC9"/>
              </a:solidFill>
              <a:ln w="28575">
                <a:solidFill>
                  <a:srgbClr val="29708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经典长宋简" panose="02010609000101010101" pitchFamily="49" charset="-122"/>
                  </a:rPr>
                  <a:t>报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endParaRPr>
              </a:p>
            </p:txBody>
          </p:sp>
        </p:grpSp>
        <p:sp>
          <p:nvSpPr>
            <p:cNvPr id="85" name="椭圆 84"/>
            <p:cNvSpPr/>
            <p:nvPr/>
          </p:nvSpPr>
          <p:spPr bwMode="auto">
            <a:xfrm>
              <a:off x="4383716" y="4793768"/>
              <a:ext cx="390236" cy="39220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</a:rPr>
                <a:t>告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</a:endParaRPr>
            </a:p>
          </p:txBody>
        </p:sp>
      </p:grpSp>
      <p:pic>
        <p:nvPicPr>
          <p:cNvPr id="15383" name="图片 5"/>
          <p:cNvPicPr>
            <a:picLocks noChangeAspect="1"/>
          </p:cNvPicPr>
          <p:nvPr/>
        </p:nvPicPr>
        <p:blipFill>
          <a:blip r:embed="rId4"/>
          <a:srcRect l="34425"/>
          <a:stretch>
            <a:fillRect/>
          </a:stretch>
        </p:blipFill>
        <p:spPr>
          <a:xfrm>
            <a:off x="6616700" y="4652963"/>
            <a:ext cx="2393950" cy="506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84" name="组合 5"/>
          <p:cNvGrpSpPr/>
          <p:nvPr/>
        </p:nvGrpSpPr>
        <p:grpSpPr>
          <a:xfrm>
            <a:off x="-7937" y="-17462"/>
            <a:ext cx="3941762" cy="5183187"/>
            <a:chOff x="-7185" y="-17432"/>
            <a:chExt cx="3940574" cy="5183188"/>
          </a:xfrm>
        </p:grpSpPr>
        <p:sp>
          <p:nvSpPr>
            <p:cNvPr id="5" name="矩形 4"/>
            <p:cNvSpPr/>
            <p:nvPr/>
          </p:nvSpPr>
          <p:spPr>
            <a:xfrm>
              <a:off x="-7185" y="-17432"/>
              <a:ext cx="3940574" cy="5183188"/>
            </a:xfrm>
            <a:prstGeom prst="rect">
              <a:avLst/>
            </a:prstGeom>
            <a:solidFill>
              <a:srgbClr val="6DAD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86" name="图片 3"/>
            <p:cNvPicPr>
              <a:picLocks noChangeAspect="1"/>
            </p:cNvPicPr>
            <p:nvPr/>
          </p:nvPicPr>
          <p:blipFill>
            <a:blip r:embed="rId5"/>
            <a:srcRect l="7143" t="11655" r="7240" b="13696"/>
            <a:stretch>
              <a:fillRect/>
            </a:stretch>
          </p:blipFill>
          <p:spPr>
            <a:xfrm>
              <a:off x="193937" y="1031609"/>
              <a:ext cx="3538331" cy="308510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3400" y="406400"/>
            <a:ext cx="756920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根据标题制订计划：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787400" y="776288"/>
            <a:ext cx="7569200" cy="4151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小组活动计划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组长：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组员：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时间：（搜集资料的时间）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地点：（搜集资料的地点）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活动内容：（搜集什么资料）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活动过程：（搜集资料的方法）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分工：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50963" y="915988"/>
            <a:ext cx="2463800" cy="66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搜集资料：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5438" y="1746250"/>
            <a:ext cx="6902450" cy="21510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方法：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查找图书、网络搜索、请教别人等途径。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2288" y="1057275"/>
            <a:ext cx="2397125" cy="757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整理资料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522288" y="1951038"/>
            <a:ext cx="8296275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整理资料是一个筛选的过程，怎样浏览和筛选资料？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看是否和标题有关。有关的保留，无关的删除。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871538" y="1558925"/>
            <a:ext cx="7783512" cy="2455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这个资料已有还是未有。未有的留下，已有的删除。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资料是否与自己有不同的看法，要把不同的内容记录下来。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98488" y="1611313"/>
            <a:ext cx="8131175" cy="192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调查研究的资料准备好后，就可以着手写研究报告。正文第一部分写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问题的提出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，以“本班同学近视情况的研究报告”为例。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661988" y="882650"/>
            <a:ext cx="803592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五年级某班同学近视情况的研究报告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问题的提出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人们常说：“眼睛是心灵的窗户。”只有拥有一双健康明亮的眼睛，我们才能更好地学习与生活。但经过一段时间的观察，我发现我们班有很多同学的视力下降了，戴眼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1"/>
          <p:cNvSpPr/>
          <p:nvPr/>
        </p:nvSpPr>
        <p:spPr>
          <a:xfrm>
            <a:off x="812800" y="1546225"/>
            <a:ext cx="80359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镜的同学越来越多，眼镜度数也越来越高。由此，我着手对班级近视的同学作了一次调查研究，以便让大家对近视有所了解，找到一些解决方法，预防近视。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0438" y="1930400"/>
            <a:ext cx="722312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正文第二部分写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研究方法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，以“本班同学近视情况的研究报告”为例。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1"/>
          <p:cNvSpPr/>
          <p:nvPr/>
        </p:nvSpPr>
        <p:spPr>
          <a:xfrm>
            <a:off x="528638" y="571500"/>
            <a:ext cx="7926387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研究方法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）查找有关图书、网络搜索、请教别人搜集整理资料。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）调查访问同学，了解班级同学的近视情况及引起近视的主要原因。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）网络搜索预防近视的方法。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66763" y="1930400"/>
            <a:ext cx="761047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正文第三部分写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资料整理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，以“本班同学近视情况的研究报告”为例。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 txBox="1"/>
          <p:nvPr/>
        </p:nvSpPr>
        <p:spPr>
          <a:xfrm>
            <a:off x="419100" y="0"/>
            <a:ext cx="47434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488" y="1274763"/>
            <a:ext cx="8053388" cy="320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当今社会，搜集、整理、记录、提取资料是我们必须具备的能力，利用调查的资料学写简单的研究报告是这种能力的展现方式之一。让我们一起参与活动，学写简单的研究报告，并学会和别人交流。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6563" y="1208088"/>
          <a:ext cx="8270875" cy="322738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78651"/>
                <a:gridCol w="1422509"/>
                <a:gridCol w="5669715"/>
              </a:tblGrid>
              <a:tr h="9447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/>
                </a:tc>
              </a:tr>
              <a:tr h="22826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调查访问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班级现状具体内容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我班共有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56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名学生，其中戴眼镜的同学有</a:t>
                      </a: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人，近视的同学占全班同学的比例大约达到了九分之一。另外，还有的视力呈下降趋势。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691" marB="45691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3238" y="1039813"/>
          <a:ext cx="8270875" cy="36449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78651"/>
                <a:gridCol w="1422509"/>
                <a:gridCol w="5669715"/>
              </a:tblGrid>
              <a:tr h="9433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/>
                </a:tc>
              </a:tr>
              <a:tr h="270155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调查访问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5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近视原因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 vert="eaVert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我班近视的同学大都有一个特点，那就是他们的写字姿势不正确，有些人平时不注意保护眼睛，不注意用眼卫生，用眼时间过长，如看书和上网时间过长等。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4962" marB="44962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6563" y="1035050"/>
          <a:ext cx="8270875" cy="32861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78651"/>
                <a:gridCol w="1422509"/>
                <a:gridCol w="5669715"/>
              </a:tblGrid>
              <a:tr h="10667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</a:tr>
              <a:tr h="221933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书籍、报刊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近视的害处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视力低下，会影响学习、生活和工作质量。长期戴眼镜，会导致生活、工作不便。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5" marB="45715"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3563" y="1047750"/>
          <a:ext cx="8016875" cy="36052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88539"/>
                <a:gridCol w="1434443"/>
                <a:gridCol w="5393893"/>
              </a:tblGrid>
              <a:tr h="106693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</a:tr>
              <a:tr h="25382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网络搜索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全国学生的近视率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据资料统计</a:t>
                      </a:r>
                      <a:r>
                        <a:rPr lang="en-US" altLang="zh-CN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我国小学生近视眼发病率为</a:t>
                      </a:r>
                      <a:r>
                        <a:rPr lang="en-US" altLang="zh-CN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22.78</a:t>
                      </a: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％，中学生为</a:t>
                      </a:r>
                      <a:r>
                        <a:rPr lang="en-US" altLang="zh-CN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55.22</a:t>
                      </a: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％，高中生为</a:t>
                      </a:r>
                      <a:r>
                        <a:rPr lang="en-US" altLang="zh-CN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70.34</a:t>
                      </a: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％，大学生为</a:t>
                      </a:r>
                      <a:r>
                        <a:rPr lang="en-US" altLang="zh-CN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76.74</a:t>
                      </a: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％。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8" marR="91428" marT="45726" marB="45726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14388" y="1930400"/>
            <a:ext cx="751522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正文第四部分写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研究结论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，以“本班同学近视情况的研究报告”为例。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600075" y="358775"/>
            <a:ext cx="8008938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研究结论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经过调查访问，从一年级到五年级的时间里，我班近视的同学在不断增加，而且近视的度数也越来越深。通过查阅相关资料，我了解到近视眼的发病原因主要有以下几方面：看书、写作业时的姿势不正确；不认真做眼保健操；躺在床上看书；长时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566738" y="925513"/>
            <a:ext cx="8010525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看书或长时间上网；在太弱或太强的光线下看书；看电视距离太近、时间太长。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）我建议大家：看书、写字时姿势要端正；每天认真且坚持做两次眼保健操；连续阅读、写字时间不要过长，一个小时后就要让眼睛休息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分钟左右；每次上网、看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631825" y="1328738"/>
            <a:ext cx="80105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电视时间不超过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分钟，不要沉迷网络游戏；不在直射的强光下或光线暗的地方看书；不躺着看书，不走路看书。让我们保护好眼睛，更好地学习与生活！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52825" y="173038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撰写报告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9800" y="1241425"/>
            <a:ext cx="64912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撰写研究报告的基本要求：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38325" y="1839913"/>
            <a:ext cx="649128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问题明确。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方法恰当。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搜集的资料比较充足，并有合理的分析。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Cambria" panose="020405030504060302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结论清楚。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2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31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8975" y="1930400"/>
            <a:ext cx="7766050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研究报告是一种应用文，有约定俗成的格式。研究报告的一般格式是什么呢？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2263" y="1520825"/>
            <a:ext cx="5876925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认真阅读材料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关于“李”姓的历史和现状的研究报告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263" y="2886075"/>
            <a:ext cx="8218488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四人小组讨论交流：这份研究报告，给了你什么启发？可以怎样写简单的研究报告？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766763" y="1611313"/>
            <a:ext cx="76104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研究报告的标题常常直接采用研究问题的名称，这样显得精确、明了、使别人能对所研究的问题一目了然。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641350" y="969963"/>
            <a:ext cx="801687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报告的第一部分：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问题的提出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，主要说明下列内容：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）问题提出的缘由；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）研究这一问题的意义；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）该项研究所要解决的问题。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733425" y="1611313"/>
            <a:ext cx="76771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报告的第二部分：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研究方法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。介绍研究是怎样进行的，主要包括：研究对象的选取、研究的方面、资料的搜集等。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1"/>
          <p:cNvSpPr/>
          <p:nvPr/>
        </p:nvSpPr>
        <p:spPr>
          <a:xfrm>
            <a:off x="949325" y="1611313"/>
            <a:ext cx="72453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报告的第三部分：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资料整理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。采用表格的方式来呈现信息来源、涉及的方面、具体内容。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746125" y="1290638"/>
            <a:ext cx="765175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报告的第四部分：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研究结论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。这一部分将研究结果作为客观事实呈观给读者。主要包括对资料加工、分析和由分析得出的结论。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03313" y="1855788"/>
            <a:ext cx="6937375" cy="1431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按照写简单的研究报告的方法撰写自己的第一份研究报告。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1"/>
          <p:cNvSpPr txBox="1"/>
          <p:nvPr/>
        </p:nvSpPr>
        <p:spPr>
          <a:xfrm>
            <a:off x="244475" y="25400"/>
            <a:ext cx="4743450" cy="949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1675" y="1098779"/>
            <a:ext cx="2181014" cy="646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50" normalizeH="0" baseline="0" noProof="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习作汇报</a:t>
            </a:r>
            <a:endParaRPr kumimoji="0" lang="zh-CN" altLang="en-US" sz="3600" b="1" i="0" u="none" strike="noStrike" kern="1200" cap="none" spc="50" normalizeH="0" baseline="0" noProof="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5188" y="1868488"/>
            <a:ext cx="7720013" cy="256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上节课我们撰写了自己的第一份研究报告，这节课大家一起完善和修改自己的研究报告。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汇报交流撰写的研究报告。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1"/>
          <p:cNvSpPr/>
          <p:nvPr/>
        </p:nvSpPr>
        <p:spPr>
          <a:xfrm>
            <a:off x="455613" y="866775"/>
            <a:ext cx="8232775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在四人小组内阅读自己撰写的研究报告，评选组内写得最好的研究报告。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全班交流汇报。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其他同学对展示的报告进行补充或发表不同的意见。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听众提出疑问，展示者作出解答。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41363" y="1611313"/>
            <a:ext cx="7661275" cy="192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大家第一次撰写研究报告，写得不够完善是正常现象，关键是我们要一次又一次地修改报告，让它越来越完善。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52825" y="18097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修改习作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713" y="1181100"/>
            <a:ext cx="807720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怎样才能把研究报告修改得更完善呢？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4538" y="1882775"/>
            <a:ext cx="783113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）研究报告的标题的表述是否清楚？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）问题的提出是否写出了研究的目的？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）研究方法是否写清楚了研究的具体内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容和研究方法？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3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5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2288" y="1336675"/>
            <a:ext cx="8099425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通过阅读材料，我知道了写简单的研究报告的方法是：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问题的提出→研究方法→资料整理→研究结论。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57225" y="1611313"/>
            <a:ext cx="78295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）资料整理是否把研究结果整理出来了？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）研究结论是否对研究结果进行了简要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的分析？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1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8925" y="969963"/>
            <a:ext cx="8566150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按修改要求逐个地自由修改自己的研究报告。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四人小组交流讨论，互相帮助小组成员提出修改意见。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按小组其他成员的意见再次修改自己的研究报告。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39763" y="1855788"/>
            <a:ext cx="7864475" cy="1431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以“关于成语中的名人故事的研究报告”为例学习修改方法。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1"/>
          <p:cNvSpPr/>
          <p:nvPr/>
        </p:nvSpPr>
        <p:spPr>
          <a:xfrm>
            <a:off x="563563" y="969963"/>
            <a:ext cx="801687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关于成语中的名人故事的研究报告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一、问题的提出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我们学过许多成语中的名人故事，有三顾茅庐的刘备，也有毛遂自荐的毛遂。于是，我就对成语中的名人故事作了一次调查研究。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1"/>
          <p:cNvSpPr/>
          <p:nvPr/>
        </p:nvSpPr>
        <p:spPr>
          <a:xfrm>
            <a:off x="461963" y="814388"/>
            <a:ext cx="8220075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二、研究方法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查阅有关成语故事的书籍、报刊和教科书。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上网查询资料。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问问身边的人，听他们说说成语故事。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1"/>
          <p:cNvSpPr/>
          <p:nvPr/>
        </p:nvSpPr>
        <p:spPr>
          <a:xfrm>
            <a:off x="392113" y="496888"/>
            <a:ext cx="5703887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三、资料整理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6563" y="1271588"/>
          <a:ext cx="8270875" cy="349726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519828"/>
                <a:gridCol w="1531088"/>
                <a:gridCol w="5219959"/>
              </a:tblGrid>
              <a:tr h="1065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</a:tr>
              <a:tr h="243139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爸爸的讲述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有哪些成语中有名人故事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凿壁偷光、指鹿为马、毛遂自荐、破釜沉舟、悬梁刺股、囊萤映雪、望梅止渴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6563" y="1036638"/>
          <a:ext cx="8270875" cy="403701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99733"/>
                <a:gridCol w="1568918"/>
                <a:gridCol w="5502224"/>
              </a:tblGrid>
              <a:tr h="10068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</a:tr>
              <a:tr h="303015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网络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成语中的名人故事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暗度陈仓、一饭千金、胯下之辱（韩信）</a:t>
                      </a:r>
                      <a:endParaRPr lang="en-US" altLang="zh-CN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沉鱼落雁，闭月羞花（西施、王昭君、貂蝉、杨玉环）</a:t>
                      </a:r>
                      <a:endParaRPr lang="en-US" altLang="zh-CN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四面楚歌、破釜沉舟（项羽）</a:t>
                      </a:r>
                      <a:endParaRPr lang="zh-CN" altLang="en-US" sz="3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6125" marB="46125"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773113" y="682625"/>
            <a:ext cx="776922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三顾茅庐、鞠躬尽瘁（诸葛亮）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投笔从戎（班超）   负荆请罪（廉颇）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纸上谈兵（赵括）   精忠报国（岳飞）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入木三分（王羲之） 卧薪尝胆（勾践）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乐不思蜀（刘禅）   图穷匕见（荆轲）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煮豆燃萁（曹植）   一字千金（吕不韦）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88" y="1125538"/>
          <a:ext cx="8429625" cy="349726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01274"/>
                <a:gridCol w="1589409"/>
                <a:gridCol w="5638942"/>
              </a:tblGrid>
              <a:tr h="1065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</a:tr>
              <a:tr h="243139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书籍、报刊、课本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名人都有过哪些成语故事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蔺相如完整的把和氏璧带回赵国（完璧归赵）；刘备三次去请诸葛亮出山为他当军师（三顾茅庐）。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241" marB="45241"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1"/>
          <p:cNvSpPr/>
          <p:nvPr/>
        </p:nvSpPr>
        <p:spPr>
          <a:xfrm>
            <a:off x="473075" y="330200"/>
            <a:ext cx="79756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四、研究结论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成语中的名人故事有很多，我写的只是其中的一个小部分。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成语中的名人一般在春秋战国时期和三国时期。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成语中的名人故事有的告诉我们一个道理，有的歌颂了一位英雄。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25513" y="1212850"/>
            <a:ext cx="6900863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怎样写简单的研究报告呢？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5513" y="1971675"/>
            <a:ext cx="7602537" cy="185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写简单的研究报告的方法是：确定标题，研究报告的标题常常直接采用所研究的问题名称。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1650" y="485775"/>
            <a:ext cx="6515100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这份研究报告有哪些问题？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0" y="1147763"/>
            <a:ext cx="7685088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搜集的资料不够全面，只选了几个成语故事。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9500" y="2559050"/>
            <a:ext cx="7685088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第四部分：研究结论写得太简单了，没有对研究结果进行简要的分析。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650" y="3968750"/>
            <a:ext cx="6515100" cy="66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怎样修改这份研究报告？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1"/>
          <p:cNvSpPr/>
          <p:nvPr/>
        </p:nvSpPr>
        <p:spPr>
          <a:xfrm>
            <a:off x="481013" y="746125"/>
            <a:ext cx="7658100" cy="384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关于成语中的名人故事的研究报告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一、问题的提出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我们学过许多成语中的名人故事，有三顾茅庐的刘备，也有毛遂自荐的毛遂。于是，我就对成语中的名人故事作了一次调查研究。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1"/>
          <p:cNvSpPr/>
          <p:nvPr/>
        </p:nvSpPr>
        <p:spPr>
          <a:xfrm>
            <a:off x="592138" y="1077913"/>
            <a:ext cx="8158162" cy="320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二、研究方法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查阅有关成语故事的书籍、报刊和教科书。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上网查询资料。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问问身边的人，听他们说说成语故事。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1"/>
          <p:cNvSpPr/>
          <p:nvPr/>
        </p:nvSpPr>
        <p:spPr>
          <a:xfrm>
            <a:off x="371475" y="538163"/>
            <a:ext cx="5676900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三、资料整理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6563" y="1271588"/>
          <a:ext cx="8270875" cy="349726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477297"/>
                <a:gridCol w="1626782"/>
                <a:gridCol w="5166796"/>
              </a:tblGrid>
              <a:tr h="10658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/>
                </a:tc>
              </a:tr>
              <a:tr h="243139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爸爸的讲述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有哪些成语中有名人故事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凿壁偷光、指鹿为马、三顾茅庐、毛遂自荐、破釜沉舟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241" marB="45241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36563" y="1060450"/>
          <a:ext cx="8270875" cy="346233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78651"/>
                <a:gridCol w="1422509"/>
                <a:gridCol w="5669715"/>
              </a:tblGrid>
              <a:tr h="10667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</a:tr>
              <a:tr h="2395544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8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网络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lang="en-US" altLang="zh-CN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成语中的名人故事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暗度陈仓、一饭千金（韩信）</a:t>
                      </a:r>
                      <a:endParaRPr lang="en-US" altLang="zh-CN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沉鱼落雁，闭月羞花（西施、王昭君、貂蝉、杨玉环）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5717" marB="45717"/>
                </a:tc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36563" y="1057275"/>
          <a:ext cx="8270875" cy="3671888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78651"/>
                <a:gridCol w="1422509"/>
                <a:gridCol w="5669715"/>
              </a:tblGrid>
              <a:tr h="103275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信息来源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涉及的方面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70000"/>
                        </a:lnSpc>
                      </a:pPr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具体内容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</a:tr>
              <a:tr h="2639133">
                <a:tc>
                  <a:txBody>
                    <a:bodyPr/>
                    <a:lstStyle/>
                    <a:p>
                      <a:pPr algn="ctr">
                        <a:lnSpc>
                          <a:spcPct val="180000"/>
                        </a:lnSpc>
                      </a:pPr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书籍、报刊、课本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名人都有过哪些成语故事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lang="zh-CN" altLang="en-US" sz="3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蔺相如完整的把和氏璧带回赵国（完璧归赵）；刘备三次去请诸葛亮出山为他当军师（三顾茅庐）。</a:t>
                      </a:r>
                      <a:endParaRPr lang="zh-CN" altLang="en-US" sz="3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7" marR="91447" marT="43913" marB="43913"/>
                </a:tc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1"/>
          <p:cNvSpPr/>
          <p:nvPr/>
        </p:nvSpPr>
        <p:spPr>
          <a:xfrm>
            <a:off x="574675" y="290513"/>
            <a:ext cx="8089900" cy="4605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四、研究结论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故事有很多，我写的只是其中的一个小部分。我们在平时读书应该多积累成语，不但弄懂成语意思，还可以了解成语的出处，了解成语中所包含着的历史名人故事。成语积累多了，还会丰富我们的语言，使我们的习作锦上添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1"/>
          <p:cNvSpPr/>
          <p:nvPr/>
        </p:nvSpPr>
        <p:spPr>
          <a:xfrm>
            <a:off x="735013" y="1611313"/>
            <a:ext cx="76739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成语中的名人一般在春秋战国时期和三国时期。每个成语都有深刻的含义，能告诉我们做人的道理，使我们终身受益。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矩形 1"/>
          <p:cNvSpPr/>
          <p:nvPr/>
        </p:nvSpPr>
        <p:spPr>
          <a:xfrm>
            <a:off x="558800" y="817563"/>
            <a:ext cx="8280400" cy="3843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语中的名人故事是一种丰富多彩的世界，有的成语赞扬了古人的高风亮节，如“过门不入”、“三顾茅庐”；有的讽刺了人的愚蠢和卑劣，如“指鹿为马”、“暗箭伤人”；有的赞扬了立志成才，如“卧薪尝胆”、“闻鸡起舞”，有的人反映胆小和怯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矩形 1"/>
          <p:cNvSpPr/>
          <p:nvPr/>
        </p:nvSpPr>
        <p:spPr>
          <a:xfrm>
            <a:off x="590550" y="1098550"/>
            <a:ext cx="8085138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懦，如“草木皆兵”；有的隐含着生活的道理，如“唇亡齿寒”、“三人成虎”，还有的是古人生活中的趣事，如“洛阳纸贵”、“望梅止渴”；等等。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550" y="3660775"/>
            <a:ext cx="7932738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再次修改自己的习作，改到满意为止。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92138" y="866775"/>
            <a:ext cx="79819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一、问题的提出要求写出研究的目的；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二、研究方法要求写清楚研究的具体内容和研究方法；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三、资料整理要求把研究结果整理出来；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四、研究结论要求对研究结果进行简要的分析。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2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74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90925" y="125413"/>
            <a:ext cx="2036763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评选佳作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9463" y="1230313"/>
            <a:ext cx="7800975" cy="32019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在四人小组内阅读自己修改好的研究报告，评选组内改得最好的研究报告。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全班交流汇报。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其他同学一边听，一边评价，最后评选出全班最佳研究报告。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12763" y="1006475"/>
            <a:ext cx="803433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这次学习写简单的研究报告，你们有什么感受或收获？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763" y="2201863"/>
            <a:ext cx="81184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这次学写简单的研究报告，使我们学会了确定研究报告主题、制定研究报告的调查研究计划、合理分工合作完成调查研究计划、整体分析调查研究资料，最后得出研究结论。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552825" y="149225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讨论交流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0463" y="1862138"/>
            <a:ext cx="6823075" cy="1922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写简单的研究报告的第一步是确定标题。选择一个自己感兴趣的内容来调查研究。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6088" y="895350"/>
            <a:ext cx="8251825" cy="3867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选择感兴趣的内容来确定标题要注意两点：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一是标题所涉及的内容和范围尽量要小，要有实际意义，避免大而不当，力不能及；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二是通过互相交流，打开思路，可以选择家庭生活、校园文化、环境保护、资源利用、当地风俗等方面作研究的标题。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617538" y="1128713"/>
            <a:ext cx="79978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如：我们家生活改变的研究投告、本班学生近视情况的研究报告、校园环境保护情况的研究报告等。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7538" y="3257550"/>
            <a:ext cx="7821613" cy="711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确定自己的研究报告的标题。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4406</Words>
  <Application>WPS 演示</Application>
  <PresentationFormat>全屏显示(16:9)</PresentationFormat>
  <Paragraphs>359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77" baseType="lpstr">
      <vt:lpstr>Arial</vt:lpstr>
      <vt:lpstr>宋体</vt:lpstr>
      <vt:lpstr>Wingdings</vt:lpstr>
      <vt:lpstr>Cambria</vt:lpstr>
      <vt:lpstr>黑体</vt:lpstr>
      <vt:lpstr>等线 Light</vt:lpstr>
      <vt:lpstr>Calibri</vt:lpstr>
      <vt:lpstr>楷体</vt:lpstr>
      <vt:lpstr>经典长宋简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1875</cp:revision>
  <dcterms:created xsi:type="dcterms:W3CDTF">2016-01-14T05:53:00Z</dcterms:created>
  <dcterms:modified xsi:type="dcterms:W3CDTF">2023-11-13T12:20:25Z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5526C5B7BED047DDBD66BCF05620259E_13</vt:lpwstr>
  </property>
  <property fmtid="{D5CDD505-2E9C-101B-9397-08002B2CF9AE}" pid="3" name="KSOProductBuildVer">
    <vt:lpwstr>2052-12.1.0.15374</vt:lpwstr>
  </property>
</Properties>
</file>