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71" r:id="rId4"/>
    <p:sldId id="264" r:id="rId5"/>
    <p:sldId id="265" r:id="rId6"/>
    <p:sldId id="266" r:id="rId7"/>
    <p:sldId id="267" r:id="rId8"/>
    <p:sldId id="256" r:id="rId9"/>
    <p:sldId id="268" r:id="rId10"/>
    <p:sldId id="269" r:id="rId11"/>
    <p:sldId id="272" r:id="rId12"/>
    <p:sldId id="273" r:id="rId13"/>
    <p:sldId id="274" r:id="rId14"/>
    <p:sldId id="275" r:id="rId15"/>
    <p:sldId id="276" r:id="rId16"/>
    <p:sldId id="270" r:id="rId17"/>
    <p:sldId id="285" r:id="rId18"/>
  </p:sldIdLst>
  <p:sldSz cx="9144000" cy="6858000" type="screen4x3"/>
  <p:notesSz cx="6858000" cy="9144000"/>
  <p:custDataLst>
    <p:tags r:id="rId2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-147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jpeg"/><Relationship Id="rId1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5.jpeg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1"/>
          <p:cNvSpPr>
            <a:spLocks noGrp="1"/>
          </p:cNvSpPr>
          <p:nvPr>
            <p:ph type="ctrTitle"/>
          </p:nvPr>
        </p:nvSpPr>
        <p:spPr>
          <a:xfrm>
            <a:off x="755650" y="3860800"/>
            <a:ext cx="7772400" cy="1470025"/>
          </a:xfrm>
          <a:solidFill>
            <a:srgbClr val="FFC000">
              <a:alpha val="100000"/>
            </a:srgbClr>
          </a:solidFill>
        </p:spPr>
        <p:txBody>
          <a:bodyPr vert="horz" wrap="square" lIns="91440" tIns="45720" rIns="91440" bIns="45720" anchor="ctr" anchorCtr="0"/>
          <a:p>
            <a:pPr eaLnBrk="1" hangingPunct="1">
              <a:buClrTx/>
              <a:buSzTx/>
              <a:buFontTx/>
            </a:pPr>
            <a:r>
              <a:rPr lang="en-US" altLang="zh-CN" dirty="0"/>
              <a:t>Unit 2 Lesson 10</a:t>
            </a:r>
            <a:br>
              <a:rPr lang="en-US" altLang="zh-CN" dirty="0"/>
            </a:br>
            <a:r>
              <a:rPr lang="en-US" altLang="zh-CN" dirty="0"/>
              <a:t>Red, Yellow, Blue, Green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Rectangle 2"/>
          <p:cNvSpPr>
            <a:spLocks noGrp="1"/>
          </p:cNvSpPr>
          <p:nvPr>
            <p:ph type="title"/>
          </p:nvPr>
        </p:nvSpPr>
        <p:spPr>
          <a:xfrm>
            <a:off x="457200" y="457200"/>
            <a:ext cx="3962400" cy="960438"/>
          </a:xfrm>
          <a:solidFill>
            <a:srgbClr val="FF9900">
              <a:alpha val="100000"/>
            </a:srgbClr>
          </a:solidFill>
        </p:spPr>
        <p:txBody>
          <a:bodyPr vert="horz" wrap="square" lIns="91440" tIns="45720" rIns="91440" bIns="45720" anchor="ctr" anchorCtr="0"/>
          <a:p>
            <a:pPr algn="l" eaLnBrk="1" hangingPunct="1"/>
            <a:r>
              <a:rPr lang="en-US" altLang="zh-CN" sz="3200" dirty="0">
                <a:latin typeface="Times New Roman" panose="02020603050405020304" pitchFamily="18" charset="0"/>
              </a:rPr>
              <a:t>A: What colour is it?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  <p:sp>
        <p:nvSpPr>
          <p:cNvPr id="11267" name="Text Box 11"/>
          <p:cNvSpPr txBox="1"/>
          <p:nvPr/>
        </p:nvSpPr>
        <p:spPr>
          <a:xfrm>
            <a:off x="609600" y="2133600"/>
            <a:ext cx="2590800" cy="579438"/>
          </a:xfrm>
          <a:prstGeom prst="rect">
            <a:avLst/>
          </a:prstGeom>
          <a:solidFill>
            <a:srgbClr val="00FFFF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CC9900"/>
                </a:solidFill>
                <a:latin typeface="Times New Roman" panose="02020603050405020304" pitchFamily="18" charset="0"/>
              </a:rPr>
              <a:t>B: It’s brown.</a:t>
            </a:r>
            <a:endParaRPr lang="en-US" altLang="zh-CN" sz="3200" dirty="0">
              <a:solidFill>
                <a:srgbClr val="CC99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1268" name="Picture 14" descr="猫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57800" y="2133600"/>
            <a:ext cx="2108200" cy="2286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Rectangle 2"/>
          <p:cNvSpPr>
            <a:spLocks noGrp="1"/>
          </p:cNvSpPr>
          <p:nvPr>
            <p:ph type="title"/>
          </p:nvPr>
        </p:nvSpPr>
        <p:spPr>
          <a:xfrm>
            <a:off x="533400" y="381000"/>
            <a:ext cx="2514600" cy="868363"/>
          </a:xfrm>
          <a:solidFill>
            <a:srgbClr val="FF6600">
              <a:alpha val="100000"/>
            </a:srgbClr>
          </a:solidFill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dirty="0"/>
              <a:t>练一练</a:t>
            </a:r>
            <a:endParaRPr lang="zh-CN" altLang="en-US" dirty="0"/>
          </a:p>
        </p:txBody>
      </p:sp>
      <p:pic>
        <p:nvPicPr>
          <p:cNvPr id="12291" name="Picture 5" descr="书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72200" y="2667000"/>
            <a:ext cx="1619250" cy="1619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2" name="Text Box 6"/>
          <p:cNvSpPr txBox="1"/>
          <p:nvPr/>
        </p:nvSpPr>
        <p:spPr>
          <a:xfrm>
            <a:off x="762000" y="3352800"/>
            <a:ext cx="2895600" cy="579438"/>
          </a:xfrm>
          <a:prstGeom prst="rect">
            <a:avLst/>
          </a:prstGeom>
          <a:solidFill>
            <a:srgbClr val="FF99CC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B:___________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533400" y="381000"/>
            <a:ext cx="2514600" cy="868363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zh-CN" altLang="en-US" sz="4400" kern="0" cap="none" spc="0" normalizeH="0" baseline="0" noProof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练一练</a:t>
            </a:r>
            <a:endParaRPr kumimoji="0" lang="zh-CN" altLang="en-US" sz="4400" kern="0" cap="none" spc="0" normalizeH="0" baseline="0" noProof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57200" y="1600200"/>
            <a:ext cx="3886200" cy="609600"/>
          </a:xfrm>
          <a:prstGeom prst="rect">
            <a:avLst/>
          </a:prstGeom>
          <a:solidFill>
            <a:srgbClr val="FFCC99"/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342900" marR="0" indent="-342900" defTabSz="914400"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0" lang="en-US" altLang="zh-CN" sz="3200" kern="0" cap="none" spc="0" normalizeH="0" baseline="0" noProof="0" smtClean="0">
                <a:latin typeface="Times New Roman" panose="02020603050405020304" pitchFamily="18" charset="0"/>
                <a:ea typeface="+mn-ea"/>
                <a:cs typeface="+mn-cs"/>
              </a:rPr>
              <a:t>A: What colour is it?</a:t>
            </a:r>
            <a:endParaRPr kumimoji="0" lang="en-US" altLang="zh-CN" sz="3200" kern="0" cap="none" spc="0" normalizeH="0" baseline="0" noProof="0" smtClean="0"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3316" name="Text Box 5"/>
          <p:cNvSpPr txBox="1"/>
          <p:nvPr/>
        </p:nvSpPr>
        <p:spPr>
          <a:xfrm>
            <a:off x="762000" y="3352800"/>
            <a:ext cx="2895600" cy="579438"/>
          </a:xfrm>
          <a:prstGeom prst="rect">
            <a:avLst/>
          </a:prstGeom>
          <a:solidFill>
            <a:srgbClr val="CCFFFF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B:___________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pic>
        <p:nvPicPr>
          <p:cNvPr id="13317" name="Picture 7" descr="黑猫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8243" r="5882" b="9332"/>
          <a:stretch>
            <a:fillRect/>
          </a:stretch>
        </p:blipFill>
        <p:spPr>
          <a:xfrm>
            <a:off x="5715000" y="3200400"/>
            <a:ext cx="2057400" cy="2133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Rectangle 2"/>
          <p:cNvSpPr>
            <a:spLocks noGrp="1"/>
          </p:cNvSpPr>
          <p:nvPr>
            <p:ph type="title"/>
          </p:nvPr>
        </p:nvSpPr>
        <p:spPr>
          <a:xfrm>
            <a:off x="533400" y="381000"/>
            <a:ext cx="2514600" cy="868363"/>
          </a:xfrm>
          <a:solidFill>
            <a:srgbClr val="FF6600">
              <a:alpha val="100000"/>
            </a:srgbClr>
          </a:solidFill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dirty="0"/>
              <a:t>练一练</a:t>
            </a:r>
            <a:endParaRPr lang="zh-CN" altLang="en-US" dirty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57200" y="1600200"/>
            <a:ext cx="3886200" cy="609600"/>
          </a:xfrm>
          <a:prstGeom prst="rect">
            <a:avLst/>
          </a:prstGeom>
          <a:solidFill>
            <a:srgbClr val="008000"/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342900" marR="0" indent="-342900" defTabSz="914400"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0" lang="en-US" altLang="zh-CN" sz="3200" kern="0" cap="none" spc="0" normalizeH="0" baseline="0" noProof="0" smtClean="0">
                <a:latin typeface="Times New Roman" panose="02020603050405020304" pitchFamily="18" charset="0"/>
                <a:ea typeface="+mn-ea"/>
                <a:cs typeface="+mn-cs"/>
              </a:rPr>
              <a:t>A: What colour is it?</a:t>
            </a:r>
            <a:endParaRPr kumimoji="0" lang="en-US" altLang="zh-CN" sz="3200" kern="0" cap="none" spc="0" normalizeH="0" baseline="0" noProof="0" smtClean="0"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4340" name="Text Box 5"/>
          <p:cNvSpPr txBox="1"/>
          <p:nvPr/>
        </p:nvSpPr>
        <p:spPr>
          <a:xfrm>
            <a:off x="762000" y="3352800"/>
            <a:ext cx="2895600" cy="579438"/>
          </a:xfrm>
          <a:prstGeom prst="rect">
            <a:avLst/>
          </a:prstGeom>
          <a:solidFill>
            <a:srgbClr val="CC99FF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B:___________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pic>
        <p:nvPicPr>
          <p:cNvPr id="14341" name="Picture 6" descr="牛奶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00600" y="2590800"/>
            <a:ext cx="2514600" cy="2057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609600" y="1600200"/>
            <a:ext cx="7620000" cy="1143000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342900" marR="0" indent="-342900" defTabSz="914400"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0" lang="en-US" altLang="zh-CN" sz="3200" kern="0" cap="none" spc="0" normalizeH="0" baseline="0" noProof="0" smtClean="0">
                <a:latin typeface="+mn-lt"/>
                <a:ea typeface="+mn-ea"/>
                <a:cs typeface="+mn-cs"/>
              </a:rPr>
              <a:t> </a:t>
            </a:r>
            <a:r>
              <a:rPr kumimoji="0" lang="zh-CN" altLang="en-US" sz="3200" kern="0" cap="none" spc="0" normalizeH="0" baseline="0" noProof="0" smtClean="0">
                <a:latin typeface="+mn-lt"/>
                <a:ea typeface="+mn-ea"/>
                <a:cs typeface="+mn-cs"/>
              </a:rPr>
              <a:t>今天你都学会了吗？家里看看家里都有是我们学过的颜色。</a:t>
            </a:r>
            <a:endParaRPr kumimoji="0" lang="zh-CN" altLang="en-US" sz="3200" kern="0" cap="none" spc="0" normalizeH="0" baseline="0" noProof="0" smtClean="0">
              <a:latin typeface="+mn-lt"/>
              <a:ea typeface="+mn-ea"/>
              <a:cs typeface="+mn-cs"/>
            </a:endParaRPr>
          </a:p>
        </p:txBody>
      </p:sp>
      <p:sp>
        <p:nvSpPr>
          <p:cNvPr id="5" name="Text Box 4"/>
          <p:cNvSpPr txBox="1"/>
          <p:nvPr/>
        </p:nvSpPr>
        <p:spPr>
          <a:xfrm>
            <a:off x="2362200" y="4191000"/>
            <a:ext cx="2362200" cy="579438"/>
          </a:xfrm>
          <a:prstGeom prst="rect">
            <a:avLst/>
          </a:prstGeom>
          <a:solidFill>
            <a:srgbClr val="00FF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Thank you!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/>
          </p:cNvSpPr>
          <p:nvPr>
            <p:ph type="subTitle" idx="1"/>
          </p:nvPr>
        </p:nvSpPr>
        <p:spPr>
          <a:xfrm>
            <a:off x="1371600" y="4149725"/>
            <a:ext cx="6400800" cy="1489075"/>
          </a:xfrm>
        </p:spPr>
        <p:txBody>
          <a:bodyPr vert="horz" wrap="square" lIns="91440" tIns="45720" rIns="91440" bIns="45720" anchor="t" anchorCtr="0"/>
          <a:p>
            <a:pPr eaLnBrk="1" hangingPunct="1">
              <a:buClrTx/>
              <a:buSzTx/>
              <a:buFontTx/>
            </a:pPr>
            <a:r>
              <a:rPr lang="en-US" altLang="zh-CN" dirty="0">
                <a:latin typeface="Times New Roman" panose="02020603050405020304" pitchFamily="18" charset="0"/>
                <a:ea typeface="+mn-ea"/>
                <a:cs typeface="+mn-cs"/>
              </a:rPr>
              <a:t>                            orange</a:t>
            </a:r>
            <a:endParaRPr lang="en-US" altLang="zh-CN" dirty="0"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3075" name="Picture 3" descr="O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32138" y="2349500"/>
            <a:ext cx="2185987" cy="1439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Picture 4" descr="桔子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87450" y="3933825"/>
            <a:ext cx="3384550" cy="19446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7" name="Text Box 5"/>
          <p:cNvSpPr txBox="1"/>
          <p:nvPr/>
        </p:nvSpPr>
        <p:spPr>
          <a:xfrm>
            <a:off x="107950" y="620713"/>
            <a:ext cx="5903913" cy="579437"/>
          </a:xfrm>
          <a:prstGeom prst="rect">
            <a:avLst/>
          </a:prstGeom>
          <a:solidFill>
            <a:srgbClr val="FF99CC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欢迎字母家族的新成员的到来！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3078" name="Text Box 6"/>
          <p:cNvSpPr txBox="1"/>
          <p:nvPr/>
        </p:nvSpPr>
        <p:spPr>
          <a:xfrm>
            <a:off x="5580063" y="5084763"/>
            <a:ext cx="129698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桔子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Picture 2" descr="P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3885" t="25737" r="20926" b="22845"/>
          <a:stretch>
            <a:fillRect/>
          </a:stretch>
        </p:blipFill>
        <p:spPr>
          <a:xfrm>
            <a:off x="3563938" y="1628775"/>
            <a:ext cx="2232025" cy="1871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Picture 3" descr="铅笔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7032" b="22314"/>
          <a:stretch>
            <a:fillRect/>
          </a:stretch>
        </p:blipFill>
        <p:spPr>
          <a:xfrm>
            <a:off x="900113" y="3789363"/>
            <a:ext cx="3455987" cy="2663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0" name="Text Box 4"/>
          <p:cNvSpPr txBox="1"/>
          <p:nvPr/>
        </p:nvSpPr>
        <p:spPr>
          <a:xfrm>
            <a:off x="5867400" y="4221163"/>
            <a:ext cx="2233613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pencil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4101" name="Text Box 5"/>
          <p:cNvSpPr txBox="1"/>
          <p:nvPr/>
        </p:nvSpPr>
        <p:spPr>
          <a:xfrm>
            <a:off x="6011863" y="5084763"/>
            <a:ext cx="1439862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铅笔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Text Box 4"/>
          <p:cNvSpPr txBox="1"/>
          <p:nvPr/>
        </p:nvSpPr>
        <p:spPr>
          <a:xfrm>
            <a:off x="6084888" y="4221163"/>
            <a:ext cx="15113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queen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pic>
        <p:nvPicPr>
          <p:cNvPr id="5123" name="Picture 5" descr="Q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940" t="28192" r="20343" b="23108"/>
          <a:stretch>
            <a:fillRect/>
          </a:stretch>
        </p:blipFill>
        <p:spPr>
          <a:xfrm>
            <a:off x="3203575" y="2060575"/>
            <a:ext cx="2232025" cy="1584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4" name="Picture 6" descr="皇冠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03350" y="3716338"/>
            <a:ext cx="2592388" cy="1771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5" name="Text Box 7"/>
          <p:cNvSpPr txBox="1"/>
          <p:nvPr/>
        </p:nvSpPr>
        <p:spPr>
          <a:xfrm>
            <a:off x="6300788" y="5084763"/>
            <a:ext cx="10795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皇后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Picture 2" descr="R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3170" t="58864" r="40874" b="23837"/>
          <a:stretch>
            <a:fillRect/>
          </a:stretch>
        </p:blipFill>
        <p:spPr>
          <a:xfrm>
            <a:off x="2411413" y="1484313"/>
            <a:ext cx="3960812" cy="2160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7" name="Picture 3" descr="尺子"/>
          <p:cNvPicPr>
            <a:picLocks noChangeAspect="1"/>
          </p:cNvPicPr>
          <p:nvPr/>
        </p:nvPicPr>
        <p:blipFill>
          <a:blip r:embed="rId2">
            <a:clrChange>
              <a:clrFrom>
                <a:srgbClr val="FDF9FA"/>
              </a:clrFrom>
              <a:clrTo>
                <a:srgbClr val="FDF9FA">
                  <a:alpha val="0"/>
                </a:srgbClr>
              </a:clrTo>
            </a:clrChange>
          </a:blip>
          <a:srcRect l="6033" t="14624" r="6267" b="12204"/>
          <a:stretch>
            <a:fillRect/>
          </a:stretch>
        </p:blipFill>
        <p:spPr>
          <a:xfrm>
            <a:off x="971550" y="3716338"/>
            <a:ext cx="4176713" cy="21605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8" name="Text Box 4"/>
          <p:cNvSpPr txBox="1"/>
          <p:nvPr/>
        </p:nvSpPr>
        <p:spPr>
          <a:xfrm>
            <a:off x="6011863" y="4221163"/>
            <a:ext cx="223202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ruler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6149" name="Text Box 5"/>
          <p:cNvSpPr txBox="1"/>
          <p:nvPr/>
        </p:nvSpPr>
        <p:spPr>
          <a:xfrm>
            <a:off x="5867400" y="5157788"/>
            <a:ext cx="136842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尺子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Rectangle 2"/>
          <p:cNvSpPr>
            <a:spLocks noGrp="1"/>
          </p:cNvSpPr>
          <p:nvPr>
            <p:ph type="ctrTitle"/>
          </p:nvPr>
        </p:nvSpPr>
        <p:spPr>
          <a:xfrm>
            <a:off x="539750" y="1557338"/>
            <a:ext cx="2376488" cy="574675"/>
          </a:xfrm>
          <a:solidFill>
            <a:srgbClr val="00FF00">
              <a:alpha val="100000"/>
            </a:srgbClr>
          </a:solidFill>
        </p:spPr>
        <p:txBody>
          <a:bodyPr vert="horz" wrap="square" lIns="91440" tIns="45720" rIns="91440" bIns="45720" anchor="ctr" anchorCtr="0"/>
          <a:p>
            <a:pPr eaLnBrk="1" hangingPunct="1">
              <a:buClrTx/>
              <a:buSzTx/>
              <a:buFontTx/>
            </a:pPr>
            <a:r>
              <a:rPr lang="en-US" altLang="zh-CN" sz="3200" dirty="0">
                <a:solidFill>
                  <a:schemeClr val="accent2"/>
                </a:solidFill>
                <a:latin typeface="Times New Roman" panose="02020603050405020304" pitchFamily="18" charset="0"/>
              </a:rPr>
              <a:t>Let’s write</a:t>
            </a:r>
            <a:endParaRPr lang="en-US" altLang="zh-CN" sz="3200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7171" name="Picture 4" descr="四线格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78450" y="3068638"/>
            <a:ext cx="3765550" cy="2438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2" name="Picture 5" descr="R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rcRect l="952" t="55621" r="39922" b="21323"/>
          <a:stretch>
            <a:fillRect/>
          </a:stretch>
        </p:blipFill>
        <p:spPr>
          <a:xfrm>
            <a:off x="468313" y="3213100"/>
            <a:ext cx="4681537" cy="1584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Picture 4" descr="葵花"/>
          <p:cNvPicPr>
            <a:picLocks noChangeAspect="1"/>
          </p:cNvPicPr>
          <p:nvPr/>
        </p:nvPicPr>
        <p:blipFill>
          <a:blip r:embed="rId1"/>
          <a:srcRect b="7272"/>
          <a:stretch>
            <a:fillRect/>
          </a:stretch>
        </p:blipFill>
        <p:spPr>
          <a:xfrm>
            <a:off x="228600" y="1981200"/>
            <a:ext cx="8915400" cy="4191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228600" y="457200"/>
            <a:ext cx="5562600" cy="1241425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3200" kern="0" cap="none" spc="0" normalizeH="0" baseline="0" noProof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 </a:t>
            </a:r>
            <a:r>
              <a:rPr kumimoji="0" lang="zh-CN" altLang="en-US" sz="3200" kern="0" cap="none" spc="0" normalizeH="0" baseline="0" noProof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我们的世界五彩缤纷，这些颜色丰富了我们的景色。</a:t>
            </a:r>
            <a:endParaRPr kumimoji="0" lang="zh-CN" altLang="en-US" sz="3200" kern="0" cap="none" spc="0" normalizeH="0" baseline="0" noProof="0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381000" y="2743200"/>
            <a:ext cx="8001000" cy="685800"/>
          </a:xfrm>
          <a:prstGeom prst="rect">
            <a:avLst/>
          </a:prstGeom>
          <a:solidFill>
            <a:srgbClr val="CC99FF"/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342900" marR="0" indent="-342900" defTabSz="914400">
              <a:spcBef>
                <a:spcPct val="20000"/>
              </a:spcBef>
              <a:buClrTx/>
              <a:buSzTx/>
              <a:buFontTx/>
              <a:buChar char="•"/>
              <a:defRPr/>
            </a:pPr>
            <a:r>
              <a:rPr kumimoji="0" lang="zh-CN" altLang="en-US" sz="3200" kern="0" cap="none" spc="0" normalizeH="0" baseline="0" noProof="0" smtClean="0">
                <a:latin typeface="+mn-lt"/>
                <a:ea typeface="+mn-ea"/>
                <a:cs typeface="+mn-cs"/>
              </a:rPr>
              <a:t>下面就让我们来认识这些漂亮的颜色吧！</a:t>
            </a:r>
            <a:endParaRPr kumimoji="0" lang="zh-CN" altLang="en-US" sz="3200" kern="0" cap="none" spc="0" normalizeH="0" baseline="0" noProof="0" smtClean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438400" y="2209800"/>
            <a:ext cx="1219200" cy="587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342900" marR="0" indent="-342900" defTabSz="914400">
              <a:spcBef>
                <a:spcPct val="20000"/>
              </a:spcBef>
              <a:buClrTx/>
              <a:buSzTx/>
              <a:buFontTx/>
              <a:buChar char="•"/>
              <a:defRPr/>
            </a:pPr>
            <a:r>
              <a:rPr kumimoji="0" lang="en-US" altLang="zh-CN" sz="3200" kern="0" cap="none" spc="0" normalizeH="0" baseline="0" noProof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+mn-cs"/>
              </a:rPr>
              <a:t>red</a:t>
            </a:r>
            <a:endParaRPr kumimoji="0" lang="en-US" altLang="zh-CN" sz="3200" kern="0" cap="none" spc="0" normalizeH="0" baseline="0" noProof="0" smtClean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9219" name="Picture 3" descr="红的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9334"/>
          <a:stretch>
            <a:fillRect/>
          </a:stretch>
        </p:blipFill>
        <p:spPr>
          <a:xfrm>
            <a:off x="838200" y="1447800"/>
            <a:ext cx="1295400" cy="1435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0" name="Picture 4" descr="黄色"/>
          <p:cNvPicPr>
            <a:picLocks noChangeAspect="1"/>
          </p:cNvPicPr>
          <p:nvPr/>
        </p:nvPicPr>
        <p:blipFill>
          <a:blip r:embed="rId2">
            <a:clrChange>
              <a:clrFrom>
                <a:srgbClr val="F9F5F2"/>
              </a:clrFrom>
              <a:clrTo>
                <a:srgbClr val="F9F5F2">
                  <a:alpha val="0"/>
                </a:srgbClr>
              </a:clrTo>
            </a:clrChange>
          </a:blip>
          <a:srcRect l="32191" t="20186" r="6204"/>
          <a:stretch>
            <a:fillRect/>
          </a:stretch>
        </p:blipFill>
        <p:spPr>
          <a:xfrm>
            <a:off x="914400" y="4038600"/>
            <a:ext cx="1371600" cy="1355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1" name="Picture 5" descr="绿色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38800" y="1676400"/>
            <a:ext cx="1733550" cy="1295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2" name="Picture 6" descr="蓝色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815" t="4167" r="21725" b="24445"/>
          <a:stretch>
            <a:fillRect/>
          </a:stretch>
        </p:blipFill>
        <p:spPr>
          <a:xfrm>
            <a:off x="6019800" y="4114800"/>
            <a:ext cx="1676400" cy="1219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3" name="Text Box 7"/>
          <p:cNvSpPr txBox="1"/>
          <p:nvPr/>
        </p:nvSpPr>
        <p:spPr>
          <a:xfrm>
            <a:off x="2667000" y="4724400"/>
            <a:ext cx="1371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CC9900"/>
                </a:solidFill>
                <a:latin typeface="Times New Roman" panose="02020603050405020304" pitchFamily="18" charset="0"/>
              </a:rPr>
              <a:t>yellow</a:t>
            </a:r>
            <a:endParaRPr lang="en-US" altLang="zh-CN" sz="3200" dirty="0">
              <a:solidFill>
                <a:srgbClr val="CC99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24" name="Text Box 8"/>
          <p:cNvSpPr txBox="1"/>
          <p:nvPr/>
        </p:nvSpPr>
        <p:spPr>
          <a:xfrm>
            <a:off x="4267200" y="2133600"/>
            <a:ext cx="1371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00FF00"/>
                </a:solidFill>
                <a:latin typeface="Times New Roman" panose="02020603050405020304" pitchFamily="18" charset="0"/>
              </a:rPr>
              <a:t>green</a:t>
            </a:r>
            <a:endParaRPr lang="en-US" altLang="zh-CN" sz="3200" dirty="0">
              <a:solidFill>
                <a:srgbClr val="00FF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25" name="Text Box 9"/>
          <p:cNvSpPr txBox="1"/>
          <p:nvPr/>
        </p:nvSpPr>
        <p:spPr>
          <a:xfrm>
            <a:off x="4572000" y="4800600"/>
            <a:ext cx="1219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0099FF"/>
                </a:solidFill>
                <a:latin typeface="Times New Roman" panose="02020603050405020304" pitchFamily="18" charset="0"/>
              </a:rPr>
              <a:t>blue</a:t>
            </a:r>
            <a:endParaRPr lang="en-US" altLang="zh-CN" sz="3200" dirty="0">
              <a:solidFill>
                <a:srgbClr val="0099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Rectangle 2"/>
          <p:cNvSpPr>
            <a:spLocks noGrp="1"/>
          </p:cNvSpPr>
          <p:nvPr/>
        </p:nvSpPr>
        <p:spPr>
          <a:xfrm>
            <a:off x="457200" y="503238"/>
            <a:ext cx="8229600" cy="1143000"/>
          </a:xfrm>
          <a:prstGeom prst="rect">
            <a:avLst/>
          </a:prstGeom>
          <a:gradFill rotWithShape="0">
            <a:gsLst>
              <a:gs pos="0">
                <a:srgbClr val="825600">
                  <a:alpha val="100000"/>
                </a:srgbClr>
              </a:gs>
              <a:gs pos="13000">
                <a:srgbClr val="FFA800">
                  <a:alpha val="100000"/>
                </a:srgbClr>
              </a:gs>
              <a:gs pos="28000">
                <a:srgbClr val="825600">
                  <a:alpha val="100000"/>
                </a:srgbClr>
              </a:gs>
              <a:gs pos="42999">
                <a:srgbClr val="FFA800">
                  <a:alpha val="100000"/>
                </a:srgbClr>
              </a:gs>
              <a:gs pos="58000">
                <a:srgbClr val="825600">
                  <a:alpha val="100000"/>
                </a:srgbClr>
              </a:gs>
              <a:gs pos="72000">
                <a:srgbClr val="FFA800">
                  <a:alpha val="100000"/>
                </a:srgbClr>
              </a:gs>
              <a:gs pos="87000">
                <a:srgbClr val="825600">
                  <a:alpha val="100000"/>
                </a:srgbClr>
              </a:gs>
              <a:gs pos="100000">
                <a:srgbClr val="FFA800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anchor="ctr" anchorCtr="0"/>
          <a:p>
            <a:pPr algn="ctr"/>
            <a:r>
              <a:rPr lang="en-US" altLang="zh-CN" sz="3200" dirty="0">
                <a:solidFill>
                  <a:schemeClr val="tx2"/>
                </a:solidFill>
                <a:latin typeface="Times New Roman" panose="02020603050405020304" pitchFamily="18" charset="0"/>
              </a:rPr>
              <a:t>Let’s play!</a:t>
            </a:r>
            <a:endParaRPr lang="en-US" altLang="zh-CN" sz="32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43" name="Rectangle 3"/>
          <p:cNvSpPr>
            <a:spLocks noGrp="1"/>
          </p:cNvSpPr>
          <p:nvPr/>
        </p:nvSpPr>
        <p:spPr>
          <a:xfrm>
            <a:off x="179388" y="1916113"/>
            <a:ext cx="8229600" cy="4525962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spcBef>
                <a:spcPct val="20000"/>
              </a:spcBef>
            </a:pPr>
            <a:r>
              <a:rPr lang="en-US" altLang="zh-CN" sz="3200" dirty="0">
                <a:latin typeface="Arial" panose="020B0604020202020204" pitchFamily="34" charset="0"/>
              </a:rPr>
              <a:t>      </a:t>
            </a:r>
            <a:r>
              <a:rPr lang="zh-CN" altLang="en-US" sz="3600" dirty="0">
                <a:latin typeface="Arial" panose="020B0604020202020204" pitchFamily="34" charset="0"/>
              </a:rPr>
              <a:t>游戏规则：请四位同学上台，每人拿一张单词卡片依次排好蹲下，老师随机说颜色，拿着相应单词卡片的同学应立即站起来大声念出单词再蹲下。看谁的反应最快！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478</Words>
  <Application>WPS 演示</Application>
  <PresentationFormat>全屏显示(4:3)</PresentationFormat>
  <Paragraphs>66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Arial</vt:lpstr>
      <vt:lpstr>宋体</vt:lpstr>
      <vt:lpstr>Wingdings</vt:lpstr>
      <vt:lpstr>Times New Roman</vt:lpstr>
      <vt:lpstr>微软雅黑</vt:lpstr>
      <vt:lpstr>Arial Unicode MS</vt:lpstr>
      <vt:lpstr>Calibri</vt:lpstr>
      <vt:lpstr>Cambria</vt:lpstr>
      <vt:lpstr>黑体</vt:lpstr>
      <vt:lpstr>Arial</vt:lpstr>
      <vt:lpstr>等线</vt:lpstr>
      <vt:lpstr>默认设计模板</vt:lpstr>
      <vt:lpstr>自定义设计方案</vt:lpstr>
      <vt:lpstr>Unit 2 Lesson 10 Red, Yellow, Blue, Green</vt:lpstr>
      <vt:lpstr>PowerPoint 演示文稿</vt:lpstr>
      <vt:lpstr>PowerPoint 演示文稿</vt:lpstr>
      <vt:lpstr>PowerPoint 演示文稿</vt:lpstr>
      <vt:lpstr>PowerPoint 演示文稿</vt:lpstr>
      <vt:lpstr>Let’s write</vt:lpstr>
      <vt:lpstr>PowerPoint 演示文稿</vt:lpstr>
      <vt:lpstr>PowerPoint 演示文稿</vt:lpstr>
      <vt:lpstr>PowerPoint 演示文稿</vt:lpstr>
      <vt:lpstr>A: What colour is it?</vt:lpstr>
      <vt:lpstr>练一练</vt:lpstr>
      <vt:lpstr>PowerPoint 演示文稿</vt:lpstr>
      <vt:lpstr>练一练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Let’s write</dc:title>
  <dc:creator/>
  <cp:lastModifiedBy>上帝掷骰子吗</cp:lastModifiedBy>
  <cp:revision>10</cp:revision>
  <dcterms:created xsi:type="dcterms:W3CDTF">2012-06-06T01:30:00Z</dcterms:created>
  <dcterms:modified xsi:type="dcterms:W3CDTF">2023-09-30T15:48:44Z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A9F240E6B46646E6BA3ADD8B73AE646C_13</vt:lpwstr>
  </property>
</Properties>
</file>