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6" r:id="rId4"/>
  </p:sldMasterIdLst>
  <p:notesMasterIdLst>
    <p:notesMasterId r:id="rId20"/>
  </p:notesMasterIdLst>
  <p:handoutMasterIdLst>
    <p:handoutMasterId r:id="rId21"/>
  </p:handoutMasterIdLst>
  <p:sldIdLst>
    <p:sldId id="488" r:id="rId5"/>
    <p:sldId id="481" r:id="rId6"/>
    <p:sldId id="482" r:id="rId7"/>
    <p:sldId id="483" r:id="rId8"/>
    <p:sldId id="484" r:id="rId9"/>
    <p:sldId id="485" r:id="rId10"/>
    <p:sldId id="486" r:id="rId11"/>
    <p:sldId id="487" r:id="rId12"/>
    <p:sldId id="489" r:id="rId13"/>
    <p:sldId id="490" r:id="rId14"/>
    <p:sldId id="491" r:id="rId15"/>
    <p:sldId id="492" r:id="rId16"/>
    <p:sldId id="493" r:id="rId17"/>
    <p:sldId id="494" r:id="rId18"/>
    <p:sldId id="502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3" autoAdjust="0"/>
    <p:restoredTop sz="94660"/>
  </p:normalViewPr>
  <p:slideViewPr>
    <p:cSldViewPr>
      <p:cViewPr>
        <p:scale>
          <a:sx n="75" d="100"/>
          <a:sy n="75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8F830A4-D40F-455F-B50D-6CD5F611A416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A10C98D-A3D5-4F33-86BD-6561BFA334C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94263E8-BD2A-4EE1-A9D2-5A8F5DE20E9D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等线" pitchFamily="2" charset="-122"/>
                <a:ea typeface="等线" pitchFamily="2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1D45BAF8-98E5-4928-A7A5-D462AE22257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3" name="组合 5"/>
          <p:cNvGrpSpPr/>
          <p:nvPr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2057" name="任意多边形 6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60" name="任意多边形 7"/>
            <p:cNvGrpSpPr/>
            <p:nvPr/>
          </p:nvGrpSpPr>
          <p:grpSpPr>
            <a:xfrm>
              <a:off x="-16255" y="4540259"/>
              <a:ext cx="12232639" cy="2357147"/>
              <a:chOff x="-12192" y="3346704"/>
              <a:chExt cx="9174480" cy="1767840"/>
            </a:xfrm>
          </p:grpSpPr>
          <p:pic>
            <p:nvPicPr>
              <p:cNvPr id="2058" name="任意多边形 7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12192" y="3346704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9" name="文本框 2058"/>
              <p:cNvSpPr txBox="1"/>
              <p:nvPr/>
            </p:nvSpPr>
            <p:spPr>
              <a:xfrm>
                <a:off x="0" y="3362098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4" name="图片 7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5" name="图片 8"/>
          <p:cNvPicPr>
            <a:picLocks noChangeAspect="1"/>
          </p:cNvPicPr>
          <p:nvPr/>
        </p:nvPicPr>
        <p:blipFill>
          <a:blip r:embed="rId4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6" name="图片 9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7" name="图片 5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2"/>
          <a:srcRect l="380"/>
          <a:stretch>
            <a:fillRect/>
          </a:stretch>
        </p:blipFill>
        <p:spPr>
          <a:xfrm>
            <a:off x="-36512" y="2449513"/>
            <a:ext cx="9172575" cy="2693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9" name="图片 6"/>
          <p:cNvPicPr>
            <a:picLocks noChangeAspect="1"/>
          </p:cNvPicPr>
          <p:nvPr/>
        </p:nvPicPr>
        <p:blipFill>
          <a:blip r:embed="rId3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101" name="图片 4"/>
          <p:cNvPicPr>
            <a:picLocks noChangeAspect="1"/>
          </p:cNvPicPr>
          <p:nvPr/>
        </p:nvPicPr>
        <p:blipFill>
          <a:blip r:embed="rId2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4103" name="图片 11"/>
          <p:cNvPicPr>
            <a:picLocks noChangeAspect="1"/>
          </p:cNvPicPr>
          <p:nvPr/>
        </p:nvPicPr>
        <p:blipFill>
          <a:blip r:embed="rId4"/>
          <a:srcRect l="6999" t="17243" r="21602" b="9957"/>
          <a:stretch>
            <a:fillRect/>
          </a:stretch>
        </p:blipFill>
        <p:spPr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4" name="图片 13"/>
          <p:cNvPicPr>
            <a:picLocks noChangeAspect="1"/>
          </p:cNvPicPr>
          <p:nvPr/>
        </p:nvPicPr>
        <p:blipFill>
          <a:blip r:embed="rId5"/>
          <a:srcRect l="15001" t="27601" r="13600" b="38801"/>
          <a:stretch>
            <a:fillRect/>
          </a:stretch>
        </p:blipFill>
        <p:spPr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105" name="组合 14"/>
          <p:cNvGrpSpPr/>
          <p:nvPr/>
        </p:nvGrpSpPr>
        <p:grpSpPr>
          <a:xfrm>
            <a:off x="2700338" y="-11112"/>
            <a:ext cx="3321050" cy="1430337"/>
            <a:chOff x="2699791" y="-11763"/>
            <a:chExt cx="3321465" cy="1431385"/>
          </a:xfrm>
        </p:grpSpPr>
        <p:pic>
          <p:nvPicPr>
            <p:cNvPr id="4106" name="图片 15"/>
            <p:cNvPicPr>
              <a:picLocks noChangeAspect="1"/>
            </p:cNvPicPr>
            <p:nvPr/>
          </p:nvPicPr>
          <p:blipFill>
            <a:blip r:embed="rId6"/>
            <a:srcRect l="66455" t="19174" r="1727" b="40227"/>
            <a:stretch>
              <a:fillRect/>
            </a:stretch>
          </p:blipFill>
          <p:spPr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107" name="图片 16"/>
            <p:cNvPicPr>
              <a:picLocks noChangeAspect="1"/>
            </p:cNvPicPr>
            <p:nvPr/>
          </p:nvPicPr>
          <p:blipFill>
            <a:blip r:embed="rId6"/>
            <a:srcRect t="19174" r="36364" b="40227"/>
            <a:stretch>
              <a:fillRect/>
            </a:stretch>
          </p:blipFill>
          <p:spPr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4108" name="图片 17"/>
            <p:cNvPicPr>
              <a:picLocks noChangeAspect="1"/>
            </p:cNvPicPr>
            <p:nvPr/>
          </p:nvPicPr>
          <p:blipFill>
            <a:blip r:embed="rId7"/>
            <a:srcRect l="8000" t="50001" r="8000" b="19200"/>
            <a:stretch>
              <a:fillRect/>
            </a:stretch>
          </p:blipFill>
          <p:spPr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1"/>
          <p:cNvSpPr/>
          <p:nvPr/>
        </p:nvSpPr>
        <p:spPr>
          <a:xfrm rot="2340000">
            <a:off x="-725487" y="-2828925"/>
            <a:ext cx="10310812" cy="11187113"/>
          </a:xfrm>
          <a:prstGeom prst="rect">
            <a:avLst/>
          </a:prstGeom>
          <a:blipFill rotWithShape="1">
            <a:blip r:embed="rId2">
              <a:alphaModFix amt="37000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思源黑体 CN"/>
              <a:ea typeface="思源黑体 CN"/>
            </a:endParaRPr>
          </a:p>
        </p:txBody>
      </p:sp>
      <p:sp>
        <p:nvSpPr>
          <p:cNvPr id="512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3">
              <a:alphaModFix amt="35001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5124" name="组合 3"/>
          <p:cNvGrpSpPr/>
          <p:nvPr/>
        </p:nvGrpSpPr>
        <p:grpSpPr>
          <a:xfrm>
            <a:off x="-703262" y="-307975"/>
            <a:ext cx="11034712" cy="6329363"/>
            <a:chOff x="826746" y="732041"/>
            <a:chExt cx="12334133" cy="7116445"/>
          </a:xfrm>
        </p:grpSpPr>
        <p:sp>
          <p:nvSpPr>
            <p:cNvPr id="5136" name="矩形 4"/>
            <p:cNvSpPr/>
            <p:nvPr/>
          </p:nvSpPr>
          <p:spPr>
            <a:xfrm>
              <a:off x="3692467" y="73204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37" name="矩形 5"/>
            <p:cNvSpPr/>
            <p:nvPr/>
          </p:nvSpPr>
          <p:spPr>
            <a:xfrm>
              <a:off x="826746" y="3573621"/>
              <a:ext cx="1426651" cy="1545734"/>
            </a:xfrm>
            <a:prstGeom prst="rect">
              <a:avLst/>
            </a:prstGeom>
            <a:blipFill rotWithShape="0">
              <a:blip r:embed="rId5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38" name="矩形 6"/>
            <p:cNvSpPr/>
            <p:nvPr/>
          </p:nvSpPr>
          <p:spPr>
            <a:xfrm>
              <a:off x="10518738" y="2791830"/>
              <a:ext cx="2642141" cy="2864784"/>
            </a:xfrm>
            <a:prstGeom prst="rect">
              <a:avLst/>
            </a:prstGeom>
            <a:blipFill rotWithShape="0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139" name="矩形 7"/>
            <p:cNvSpPr/>
            <p:nvPr/>
          </p:nvSpPr>
          <p:spPr>
            <a:xfrm>
              <a:off x="5818246" y="511043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5125" name="组合 8"/>
          <p:cNvGrpSpPr/>
          <p:nvPr/>
        </p:nvGrpSpPr>
        <p:grpSpPr>
          <a:xfrm>
            <a:off x="-941387" y="-1120775"/>
            <a:ext cx="11034712" cy="7165975"/>
            <a:chOff x="-2862893" y="-3728042"/>
            <a:chExt cx="18547598" cy="12045716"/>
          </a:xfrm>
        </p:grpSpPr>
        <p:pic>
          <p:nvPicPr>
            <p:cNvPr id="513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80000">
              <a:off x="10424797" y="3467383"/>
              <a:ext cx="4850291" cy="4850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1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281122" y="4059099"/>
              <a:ext cx="2743200" cy="2743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2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">
              <a:off x="-2862893" y="-3728042"/>
              <a:ext cx="6858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3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80000" flipH="1" flipV="1">
              <a:off x="10396655" y="-3292986"/>
              <a:ext cx="5288050" cy="52880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4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">
              <a:off x="10929149" y="4378118"/>
              <a:ext cx="2272990" cy="22729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35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500000" flipH="1">
              <a:off x="-1649966" y="2721297"/>
              <a:ext cx="2351348" cy="2351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5126" name="组合 15"/>
          <p:cNvGrpSpPr/>
          <p:nvPr/>
        </p:nvGrpSpPr>
        <p:grpSpPr>
          <a:xfrm>
            <a:off x="817563" y="655638"/>
            <a:ext cx="7345362" cy="3813175"/>
            <a:chOff x="1090613" y="613470"/>
            <a:chExt cx="10010775" cy="5631061"/>
          </a:xfrm>
        </p:grpSpPr>
        <p:sp>
          <p:nvSpPr>
            <p:cNvPr id="5127" name="矩形 19"/>
            <p:cNvSpPr/>
            <p:nvPr/>
          </p:nvSpPr>
          <p:spPr>
            <a:xfrm>
              <a:off x="1090613" y="613470"/>
              <a:ext cx="10010775" cy="5631061"/>
            </a:xfrm>
            <a:prstGeom prst="roundRect">
              <a:avLst/>
            </a:prstGeom>
            <a:solidFill>
              <a:schemeClr val="bg1"/>
            </a:solidFill>
            <a:ln w="120650" cap="flat" cmpd="sng" algn="ctr">
              <a:solidFill>
                <a:srgbClr val="6DB268">
                  <a:alpha val="60000"/>
                </a:srgbClr>
              </a:solidFill>
              <a:prstDash val="solid"/>
              <a:miter lim="800000"/>
            </a:ln>
            <a:effectLst>
              <a:outerShdw blurRad="266700" dist="139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5128" name="矩形 20"/>
            <p:cNvSpPr/>
            <p:nvPr/>
          </p:nvSpPr>
          <p:spPr>
            <a:xfrm>
              <a:off x="1090613" y="613470"/>
              <a:ext cx="10010775" cy="5631061"/>
            </a:xfrm>
            <a:prstGeom prst="roundRect">
              <a:avLst>
                <a:gd name="adj" fmla="val 16667"/>
              </a:avLst>
            </a:prstGeom>
            <a:blipFill rotWithShape="0">
              <a:blip r:embed="rId11">
                <a:alphaModFix amt="35001"/>
              </a:blip>
              <a:stretch>
                <a:fillRect/>
              </a:stretch>
            </a:blipFill>
            <a:ln w="120650">
              <a:noFill/>
              <a:miter lim="800000"/>
            </a:ln>
            <a:effectLst>
              <a:outerShdw blurRad="190500" sx="102000" sy="102000" algn="ctr">
                <a:srgbClr val="000000">
                  <a:alpha val="39999"/>
                </a:srgbClr>
              </a:outerShdw>
            </a:effectLst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思源黑体 CN"/>
                <a:ea typeface="思源黑体 CN"/>
              </a:endParaRPr>
            </a:p>
          </p:txBody>
        </p:sp>
        <p:sp>
          <p:nvSpPr>
            <p:cNvPr id="5129" name="矩形 21"/>
            <p:cNvSpPr/>
            <p:nvPr/>
          </p:nvSpPr>
          <p:spPr>
            <a:xfrm>
              <a:off x="1356730" y="850246"/>
              <a:ext cx="9489359" cy="5157508"/>
            </a:xfrm>
            <a:prstGeom prst="roundRect">
              <a:avLst/>
            </a:prstGeom>
            <a:noFill/>
            <a:ln w="73025" cap="flat" cmpd="sng" algn="ctr">
              <a:solidFill>
                <a:srgbClr val="6DB268">
                  <a:alpha val="49000"/>
                </a:srgb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endParaRPr lang="zh-CN" altLang="en-US">
                <a:solidFill>
                  <a:srgbClr val="FFFFFF"/>
                </a:solidFill>
                <a:latin typeface="思源黑体 CN"/>
                <a:ea typeface="思源黑体 CN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矩形 1"/>
          <p:cNvSpPr/>
          <p:nvPr/>
        </p:nvSpPr>
        <p:spPr>
          <a:xfrm rot="2340000">
            <a:off x="-725487" y="-2828925"/>
            <a:ext cx="10310812" cy="11187113"/>
          </a:xfrm>
          <a:prstGeom prst="rect">
            <a:avLst/>
          </a:prstGeom>
          <a:blipFill rotWithShape="1">
            <a:blip r:embed="rId2">
              <a:alphaModFix amt="37000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思源黑体 CN"/>
              <a:ea typeface="思源黑体 CN"/>
            </a:endParaRPr>
          </a:p>
        </p:txBody>
      </p:sp>
      <p:sp>
        <p:nvSpPr>
          <p:cNvPr id="6147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3">
              <a:alphaModFix amt="35001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148" name="组合 3"/>
          <p:cNvGrpSpPr/>
          <p:nvPr/>
        </p:nvGrpSpPr>
        <p:grpSpPr>
          <a:xfrm>
            <a:off x="-703262" y="-307975"/>
            <a:ext cx="11034712" cy="6329363"/>
            <a:chOff x="826746" y="732041"/>
            <a:chExt cx="12334133" cy="7116445"/>
          </a:xfrm>
        </p:grpSpPr>
        <p:sp>
          <p:nvSpPr>
            <p:cNvPr id="6157" name="矩形 4"/>
            <p:cNvSpPr/>
            <p:nvPr/>
          </p:nvSpPr>
          <p:spPr>
            <a:xfrm>
              <a:off x="3692467" y="73204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58" name="矩形 5"/>
            <p:cNvSpPr/>
            <p:nvPr/>
          </p:nvSpPr>
          <p:spPr>
            <a:xfrm>
              <a:off x="826746" y="3573621"/>
              <a:ext cx="1426651" cy="1545734"/>
            </a:xfrm>
            <a:prstGeom prst="rect">
              <a:avLst/>
            </a:prstGeom>
            <a:blipFill rotWithShape="0">
              <a:blip r:embed="rId5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59" name="矩形 6"/>
            <p:cNvSpPr/>
            <p:nvPr/>
          </p:nvSpPr>
          <p:spPr>
            <a:xfrm>
              <a:off x="10518738" y="2791830"/>
              <a:ext cx="2642141" cy="2864784"/>
            </a:xfrm>
            <a:prstGeom prst="rect">
              <a:avLst/>
            </a:prstGeom>
            <a:blipFill rotWithShape="0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160" name="矩形 7"/>
            <p:cNvSpPr/>
            <p:nvPr/>
          </p:nvSpPr>
          <p:spPr>
            <a:xfrm>
              <a:off x="5818246" y="511043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6149" name="组合 8"/>
          <p:cNvGrpSpPr/>
          <p:nvPr/>
        </p:nvGrpSpPr>
        <p:grpSpPr>
          <a:xfrm>
            <a:off x="-941387" y="-1120775"/>
            <a:ext cx="11034712" cy="7165975"/>
            <a:chOff x="-2862893" y="-3728042"/>
            <a:chExt cx="18547598" cy="12045716"/>
          </a:xfrm>
        </p:grpSpPr>
        <p:pic>
          <p:nvPicPr>
            <p:cNvPr id="6151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80000">
              <a:off x="10424797" y="3467383"/>
              <a:ext cx="4850291" cy="4850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2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281122" y="4059099"/>
              <a:ext cx="2743200" cy="2743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3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">
              <a:off x="-2862893" y="-3728042"/>
              <a:ext cx="6858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4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80000" flipH="1" flipV="1">
              <a:off x="10396655" y="-3292986"/>
              <a:ext cx="5288050" cy="52880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5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">
              <a:off x="10929149" y="4378118"/>
              <a:ext cx="2272990" cy="22729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6156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500000" flipH="1">
              <a:off x="-1649966" y="2721297"/>
              <a:ext cx="2351348" cy="2351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6150" name="矩形 15"/>
          <p:cNvSpPr/>
          <p:nvPr/>
        </p:nvSpPr>
        <p:spPr>
          <a:xfrm>
            <a:off x="0" y="411163"/>
            <a:ext cx="9144000" cy="431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矩形 1"/>
          <p:cNvSpPr/>
          <p:nvPr/>
        </p:nvSpPr>
        <p:spPr>
          <a:xfrm rot="2340000">
            <a:off x="-725487" y="-2828925"/>
            <a:ext cx="10310812" cy="11187113"/>
          </a:xfrm>
          <a:prstGeom prst="rect">
            <a:avLst/>
          </a:prstGeom>
          <a:blipFill rotWithShape="1">
            <a:blip r:embed="rId2">
              <a:alphaModFix amt="37000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思源黑体 CN"/>
              <a:ea typeface="思源黑体 CN"/>
            </a:endParaRPr>
          </a:p>
        </p:txBody>
      </p:sp>
      <p:sp>
        <p:nvSpPr>
          <p:cNvPr id="7171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1">
            <a:blip r:embed="rId3">
              <a:alphaModFix amt="35001"/>
            </a:blip>
            <a:stretch>
              <a:fillRect/>
            </a:stretch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7172" name="组合 3"/>
          <p:cNvGrpSpPr/>
          <p:nvPr/>
        </p:nvGrpSpPr>
        <p:grpSpPr>
          <a:xfrm>
            <a:off x="-703262" y="-307975"/>
            <a:ext cx="11034712" cy="6329363"/>
            <a:chOff x="826746" y="732041"/>
            <a:chExt cx="12334133" cy="7116445"/>
          </a:xfrm>
        </p:grpSpPr>
        <p:sp>
          <p:nvSpPr>
            <p:cNvPr id="7181" name="矩形 4"/>
            <p:cNvSpPr/>
            <p:nvPr/>
          </p:nvSpPr>
          <p:spPr>
            <a:xfrm>
              <a:off x="3692467" y="73204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82" name="矩形 5"/>
            <p:cNvSpPr/>
            <p:nvPr/>
          </p:nvSpPr>
          <p:spPr>
            <a:xfrm>
              <a:off x="826746" y="3573621"/>
              <a:ext cx="1426651" cy="1545734"/>
            </a:xfrm>
            <a:prstGeom prst="rect">
              <a:avLst/>
            </a:prstGeom>
            <a:blipFill rotWithShape="0">
              <a:blip r:embed="rId5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83" name="矩形 6"/>
            <p:cNvSpPr/>
            <p:nvPr/>
          </p:nvSpPr>
          <p:spPr>
            <a:xfrm>
              <a:off x="10518738" y="2791830"/>
              <a:ext cx="2642141" cy="2864784"/>
            </a:xfrm>
            <a:prstGeom prst="rect">
              <a:avLst/>
            </a:prstGeom>
            <a:blipFill rotWithShape="0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184" name="矩形 7"/>
            <p:cNvSpPr/>
            <p:nvPr/>
          </p:nvSpPr>
          <p:spPr>
            <a:xfrm>
              <a:off x="5818246" y="5110431"/>
              <a:ext cx="2320968" cy="2738055"/>
            </a:xfrm>
            <a:prstGeom prst="rect">
              <a:avLst/>
            </a:prstGeom>
            <a:blipFill rotWithShape="1">
              <a:blip r:embed="rId4">
                <a:alphaModFix amt="77000"/>
              </a:blip>
              <a:stretch>
                <a:fillRect/>
              </a:stretch>
            </a:blipFill>
            <a:ln w="12700"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173" name="组合 8"/>
          <p:cNvGrpSpPr/>
          <p:nvPr/>
        </p:nvGrpSpPr>
        <p:grpSpPr>
          <a:xfrm>
            <a:off x="-941387" y="-1120775"/>
            <a:ext cx="11034712" cy="7165975"/>
            <a:chOff x="-2862893" y="-3728042"/>
            <a:chExt cx="18547598" cy="12045716"/>
          </a:xfrm>
        </p:grpSpPr>
        <p:pic>
          <p:nvPicPr>
            <p:cNvPr id="7175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2780000">
              <a:off x="10424797" y="3467383"/>
              <a:ext cx="4850291" cy="485029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6" name="图片 1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-1281122" y="4059099"/>
              <a:ext cx="2743200" cy="27432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7" name="图片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">
              <a:off x="-2862893" y="-3728042"/>
              <a:ext cx="6858000" cy="68580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8" name="图片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80000" flipH="1" flipV="1">
              <a:off x="10396655" y="-3292986"/>
              <a:ext cx="5288050" cy="52880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79" name="图片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540000">
              <a:off x="10929149" y="4378118"/>
              <a:ext cx="2272990" cy="22729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7180" name="图片 1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19500000" flipH="1">
              <a:off x="-1649966" y="2721297"/>
              <a:ext cx="2351348" cy="23513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7174" name="圆角矩形 15"/>
          <p:cNvSpPr/>
          <p:nvPr/>
        </p:nvSpPr>
        <p:spPr>
          <a:xfrm>
            <a:off x="220663" y="241300"/>
            <a:ext cx="8716962" cy="4714875"/>
          </a:xfrm>
          <a:prstGeom prst="roundRect">
            <a:avLst>
              <a:gd name="adj" fmla="val 64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3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37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0.xml"/><Relationship Id="rId2" Type="http://schemas.openxmlformats.org/officeDocument/2006/relationships/slide" Target="slide2.xml"/><Relationship Id="rId1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hyperlink" Target="&#36127;&#38754;&#34892;&#20026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/>
          <p:nvPr/>
        </p:nvSpPr>
        <p:spPr>
          <a:xfrm>
            <a:off x="1298575" y="1379538"/>
            <a:ext cx="6654800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5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习作：我有一个想法</a:t>
            </a:r>
            <a:endParaRPr lang="zh-CN" altLang="en-US" sz="2800">
              <a:solidFill>
                <a:srgbClr val="29708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图片 1"/>
          <p:cNvPicPr>
            <a:picLocks noChangeAspect="1"/>
          </p:cNvPicPr>
          <p:nvPr/>
        </p:nvPicPr>
        <p:blipFill>
          <a:blip r:embed="rId1">
            <a:biLevel thresh="50000"/>
            <a:grayscl/>
          </a:blip>
          <a:stretch>
            <a:fillRect/>
          </a:stretch>
        </p:blipFill>
        <p:spPr>
          <a:xfrm>
            <a:off x="3313113" y="3392488"/>
            <a:ext cx="242093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4" name="矩形 4">
            <a:hlinkClick r:id="rId2" action="ppaction://hlinksldjump"/>
          </p:cNvPr>
          <p:cNvSpPr/>
          <p:nvPr/>
        </p:nvSpPr>
        <p:spPr>
          <a:xfrm>
            <a:off x="2630488" y="2460625"/>
            <a:ext cx="1625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5" name="矩形 4">
            <a:hlinkClick r:id="rId3" action="ppaction://hlinksldjump"/>
          </p:cNvPr>
          <p:cNvSpPr/>
          <p:nvPr/>
        </p:nvSpPr>
        <p:spPr>
          <a:xfrm>
            <a:off x="4625975" y="2460625"/>
            <a:ext cx="16256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4"/>
          <p:cNvSpPr/>
          <p:nvPr/>
        </p:nvSpPr>
        <p:spPr>
          <a:xfrm>
            <a:off x="3971925" y="549275"/>
            <a:ext cx="191135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6"/>
          <p:cNvSpPr/>
          <p:nvPr/>
        </p:nvSpPr>
        <p:spPr>
          <a:xfrm>
            <a:off x="825500" y="1797050"/>
            <a:ext cx="7950200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习作要求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写好以后读给同学听，看看他（她）是否明白你的想法，再问问他（她）对这个问题有什么看法。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0" name="组合 4"/>
          <p:cNvGrpSpPr/>
          <p:nvPr/>
        </p:nvGrpSpPr>
        <p:grpSpPr>
          <a:xfrm>
            <a:off x="268288" y="1122363"/>
            <a:ext cx="2251075" cy="677862"/>
            <a:chOff x="2733273" y="490159"/>
            <a:chExt cx="2251682" cy="678552"/>
          </a:xfrm>
        </p:grpSpPr>
        <p:sp>
          <p:nvSpPr>
            <p:cNvPr id="19461" name="矩形 2"/>
            <p:cNvSpPr/>
            <p:nvPr/>
          </p:nvSpPr>
          <p:spPr>
            <a:xfrm>
              <a:off x="3290376" y="516225"/>
              <a:ext cx="1694579" cy="652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习作要求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9462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3273" y="490159"/>
              <a:ext cx="675090" cy="675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395288" y="1717675"/>
            <a:ext cx="8394700" cy="2652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一位组员分享时，其他组员认真倾听，看能否听明白分享人的想法。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分享后，认真倾听组员的看法，虚心听取他人的意见或建议。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3" name="组合 3"/>
          <p:cNvGrpSpPr/>
          <p:nvPr/>
        </p:nvGrpSpPr>
        <p:grpSpPr>
          <a:xfrm>
            <a:off x="3316288" y="873125"/>
            <a:ext cx="2552700" cy="674688"/>
            <a:chOff x="2733273" y="490159"/>
            <a:chExt cx="2552132" cy="675090"/>
          </a:xfrm>
        </p:grpSpPr>
        <p:sp>
          <p:nvSpPr>
            <p:cNvPr id="20484" name="矩形 2"/>
            <p:cNvSpPr/>
            <p:nvPr/>
          </p:nvSpPr>
          <p:spPr>
            <a:xfrm>
              <a:off x="3290376" y="516225"/>
              <a:ext cx="1995029" cy="57304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交流要求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485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3273" y="490159"/>
              <a:ext cx="675090" cy="675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257175" y="792163"/>
            <a:ext cx="3908425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全班交流，自改习作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257175" y="1430338"/>
            <a:ext cx="8753475" cy="309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欣赏佳作。以是否写清楚现象和观点为依据，选出佳作，全班交流欣赏。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病文剖析。共议发现问题，提出修改建议。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自改习作。 依据佳作欣赏和病文剖析中的收获修改自己的习作。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/>
          <p:nvPr/>
        </p:nvSpPr>
        <p:spPr>
          <a:xfrm>
            <a:off x="111125" y="976313"/>
            <a:ext cx="914400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看到生活中有需要改进的问题，要积极表达自己的想法。说说你打算把自己的想法告诉谁。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214313" y="2216150"/>
            <a:ext cx="8863012" cy="2492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可以把自己的想法改成建议书贴在小区的宣传栏里，还可以在班里开展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好想法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征集活动。行动可以使想法更有价值！行动可以让我们的生活更加美好！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2713038" y="1590675"/>
            <a:ext cx="3860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习作：我有一个想法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3"/>
          <p:cNvSpPr/>
          <p:nvPr/>
        </p:nvSpPr>
        <p:spPr>
          <a:xfrm>
            <a:off x="1166813" y="2289175"/>
            <a:ext cx="6953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提出现象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列举事例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提出想法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4"/>
          <p:cNvSpPr/>
          <p:nvPr/>
        </p:nvSpPr>
        <p:spPr>
          <a:xfrm>
            <a:off x="1166813" y="2987675"/>
            <a:ext cx="69532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提出想法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给出建议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说清好处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7" name="组合 5"/>
          <p:cNvGrpSpPr/>
          <p:nvPr/>
        </p:nvGrpSpPr>
        <p:grpSpPr>
          <a:xfrm>
            <a:off x="360363" y="382588"/>
            <a:ext cx="2176462" cy="677862"/>
            <a:chOff x="2733273" y="490159"/>
            <a:chExt cx="2177024" cy="678552"/>
          </a:xfrm>
        </p:grpSpPr>
        <p:sp>
          <p:nvSpPr>
            <p:cNvPr id="23558" name="矩形 2"/>
            <p:cNvSpPr/>
            <p:nvPr/>
          </p:nvSpPr>
          <p:spPr>
            <a:xfrm>
              <a:off x="3290377" y="516225"/>
              <a:ext cx="1619920" cy="652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板书设计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3559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3273" y="490159"/>
              <a:ext cx="675090" cy="675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213" y="1214438"/>
            <a:ext cx="4683125" cy="263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1126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8" y="3963988"/>
            <a:ext cx="2752725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68" name="矩形 4"/>
          <p:cNvSpPr/>
          <p:nvPr/>
        </p:nvSpPr>
        <p:spPr>
          <a:xfrm>
            <a:off x="3814763" y="563563"/>
            <a:ext cx="14700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69" name="组合 4"/>
          <p:cNvGrpSpPr/>
          <p:nvPr/>
        </p:nvGrpSpPr>
        <p:grpSpPr>
          <a:xfrm>
            <a:off x="5940425" y="2586038"/>
            <a:ext cx="2868613" cy="1535112"/>
            <a:chOff x="1055897" y="2852739"/>
            <a:chExt cx="2868031" cy="1533982"/>
          </a:xfrm>
        </p:grpSpPr>
        <p:sp>
          <p:nvSpPr>
            <p:cNvPr id="11270" name="对话气泡: 椭圆形 7"/>
            <p:cNvSpPr/>
            <p:nvPr/>
          </p:nvSpPr>
          <p:spPr>
            <a:xfrm>
              <a:off x="1055897" y="2852739"/>
              <a:ext cx="2868031" cy="1533982"/>
            </a:xfrm>
            <a:prstGeom prst="wedgeEllipseCallout">
              <a:avLst>
                <a:gd name="adj1" fmla="val -41208"/>
                <a:gd name="adj2" fmla="val -66884"/>
              </a:avLst>
            </a:prstGeom>
            <a:solidFill>
              <a:srgbClr val="FFE699"/>
            </a:solidFill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30000"/>
                </a:lnSpc>
              </a:pPr>
              <a:endPara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sp>
          <p:nvSpPr>
            <p:cNvPr id="11271" name="文本框 8"/>
            <p:cNvSpPr txBox="1"/>
            <p:nvPr/>
          </p:nvSpPr>
          <p:spPr>
            <a:xfrm>
              <a:off x="1188021" y="2954822"/>
              <a:ext cx="2630764" cy="11632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2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谈谈观后感，交流生活中的现象，发表自己的看法。</a:t>
              </a:r>
              <a:endParaRPr lang="zh-CN" altLang="en-US" sz="2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2"/>
          <p:cNvSpPr/>
          <p:nvPr/>
        </p:nvSpPr>
        <p:spPr>
          <a:xfrm>
            <a:off x="592138" y="1330325"/>
            <a:ext cx="7977187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生活中有哪些现象或问题引起了你的关注？你对这些现象有什么想法？从自己发现的或同学列举的现象中选择一个写一写。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"/>
          <p:cNvSpPr/>
          <p:nvPr/>
        </p:nvSpPr>
        <p:spPr>
          <a:xfrm>
            <a:off x="927100" y="585788"/>
            <a:ext cx="544512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有了想法，该如何写出来呢？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279400" y="1231900"/>
            <a:ext cx="8674100" cy="2619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我发现爱玩手机的人特别多。上个月我们去给爷爷祝寿，聚会的时候大家都在各自看手机，很少一起聊天。我爸爸下班回家之后，也一直玩手机，我叫他他都不理我。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过于沉迷手机会影响与别人的交往，我们不应该总是玩手机，应该用更多的时间关心身边的人。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矩形 2"/>
          <p:cNvSpPr/>
          <p:nvPr/>
        </p:nvSpPr>
        <p:spPr>
          <a:xfrm>
            <a:off x="927100" y="3851275"/>
            <a:ext cx="627062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读了这段话后你知道了什么？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407988" y="1249363"/>
            <a:ext cx="8469312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我们可以像这则例文片段一样，先用一句话点出看到的现象，再用几个事例把现象说清楚，最后写出自己的想法。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1249363" y="3438525"/>
            <a:ext cx="6788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提出现象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列举事例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提出想法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2"/>
          <p:cNvSpPr/>
          <p:nvPr/>
        </p:nvSpPr>
        <p:spPr>
          <a:xfrm>
            <a:off x="166688" y="1047750"/>
            <a:ext cx="8618537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宋体" panose="02010600030101010101" pitchFamily="2" charset="-122"/>
              </a:rPr>
              <a:t>第</a:t>
            </a:r>
            <a:r>
              <a:rPr lang="en-US" altLang="zh-CN" sz="2600" b="1">
                <a:latin typeface="宋体" panose="02010600030101010101" pitchFamily="2" charset="-122"/>
              </a:rPr>
              <a:t>2</a:t>
            </a:r>
            <a:r>
              <a:rPr lang="zh-CN" altLang="en-US" sz="2600" b="1">
                <a:latin typeface="宋体" panose="02010600030101010101" pitchFamily="2" charset="-122"/>
              </a:rPr>
              <a:t>则例文片段中，这个孩子是怎样写清楚自己的想法的？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15363" name="矩形 2"/>
          <p:cNvSpPr/>
          <p:nvPr/>
        </p:nvSpPr>
        <p:spPr>
          <a:xfrm>
            <a:off x="166688" y="1736725"/>
            <a:ext cx="8918575" cy="2493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最近我一直在想，我们班能不能开辟一个植物角呢？我们可以在植物角养花种草，或是种花生、种豆子，还可以根据季节的变化更换不同的植物。我们可以轮流照看它们，给它们浇水、施肥。这样既可以使班里的同学了解不同植物的特点，还可以使大家亲近自然，为教室增添大自然的气息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2"/>
          <p:cNvSpPr/>
          <p:nvPr/>
        </p:nvSpPr>
        <p:spPr>
          <a:xfrm>
            <a:off x="69850" y="1303338"/>
            <a:ext cx="8909050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我们还可以先提出自己的想法，然后写建议，最后写这样做的好处。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1130300" y="2852738"/>
            <a:ext cx="6788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提出想法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给出建议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说清好处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/>
          <p:nvPr/>
        </p:nvSpPr>
        <p:spPr>
          <a:xfrm>
            <a:off x="723900" y="1617663"/>
            <a:ext cx="8096250" cy="2652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习作要求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写的时候，要把这种现象和你的想法写清楚。如果有改进的办法或建议，也可以写下来。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1" name="组合 1"/>
          <p:cNvGrpSpPr/>
          <p:nvPr/>
        </p:nvGrpSpPr>
        <p:grpSpPr>
          <a:xfrm>
            <a:off x="3644900" y="608013"/>
            <a:ext cx="2252663" cy="679450"/>
            <a:chOff x="2733273" y="490159"/>
            <a:chExt cx="2251682" cy="678552"/>
          </a:xfrm>
        </p:grpSpPr>
        <p:sp>
          <p:nvSpPr>
            <p:cNvPr id="17412" name="矩形 2"/>
            <p:cNvSpPr/>
            <p:nvPr/>
          </p:nvSpPr>
          <p:spPr>
            <a:xfrm>
              <a:off x="3290376" y="516225"/>
              <a:ext cx="1694579" cy="652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习作要求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413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3273" y="490159"/>
              <a:ext cx="675090" cy="675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2"/>
          <p:cNvSpPr/>
          <p:nvPr/>
        </p:nvSpPr>
        <p:spPr>
          <a:xfrm>
            <a:off x="211138" y="1581150"/>
            <a:ext cx="8721725" cy="2408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思路一：我要写的一种现象是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，对于这种现象，我的想法是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，我的改进建议是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思路二：我的想法是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，我的建议是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，这样做的好处是</a:t>
            </a:r>
            <a:r>
              <a:rPr lang="en-US" altLang="zh-CN" sz="30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435" name="组合 3"/>
          <p:cNvGrpSpPr/>
          <p:nvPr/>
        </p:nvGrpSpPr>
        <p:grpSpPr>
          <a:xfrm>
            <a:off x="3294063" y="901700"/>
            <a:ext cx="2552700" cy="679450"/>
            <a:chOff x="2733273" y="490159"/>
            <a:chExt cx="2552132" cy="678552"/>
          </a:xfrm>
        </p:grpSpPr>
        <p:sp>
          <p:nvSpPr>
            <p:cNvPr id="18436" name="矩形 2"/>
            <p:cNvSpPr/>
            <p:nvPr/>
          </p:nvSpPr>
          <p:spPr>
            <a:xfrm>
              <a:off x="3290376" y="516225"/>
              <a:ext cx="1995029" cy="65248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习作学习单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437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3273" y="490159"/>
              <a:ext cx="675090" cy="67509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全屏显示(16:9)</PresentationFormat>
  <Paragraphs>75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等线 Light</vt:lpstr>
      <vt:lpstr>Calibri Light</vt:lpstr>
      <vt:lpstr>思源黑体 CN</vt:lpstr>
      <vt:lpstr>Calibri</vt:lpstr>
      <vt:lpstr>等线</vt:lpstr>
      <vt:lpstr>楷体</vt:lpstr>
      <vt:lpstr>Times New Roman</vt:lpstr>
      <vt:lpstr>黑体</vt:lpstr>
      <vt:lpstr>微软雅黑</vt:lpstr>
      <vt:lpstr>Arial Unicode MS</vt:lpstr>
      <vt:lpstr>Cambria</vt:lpstr>
      <vt:lpstr>Arial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2016-01-14T05:53:00Z</dcterms:created>
  <dcterms:modified xsi:type="dcterms:W3CDTF">2023-09-25T16:55:07Z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C87E9FB04BA3429291DA1E916D9E24E1_12</vt:lpwstr>
  </property>
  <property fmtid="{D5CDD505-2E9C-101B-9397-08002B2CF9AE}" pid="3" name="KSOProductBuildVer">
    <vt:lpwstr>2052-12.1.0.15374</vt:lpwstr>
  </property>
</Properties>
</file>