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9"/>
  </p:notesMasterIdLst>
  <p:handoutMasterIdLst>
    <p:handoutMasterId r:id="rId20"/>
  </p:handoutMasterIdLst>
  <p:sldIdLst>
    <p:sldId id="256" r:id="rId4"/>
    <p:sldId id="273" r:id="rId5"/>
    <p:sldId id="266" r:id="rId6"/>
    <p:sldId id="277" r:id="rId7"/>
    <p:sldId id="278" r:id="rId8"/>
    <p:sldId id="279" r:id="rId9"/>
    <p:sldId id="280" r:id="rId10"/>
    <p:sldId id="282" r:id="rId11"/>
    <p:sldId id="267" r:id="rId12"/>
    <p:sldId id="284" r:id="rId13"/>
    <p:sldId id="285" r:id="rId14"/>
    <p:sldId id="286" r:id="rId15"/>
    <p:sldId id="287" r:id="rId16"/>
    <p:sldId id="263" r:id="rId17"/>
    <p:sldId id="291" r:id="rId18"/>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380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264A"/>
    <a:srgbClr val="FF2691"/>
    <a:srgbClr val="A1B538"/>
    <a:srgbClr val="FFBC00"/>
    <a:srgbClr val="FFBC01"/>
    <a:srgbClr val="D17BD9"/>
    <a:srgbClr val="30ABCE"/>
    <a:srgbClr val="F3AD00"/>
    <a:srgbClr val="00B4FF"/>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88"/>
        <p:guide pos="380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640127" y="2169041"/>
            <a:ext cx="7040880" cy="922020"/>
          </a:xfrm>
          <a:prstGeom prst="rect">
            <a:avLst/>
          </a:prstGeom>
          <a:noFill/>
        </p:spPr>
        <p:txBody>
          <a:bodyPr wrap="none" rtlCol="0">
            <a:spAutoFit/>
          </a:bodyPr>
          <a:lstStyle/>
          <a:p>
            <a:r>
              <a:rPr kumimoji="1" lang="zh-CN" altLang="en-US" sz="5400" b="1" dirty="0">
                <a:solidFill>
                  <a:srgbClr val="00B4FF"/>
                </a:solidFill>
              </a:rPr>
              <a:t>亿以上数的写法及改写</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8721090" y="1993900"/>
            <a:ext cx="2411730" cy="1875790"/>
            <a:chOff x="1296" y="2862"/>
            <a:chExt cx="3798" cy="2954"/>
          </a:xfrm>
        </p:grpSpPr>
        <p:grpSp>
          <p:nvGrpSpPr>
            <p:cNvPr id="9" name="组合 8"/>
            <p:cNvGrpSpPr/>
            <p:nvPr/>
          </p:nvGrpSpPr>
          <p:grpSpPr>
            <a:xfrm>
              <a:off x="1296" y="2862"/>
              <a:ext cx="3798" cy="2954"/>
              <a:chOff x="4597" y="1409"/>
              <a:chExt cx="3798" cy="2954"/>
            </a:xfrm>
          </p:grpSpPr>
          <p:pic>
            <p:nvPicPr>
              <p:cNvPr id="8" name="图片 7" descr="图片2"/>
              <p:cNvPicPr>
                <a:picLocks noChangeAspect="1"/>
              </p:cNvPicPr>
              <p:nvPr/>
            </p:nvPicPr>
            <p:blipFill>
              <a:blip r:embed="rId2"/>
              <a:srcRect b="29529"/>
              <a:stretch>
                <a:fillRect/>
              </a:stretch>
            </p:blipFill>
            <p:spPr>
              <a:xfrm>
                <a:off x="5089" y="1409"/>
                <a:ext cx="2736" cy="1928"/>
              </a:xfrm>
              <a:prstGeom prst="rect">
                <a:avLst/>
              </a:prstGeom>
            </p:spPr>
          </p:pic>
          <p:sp>
            <p:nvSpPr>
              <p:cNvPr id="6" name="圆角矩形 5"/>
              <p:cNvSpPr/>
              <p:nvPr/>
            </p:nvSpPr>
            <p:spPr>
              <a:xfrm>
                <a:off x="4597" y="3343"/>
                <a:ext cx="3798" cy="1020"/>
              </a:xfrm>
              <a:prstGeom prst="roundRect">
                <a:avLst/>
              </a:prstGeom>
              <a:noFill/>
              <a:ln w="76200">
                <a:solidFill>
                  <a:srgbClr val="FF0000"/>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2293" y="3811"/>
              <a:ext cx="17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三十亿</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1" name="文本框 101"/>
          <p:cNvSpPr txBox="1"/>
          <p:nvPr/>
        </p:nvSpPr>
        <p:spPr>
          <a:xfrm>
            <a:off x="8776637" y="3284787"/>
            <a:ext cx="2356451" cy="521970"/>
          </a:xfrm>
          <a:prstGeom prst="rect">
            <a:avLst/>
          </a:prstGeom>
          <a:noFill/>
        </p:spPr>
        <p:txBody>
          <a:bodyPr wrap="square" rtlCol="0">
            <a:spAutoFit/>
          </a:bodyPr>
          <a:p>
            <a:r>
              <a:rPr lang="en-US" altLang="zh-CN" sz="2800" dirty="0">
                <a:solidFill>
                  <a:schemeClr val="tx1"/>
                </a:solidFill>
                <a:latin typeface="微软雅黑" panose="020B0503020204020204" pitchFamily="34" charset="-122"/>
                <a:ea typeface="微软雅黑" panose="020B0503020204020204" pitchFamily="34" charset="-122"/>
              </a:rPr>
              <a:t>3000000000</a:t>
            </a:r>
            <a:endParaRPr lang="en-US" altLang="zh-CN" sz="2800" dirty="0">
              <a:solidFill>
                <a:schemeClr val="tx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227955" y="2082800"/>
            <a:ext cx="2411730" cy="1866265"/>
            <a:chOff x="7200" y="2879"/>
            <a:chExt cx="3798" cy="2939"/>
          </a:xfrm>
        </p:grpSpPr>
        <p:grpSp>
          <p:nvGrpSpPr>
            <p:cNvPr id="14" name="组合 13"/>
            <p:cNvGrpSpPr/>
            <p:nvPr/>
          </p:nvGrpSpPr>
          <p:grpSpPr>
            <a:xfrm>
              <a:off x="7200" y="2879"/>
              <a:ext cx="3798" cy="2939"/>
              <a:chOff x="7216" y="3102"/>
              <a:chExt cx="3798" cy="2939"/>
            </a:xfrm>
          </p:grpSpPr>
          <p:pic>
            <p:nvPicPr>
              <p:cNvPr id="13" name="图片 12" descr="图片3"/>
              <p:cNvPicPr>
                <a:picLocks noChangeAspect="1"/>
              </p:cNvPicPr>
              <p:nvPr/>
            </p:nvPicPr>
            <p:blipFill>
              <a:blip r:embed="rId3"/>
              <a:srcRect b="28421"/>
              <a:stretch>
                <a:fillRect/>
              </a:stretch>
            </p:blipFill>
            <p:spPr>
              <a:xfrm>
                <a:off x="7727" y="3102"/>
                <a:ext cx="2693" cy="1928"/>
              </a:xfrm>
              <a:prstGeom prst="rect">
                <a:avLst/>
              </a:prstGeom>
            </p:spPr>
          </p:pic>
          <p:sp>
            <p:nvSpPr>
              <p:cNvPr id="12" name="圆角矩形 11"/>
              <p:cNvSpPr/>
              <p:nvPr/>
            </p:nvSpPr>
            <p:spPr>
              <a:xfrm>
                <a:off x="7216" y="5021"/>
                <a:ext cx="3798" cy="1020"/>
              </a:xfrm>
              <a:prstGeom prst="roundRect">
                <a:avLst/>
              </a:prstGeom>
              <a:noFill/>
              <a:ln w="76200">
                <a:solidFill>
                  <a:srgbClr val="00B050"/>
                </a:solidFill>
              </a:ln>
              <a:effectLst>
                <a:glow rad="101600">
                  <a:srgbClr val="00B05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文本框 14"/>
            <p:cNvSpPr txBox="1"/>
            <p:nvPr/>
          </p:nvSpPr>
          <p:spPr>
            <a:xfrm>
              <a:off x="8178" y="3736"/>
              <a:ext cx="17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三十万</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6" name="文本框 100"/>
          <p:cNvSpPr txBox="1"/>
          <p:nvPr/>
        </p:nvSpPr>
        <p:spPr>
          <a:xfrm>
            <a:off x="5617873" y="3392171"/>
            <a:ext cx="1446106" cy="521970"/>
          </a:xfrm>
          <a:prstGeom prst="rect">
            <a:avLst/>
          </a:prstGeom>
          <a:noFill/>
        </p:spPr>
        <p:txBody>
          <a:bodyPr wrap="square" rtlCol="0">
            <a:spAutoFit/>
          </a:bodyPr>
          <a:p>
            <a:r>
              <a:rPr lang="en-US" altLang="zh-CN" sz="2800" dirty="0">
                <a:solidFill>
                  <a:schemeClr val="tx1"/>
                </a:solidFill>
                <a:latin typeface="微软雅黑" panose="020B0503020204020204" pitchFamily="34" charset="-122"/>
                <a:ea typeface="微软雅黑" panose="020B0503020204020204" pitchFamily="34" charset="-122"/>
              </a:rPr>
              <a:t>300000</a:t>
            </a:r>
            <a:endParaRPr lang="en-US" altLang="zh-CN" sz="2800" dirty="0">
              <a:solidFill>
                <a:schemeClr val="tx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421765" y="2057400"/>
            <a:ext cx="2411730" cy="1896110"/>
            <a:chOff x="1199" y="2077"/>
            <a:chExt cx="3798" cy="2986"/>
          </a:xfrm>
        </p:grpSpPr>
        <p:pic>
          <p:nvPicPr>
            <p:cNvPr id="28" name="图片 27" descr="图片4"/>
            <p:cNvPicPr>
              <a:picLocks noChangeAspect="1"/>
            </p:cNvPicPr>
            <p:nvPr/>
          </p:nvPicPr>
          <p:blipFill>
            <a:blip r:embed="rId4"/>
            <a:srcRect b="29003"/>
            <a:stretch>
              <a:fillRect/>
            </a:stretch>
          </p:blipFill>
          <p:spPr>
            <a:xfrm>
              <a:off x="1762" y="2077"/>
              <a:ext cx="2712" cy="1928"/>
            </a:xfrm>
            <a:prstGeom prst="rect">
              <a:avLst/>
            </a:prstGeom>
          </p:spPr>
        </p:pic>
        <p:sp>
          <p:nvSpPr>
            <p:cNvPr id="24" name="圆角矩形 23"/>
            <p:cNvSpPr/>
            <p:nvPr/>
          </p:nvSpPr>
          <p:spPr>
            <a:xfrm>
              <a:off x="1199" y="4043"/>
              <a:ext cx="3798" cy="1020"/>
            </a:xfrm>
            <a:prstGeom prst="roundRect">
              <a:avLst/>
            </a:prstGeom>
            <a:noFill/>
            <a:ln w="76200">
              <a:solidFill>
                <a:schemeClr val="accent4">
                  <a:lumMod val="75000"/>
                </a:schemeClr>
              </a:solidFill>
            </a:ln>
            <a:effectLst>
              <a:glow rad="101600">
                <a:schemeClr val="accent4">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2487" y="2992"/>
              <a:ext cx="124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三十</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6" name="文本框 99"/>
          <p:cNvSpPr txBox="1"/>
          <p:nvPr/>
        </p:nvSpPr>
        <p:spPr>
          <a:xfrm>
            <a:off x="2356019" y="3364866"/>
            <a:ext cx="650802" cy="521970"/>
          </a:xfrm>
          <a:prstGeom prst="rect">
            <a:avLst/>
          </a:prstGeom>
          <a:noFill/>
        </p:spPr>
        <p:txBody>
          <a:bodyPr wrap="square" rtlCol="0">
            <a:spAutoFit/>
          </a:bodyPr>
          <a:p>
            <a:r>
              <a:rPr lang="en-US" altLang="zh-CN" sz="2800" dirty="0">
                <a:solidFill>
                  <a:schemeClr val="tx1"/>
                </a:solidFill>
                <a:latin typeface="微软雅黑" panose="020B0503020204020204" pitchFamily="34" charset="-122"/>
                <a:ea typeface="微软雅黑" panose="020B0503020204020204" pitchFamily="34" charset="-122"/>
              </a:rPr>
              <a:t>30</a:t>
            </a:r>
            <a:endParaRPr lang="en-US" altLang="zh-CN" sz="2800" dirty="0">
              <a:solidFill>
                <a:schemeClr val="tx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8065770" y="4231640"/>
            <a:ext cx="2411730" cy="2030095"/>
            <a:chOff x="1312" y="2642"/>
            <a:chExt cx="3798" cy="3197"/>
          </a:xfrm>
        </p:grpSpPr>
        <p:grpSp>
          <p:nvGrpSpPr>
            <p:cNvPr id="33" name="组合 32"/>
            <p:cNvGrpSpPr/>
            <p:nvPr/>
          </p:nvGrpSpPr>
          <p:grpSpPr>
            <a:xfrm>
              <a:off x="1312" y="2642"/>
              <a:ext cx="3798" cy="3197"/>
              <a:chOff x="4613" y="1189"/>
              <a:chExt cx="3798" cy="3197"/>
            </a:xfrm>
          </p:grpSpPr>
          <p:pic>
            <p:nvPicPr>
              <p:cNvPr id="35" name="图片 34" descr="图片2"/>
              <p:cNvPicPr>
                <a:picLocks noChangeAspect="1"/>
              </p:cNvPicPr>
              <p:nvPr/>
            </p:nvPicPr>
            <p:blipFill>
              <a:blip r:embed="rId2"/>
              <a:srcRect b="29529"/>
              <a:stretch>
                <a:fillRect/>
              </a:stretch>
            </p:blipFill>
            <p:spPr>
              <a:xfrm>
                <a:off x="4929" y="1189"/>
                <a:ext cx="3058" cy="2154"/>
              </a:xfrm>
              <a:prstGeom prst="rect">
                <a:avLst/>
              </a:prstGeom>
            </p:spPr>
          </p:pic>
          <p:sp>
            <p:nvSpPr>
              <p:cNvPr id="34" name="圆角矩形 33"/>
              <p:cNvSpPr/>
              <p:nvPr/>
            </p:nvSpPr>
            <p:spPr>
              <a:xfrm>
                <a:off x="4613" y="3422"/>
                <a:ext cx="3798" cy="964"/>
              </a:xfrm>
              <a:prstGeom prst="roundRect">
                <a:avLst/>
              </a:prstGeom>
              <a:noFill/>
              <a:ln w="76200">
                <a:solidFill>
                  <a:srgbClr val="FF0000"/>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文本框 35"/>
            <p:cNvSpPr txBox="1"/>
            <p:nvPr/>
          </p:nvSpPr>
          <p:spPr>
            <a:xfrm>
              <a:off x="1867" y="3820"/>
              <a:ext cx="268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一百零七亿</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7" name="文本框 101"/>
          <p:cNvSpPr txBox="1"/>
          <p:nvPr/>
        </p:nvSpPr>
        <p:spPr>
          <a:xfrm>
            <a:off x="8033385" y="5689600"/>
            <a:ext cx="2905760" cy="521970"/>
          </a:xfrm>
          <a:prstGeom prst="rect">
            <a:avLst/>
          </a:prstGeom>
          <a:noFill/>
        </p:spPr>
        <p:txBody>
          <a:bodyPr wrap="square" rtlCol="0">
            <a:spAutoFit/>
          </a:bodyPr>
          <a:p>
            <a:r>
              <a:rPr lang="en-US" altLang="zh-CN" sz="2800" dirty="0">
                <a:solidFill>
                  <a:schemeClr val="tx1"/>
                </a:solidFill>
                <a:latin typeface="微软雅黑" panose="020B0503020204020204" pitchFamily="34" charset="-122"/>
                <a:ea typeface="微软雅黑" panose="020B0503020204020204" pitchFamily="34" charset="-122"/>
              </a:rPr>
              <a:t>10700000000</a:t>
            </a:r>
            <a:endParaRPr lang="en-US" altLang="zh-CN" sz="2800" dirty="0">
              <a:solidFill>
                <a:schemeClr val="tx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476115" y="4231640"/>
            <a:ext cx="2411730" cy="2033270"/>
            <a:chOff x="7057" y="2519"/>
            <a:chExt cx="3798" cy="3202"/>
          </a:xfrm>
        </p:grpSpPr>
        <p:grpSp>
          <p:nvGrpSpPr>
            <p:cNvPr id="39" name="组合 38"/>
            <p:cNvGrpSpPr/>
            <p:nvPr/>
          </p:nvGrpSpPr>
          <p:grpSpPr>
            <a:xfrm>
              <a:off x="7057" y="2519"/>
              <a:ext cx="3798" cy="3202"/>
              <a:chOff x="7073" y="2742"/>
              <a:chExt cx="3798" cy="3202"/>
            </a:xfrm>
          </p:grpSpPr>
          <p:pic>
            <p:nvPicPr>
              <p:cNvPr id="40" name="图片 39" descr="图片3"/>
              <p:cNvPicPr>
                <a:picLocks noChangeAspect="1"/>
              </p:cNvPicPr>
              <p:nvPr/>
            </p:nvPicPr>
            <p:blipFill>
              <a:blip r:embed="rId3"/>
              <a:srcRect b="28421"/>
              <a:stretch>
                <a:fillRect/>
              </a:stretch>
            </p:blipFill>
            <p:spPr>
              <a:xfrm>
                <a:off x="7427" y="2742"/>
                <a:ext cx="3010" cy="2154"/>
              </a:xfrm>
              <a:prstGeom prst="rect">
                <a:avLst/>
              </a:prstGeom>
            </p:spPr>
          </p:pic>
          <p:sp>
            <p:nvSpPr>
              <p:cNvPr id="41" name="圆角矩形 40"/>
              <p:cNvSpPr/>
              <p:nvPr/>
            </p:nvSpPr>
            <p:spPr>
              <a:xfrm>
                <a:off x="7073" y="4924"/>
                <a:ext cx="3798" cy="1020"/>
              </a:xfrm>
              <a:prstGeom prst="roundRect">
                <a:avLst/>
              </a:prstGeom>
              <a:noFill/>
              <a:ln w="76200">
                <a:solidFill>
                  <a:srgbClr val="00B050"/>
                </a:solidFill>
              </a:ln>
              <a:effectLst>
                <a:glow rad="101600">
                  <a:srgbClr val="00B05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文本框 41"/>
            <p:cNvSpPr txBox="1"/>
            <p:nvPr/>
          </p:nvSpPr>
          <p:spPr>
            <a:xfrm>
              <a:off x="7574" y="3661"/>
              <a:ext cx="268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一百零七万</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3" name="文本框 100"/>
          <p:cNvSpPr txBox="1"/>
          <p:nvPr/>
        </p:nvSpPr>
        <p:spPr>
          <a:xfrm>
            <a:off x="4895215" y="5663565"/>
            <a:ext cx="1752600" cy="521970"/>
          </a:xfrm>
          <a:prstGeom prst="rect">
            <a:avLst/>
          </a:prstGeom>
          <a:noFill/>
        </p:spPr>
        <p:txBody>
          <a:bodyPr wrap="square" rtlCol="0">
            <a:spAutoFit/>
          </a:bodyPr>
          <a:p>
            <a:r>
              <a:rPr lang="en-US" altLang="zh-CN" sz="2800" dirty="0">
                <a:solidFill>
                  <a:schemeClr val="tx1"/>
                </a:solidFill>
                <a:latin typeface="微软雅黑" panose="020B0503020204020204" pitchFamily="34" charset="-122"/>
                <a:ea typeface="微软雅黑" panose="020B0503020204020204" pitchFamily="34" charset="-122"/>
              </a:rPr>
              <a:t>1070000</a:t>
            </a:r>
            <a:endParaRPr lang="en-US" altLang="zh-CN" sz="2800" dirty="0">
              <a:solidFill>
                <a:schemeClr val="tx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767080" y="4231640"/>
            <a:ext cx="2411730" cy="2015490"/>
            <a:chOff x="1529" y="1920"/>
            <a:chExt cx="3798" cy="3174"/>
          </a:xfrm>
        </p:grpSpPr>
        <p:pic>
          <p:nvPicPr>
            <p:cNvPr id="45" name="图片 44" descr="图片4"/>
            <p:cNvPicPr>
              <a:picLocks noChangeAspect="1"/>
            </p:cNvPicPr>
            <p:nvPr/>
          </p:nvPicPr>
          <p:blipFill>
            <a:blip r:embed="rId4"/>
            <a:srcRect b="29003"/>
            <a:stretch>
              <a:fillRect/>
            </a:stretch>
          </p:blipFill>
          <p:spPr>
            <a:xfrm>
              <a:off x="1858" y="1920"/>
              <a:ext cx="3035" cy="2154"/>
            </a:xfrm>
            <a:prstGeom prst="rect">
              <a:avLst/>
            </a:prstGeom>
          </p:spPr>
        </p:pic>
        <p:sp>
          <p:nvSpPr>
            <p:cNvPr id="46" name="圆角矩形 45"/>
            <p:cNvSpPr/>
            <p:nvPr/>
          </p:nvSpPr>
          <p:spPr>
            <a:xfrm>
              <a:off x="1529" y="4074"/>
              <a:ext cx="3798" cy="1020"/>
            </a:xfrm>
            <a:prstGeom prst="roundRect">
              <a:avLst/>
            </a:prstGeom>
            <a:noFill/>
            <a:ln w="76200">
              <a:solidFill>
                <a:schemeClr val="accent4">
                  <a:lumMod val="75000"/>
                </a:schemeClr>
              </a:solidFill>
            </a:ln>
            <a:effectLst>
              <a:glow rad="101600">
                <a:schemeClr val="accent4">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p:nvPr/>
          </p:nvSpPr>
          <p:spPr>
            <a:xfrm>
              <a:off x="2271" y="3098"/>
              <a:ext cx="22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一百零七</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8" name="文本框 99"/>
          <p:cNvSpPr txBox="1"/>
          <p:nvPr/>
        </p:nvSpPr>
        <p:spPr>
          <a:xfrm>
            <a:off x="1485900" y="5663565"/>
            <a:ext cx="1127125" cy="521970"/>
          </a:xfrm>
          <a:prstGeom prst="rect">
            <a:avLst/>
          </a:prstGeom>
          <a:noFill/>
        </p:spPr>
        <p:txBody>
          <a:bodyPr wrap="square" rtlCol="0">
            <a:spAutoFit/>
          </a:bodyPr>
          <a:p>
            <a:r>
              <a:rPr lang="en-US" altLang="zh-CN" sz="2800" dirty="0">
                <a:solidFill>
                  <a:schemeClr val="tx1"/>
                </a:solidFill>
                <a:latin typeface="微软雅黑" panose="020B0503020204020204" pitchFamily="34" charset="-122"/>
                <a:ea typeface="微软雅黑" panose="020B0503020204020204" pitchFamily="34" charset="-122"/>
              </a:rPr>
              <a:t>107</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767080" y="1137920"/>
            <a:ext cx="2672080" cy="521970"/>
          </a:xfrm>
          <a:prstGeom prst="rect">
            <a:avLst/>
          </a:prstGeom>
          <a:noFill/>
        </p:spPr>
        <p:txBody>
          <a:bodyPr wrap="none" rtlCol="0">
            <a:spAutoFit/>
          </a:bodyPr>
          <a:p>
            <a:r>
              <a:rPr lang="zh-CN" altLang="en-US" sz="2800"/>
              <a:t>写出下面各组数</a:t>
            </a:r>
            <a:endParaRPr lang="zh-CN" altLang="en-US" sz="2800"/>
          </a:p>
        </p:txBody>
      </p:sp>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left)">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26" grpId="0"/>
      <p:bldP spid="37" grpId="0"/>
      <p:bldP spid="43"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1"/>
          <p:cNvSpPr txBox="1"/>
          <p:nvPr/>
        </p:nvSpPr>
        <p:spPr>
          <a:xfrm>
            <a:off x="3381375" y="1090295"/>
            <a:ext cx="4542790" cy="521970"/>
          </a:xfrm>
          <a:prstGeom prst="rect">
            <a:avLst/>
          </a:prstGeom>
          <a:noFill/>
        </p:spPr>
        <p:txBody>
          <a:bodyPr wrap="square" rtlCol="0">
            <a:spAutoFit/>
          </a:bodyPr>
          <a:p>
            <a:pPr>
              <a:spcBef>
                <a:spcPct val="0"/>
              </a:spcBef>
              <a:defRPr/>
            </a:pPr>
            <a:r>
              <a:rPr lang="zh-CN" altLang="zh-CN" sz="2800" dirty="0">
                <a:latin typeface="微软雅黑" panose="020B0503020204020204" pitchFamily="34" charset="-122"/>
                <a:ea typeface="微软雅黑" panose="020B0503020204020204" pitchFamily="34" charset="-122"/>
              </a:rPr>
              <a:t>写出由下面各数组成的数。</a:t>
            </a:r>
            <a:endParaRPr lang="zh-CN" altLang="zh-CN" sz="2800" kern="0" dirty="0">
              <a:latin typeface="微软雅黑" panose="020B0503020204020204" pitchFamily="34" charset="-122"/>
              <a:ea typeface="微软雅黑" panose="020B0503020204020204" pitchFamily="34" charset="-122"/>
            </a:endParaRPr>
          </a:p>
        </p:txBody>
      </p:sp>
      <p:sp>
        <p:nvSpPr>
          <p:cNvPr id="9" name="文本框 1"/>
          <p:cNvSpPr txBox="1"/>
          <p:nvPr/>
        </p:nvSpPr>
        <p:spPr>
          <a:xfrm>
            <a:off x="8979190" y="2384426"/>
            <a:ext cx="2567381" cy="521970"/>
          </a:xfrm>
          <a:prstGeom prst="rect">
            <a:avLst/>
          </a:prstGeom>
          <a:noFill/>
        </p:spPr>
        <p:txBody>
          <a:bodyPr wrap="square" rtlCol="0">
            <a:spAutoFit/>
          </a:bodyPr>
          <a:p>
            <a:r>
              <a:rPr lang="en-US" altLang="zh-CN" sz="2800" dirty="0">
                <a:solidFill>
                  <a:schemeClr val="tx1"/>
                </a:solidFill>
                <a:latin typeface="微软雅黑" panose="020B0503020204020204" pitchFamily="34" charset="-122"/>
                <a:ea typeface="微软雅黑" panose="020B0503020204020204" pitchFamily="34" charset="-122"/>
              </a:rPr>
              <a:t>390260000</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10" name="文本框 4"/>
          <p:cNvSpPr txBox="1"/>
          <p:nvPr/>
        </p:nvSpPr>
        <p:spPr>
          <a:xfrm>
            <a:off x="8873522" y="3929228"/>
            <a:ext cx="2778980" cy="521970"/>
          </a:xfrm>
          <a:prstGeom prst="rect">
            <a:avLst/>
          </a:prstGeom>
          <a:noFill/>
        </p:spPr>
        <p:txBody>
          <a:bodyPr wrap="square" rtlCol="0">
            <a:spAutoFit/>
          </a:bodyPr>
          <a:p>
            <a:r>
              <a:rPr lang="en-US" altLang="zh-CN" sz="2800" dirty="0">
                <a:solidFill>
                  <a:schemeClr val="tx1"/>
                </a:solidFill>
                <a:latin typeface="微软雅黑" panose="020B0503020204020204" pitchFamily="34" charset="-122"/>
                <a:ea typeface="微软雅黑" panose="020B0503020204020204" pitchFamily="34" charset="-122"/>
              </a:rPr>
              <a:t>21002100210</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11" name="文本框 5"/>
          <p:cNvSpPr txBox="1"/>
          <p:nvPr/>
        </p:nvSpPr>
        <p:spPr>
          <a:xfrm>
            <a:off x="8272840" y="5425328"/>
            <a:ext cx="3189860" cy="521970"/>
          </a:xfrm>
          <a:prstGeom prst="rect">
            <a:avLst/>
          </a:prstGeom>
          <a:noFill/>
        </p:spPr>
        <p:txBody>
          <a:bodyPr wrap="square" rtlCol="0">
            <a:spAutoFit/>
          </a:bodyPr>
          <a:p>
            <a:r>
              <a:rPr lang="en-US" altLang="zh-CN" sz="2800" dirty="0">
                <a:solidFill>
                  <a:schemeClr val="tx1"/>
                </a:solidFill>
                <a:latin typeface="微软雅黑" panose="020B0503020204020204" pitchFamily="34" charset="-122"/>
                <a:ea typeface="微软雅黑" panose="020B0503020204020204" pitchFamily="34" charset="-122"/>
              </a:rPr>
              <a:t>300050008000</a:t>
            </a:r>
            <a:endParaRPr lang="en-US" altLang="zh-CN" sz="2800" dirty="0">
              <a:solidFill>
                <a:schemeClr val="tx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27685" y="2196465"/>
            <a:ext cx="8345805" cy="1087120"/>
            <a:chOff x="1066" y="2803"/>
            <a:chExt cx="13143" cy="2250"/>
          </a:xfrm>
        </p:grpSpPr>
        <p:pic>
          <p:nvPicPr>
            <p:cNvPr id="7" name="图片 6" descr="图片5"/>
            <p:cNvPicPr>
              <a:picLocks noChangeAspect="1"/>
            </p:cNvPicPr>
            <p:nvPr/>
          </p:nvPicPr>
          <p:blipFill>
            <a:blip r:embed="rId2"/>
            <a:stretch>
              <a:fillRect/>
            </a:stretch>
          </p:blipFill>
          <p:spPr>
            <a:xfrm>
              <a:off x="1066" y="2803"/>
              <a:ext cx="13143" cy="2250"/>
            </a:xfrm>
            <a:prstGeom prst="rect">
              <a:avLst/>
            </a:prstGeom>
          </p:spPr>
        </p:pic>
        <p:sp>
          <p:nvSpPr>
            <p:cNvPr id="13" name="文本框 12"/>
            <p:cNvSpPr txBox="1"/>
            <p:nvPr/>
          </p:nvSpPr>
          <p:spPr>
            <a:xfrm>
              <a:off x="2357" y="3251"/>
              <a:ext cx="10204" cy="1080"/>
            </a:xfrm>
            <a:prstGeom prst="rect">
              <a:avLst/>
            </a:prstGeom>
            <a:noFill/>
          </p:spPr>
          <p:txBody>
            <a:bodyPr wrap="square" rtlCol="0">
              <a:spAutoFit/>
            </a:bodyPr>
            <a:p>
              <a:pPr algn="l"/>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三亿</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九千万</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二十万</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六万</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0" name="组合 19"/>
          <p:cNvGrpSpPr/>
          <p:nvPr/>
        </p:nvGrpSpPr>
        <p:grpSpPr>
          <a:xfrm>
            <a:off x="527685" y="3714115"/>
            <a:ext cx="8179435" cy="1079500"/>
            <a:chOff x="1066" y="5032"/>
            <a:chExt cx="12881" cy="2100"/>
          </a:xfrm>
        </p:grpSpPr>
        <p:pic>
          <p:nvPicPr>
            <p:cNvPr id="19" name="图片 18" descr="图片8"/>
            <p:cNvPicPr>
              <a:picLocks noChangeAspect="1"/>
            </p:cNvPicPr>
            <p:nvPr/>
          </p:nvPicPr>
          <p:blipFill>
            <a:blip r:embed="rId3"/>
            <a:stretch>
              <a:fillRect/>
            </a:stretch>
          </p:blipFill>
          <p:spPr>
            <a:xfrm>
              <a:off x="1066" y="5032"/>
              <a:ext cx="12881" cy="2100"/>
            </a:xfrm>
            <a:prstGeom prst="rect">
              <a:avLst/>
            </a:prstGeom>
          </p:spPr>
        </p:pic>
        <p:sp>
          <p:nvSpPr>
            <p:cNvPr id="6" name="文本框 5"/>
            <p:cNvSpPr txBox="1"/>
            <p:nvPr/>
          </p:nvSpPr>
          <p:spPr>
            <a:xfrm>
              <a:off x="1529" y="5246"/>
              <a:ext cx="10600" cy="1225"/>
            </a:xfrm>
            <a:prstGeom prst="rect">
              <a:avLst/>
            </a:prstGeom>
            <a:noFill/>
          </p:spPr>
          <p:txBody>
            <a:bodyPr wrap="square" rtlCol="0">
              <a:spAutoFit/>
            </a:bodyPr>
            <a:p>
              <a:pPr lvl="0" indent="304800" algn="l" eaLnBrk="0" fontAlgn="base" hangingPunct="0">
                <a:lnSpc>
                  <a:spcPts val="4200"/>
                </a:lnSpc>
                <a:spcBef>
                  <a:spcPct val="0"/>
                </a:spcBef>
                <a:spcAft>
                  <a:spcPct val="0"/>
                </a:spcAft>
              </a:pPr>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二百一十</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二百一十万</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二百一十亿</a:t>
              </a:r>
              <a:endParaRPr lang="zh-CN" altLang="zh-CN"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4" name="组合 23"/>
          <p:cNvGrpSpPr/>
          <p:nvPr/>
        </p:nvGrpSpPr>
        <p:grpSpPr>
          <a:xfrm>
            <a:off x="527685" y="5160645"/>
            <a:ext cx="7617460" cy="1106170"/>
            <a:chOff x="1198" y="5937"/>
            <a:chExt cx="11996" cy="2100"/>
          </a:xfrm>
        </p:grpSpPr>
        <p:pic>
          <p:nvPicPr>
            <p:cNvPr id="22" name="图片 21" descr="图片8"/>
            <p:cNvPicPr>
              <a:picLocks noChangeAspect="1"/>
            </p:cNvPicPr>
            <p:nvPr/>
          </p:nvPicPr>
          <p:blipFill>
            <a:blip r:embed="rId3"/>
            <a:stretch>
              <a:fillRect/>
            </a:stretch>
          </p:blipFill>
          <p:spPr>
            <a:xfrm>
              <a:off x="1198" y="5937"/>
              <a:ext cx="11996" cy="2100"/>
            </a:xfrm>
            <a:prstGeom prst="rect">
              <a:avLst/>
            </a:prstGeom>
          </p:spPr>
        </p:pic>
        <p:sp>
          <p:nvSpPr>
            <p:cNvPr id="5" name="文本框 4"/>
            <p:cNvSpPr txBox="1"/>
            <p:nvPr/>
          </p:nvSpPr>
          <p:spPr>
            <a:xfrm>
              <a:off x="2497" y="6332"/>
              <a:ext cx="8254" cy="991"/>
            </a:xfrm>
            <a:prstGeom prst="rect">
              <a:avLst/>
            </a:prstGeom>
            <a:noFill/>
          </p:spPr>
          <p:txBody>
            <a:bodyPr wrap="square" rtlCol="0">
              <a:spAutoFit/>
            </a:bodyPr>
            <a:p>
              <a:pPr algn="l"/>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三千亿</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五千万</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八千</a:t>
              </a:r>
              <a:endParaRPr lang="zh-CN" altLang="zh-CN"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 name="文本框 7"/>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ppt_x</p:attrName>
                                        </p:attrNameLst>
                                      </p:cBhvr>
                                      <p:tavLst>
                                        <p:tav tm="0">
                                          <p:val>
                                            <p:strVal val="#ppt_x-#ppt_w*1.125000"/>
                                          </p:val>
                                        </p:tav>
                                        <p:tav tm="100000">
                                          <p:val>
                                            <p:strVal val="#ppt_x"/>
                                          </p:val>
                                        </p:tav>
                                      </p:tavLst>
                                    </p:anim>
                                    <p:animEffect transition="in" filter="wipe(right)">
                                      <p:cBhvr>
                                        <p:cTn id="8" dur="500"/>
                                        <p:tgtEl>
                                          <p:spTgt spid="16"/>
                                        </p:tgtEl>
                                      </p:cBhvr>
                                    </p:animEffect>
                                  </p:childTnLst>
                                </p:cTn>
                              </p:par>
                              <p:par>
                                <p:cTn id="9" presetID="12" presetClass="entr" presetSubtype="8"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ppt_x</p:attrName>
                                        </p:attrNameLst>
                                      </p:cBhvr>
                                      <p:tavLst>
                                        <p:tav tm="0">
                                          <p:val>
                                            <p:strVal val="#ppt_x-#ppt_w*1.125000"/>
                                          </p:val>
                                        </p:tav>
                                        <p:tav tm="100000">
                                          <p:val>
                                            <p:strVal val="#ppt_x"/>
                                          </p:val>
                                        </p:tav>
                                      </p:tavLst>
                                    </p:anim>
                                    <p:animEffect transition="in" filter="wipe(right)">
                                      <p:cBhvr>
                                        <p:cTn id="12" dur="500"/>
                                        <p:tgtEl>
                                          <p:spTgt spid="20"/>
                                        </p:tgtEl>
                                      </p:cBhvr>
                                    </p:animEffect>
                                  </p:childTnLst>
                                </p:cTn>
                              </p:par>
                              <p:par>
                                <p:cTn id="13" presetID="12" presetClass="entr" presetSubtype="8"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p:tgtEl>
                                          <p:spTgt spid="24"/>
                                        </p:tgtEl>
                                        <p:attrNameLst>
                                          <p:attrName>ppt_x</p:attrName>
                                        </p:attrNameLst>
                                      </p:cBhvr>
                                      <p:tavLst>
                                        <p:tav tm="0">
                                          <p:val>
                                            <p:strVal val="#ppt_x-#ppt_w*1.125000"/>
                                          </p:val>
                                        </p:tav>
                                        <p:tav tm="100000">
                                          <p:val>
                                            <p:strVal val="#ppt_x"/>
                                          </p:val>
                                        </p:tav>
                                      </p:tavLst>
                                    </p:anim>
                                    <p:animEffect transition="in" filter="wipe(right)">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1" name="组合 50"/>
          <p:cNvGrpSpPr/>
          <p:nvPr/>
        </p:nvGrpSpPr>
        <p:grpSpPr>
          <a:xfrm>
            <a:off x="744220" y="3382010"/>
            <a:ext cx="10194290" cy="2564130"/>
            <a:chOff x="1172" y="5326"/>
            <a:chExt cx="16054" cy="4038"/>
          </a:xfrm>
        </p:grpSpPr>
        <p:sp>
          <p:nvSpPr>
            <p:cNvPr id="9" name="文本框 100"/>
            <p:cNvSpPr txBox="1"/>
            <p:nvPr/>
          </p:nvSpPr>
          <p:spPr>
            <a:xfrm>
              <a:off x="1580" y="6284"/>
              <a:ext cx="8172" cy="822"/>
            </a:xfrm>
            <a:prstGeom prst="rect">
              <a:avLst/>
            </a:prstGeom>
            <a:noFill/>
          </p:spPr>
          <p:txBody>
            <a:bodyPr wrap="square" rtlCol="0">
              <a:spAutoFit/>
            </a:bodyPr>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46000000000</a:t>
              </a:r>
              <a:r>
                <a:rPr lang="en-US" altLang="zh-CN" sz="28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）亿　　　　</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03"/>
            <p:cNvSpPr txBox="1"/>
            <p:nvPr/>
          </p:nvSpPr>
          <p:spPr>
            <a:xfrm>
              <a:off x="9310" y="6284"/>
              <a:ext cx="7183" cy="822"/>
            </a:xfrm>
            <a:prstGeom prst="rect">
              <a:avLst/>
            </a:prstGeom>
            <a:noFill/>
          </p:spPr>
          <p:txBody>
            <a:bodyPr wrap="square" rtlCol="0">
              <a:spAutoFit/>
            </a:bodyPr>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70500000000</a:t>
              </a:r>
              <a:r>
                <a:rPr lang="en-US" altLang="zh-CN" sz="28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亿　　　　</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06"/>
            <p:cNvSpPr txBox="1"/>
            <p:nvPr/>
          </p:nvSpPr>
          <p:spPr>
            <a:xfrm>
              <a:off x="9101" y="7745"/>
              <a:ext cx="7602" cy="822"/>
            </a:xfrm>
            <a:prstGeom prst="rect">
              <a:avLst/>
            </a:prstGeom>
            <a:noFill/>
          </p:spPr>
          <p:txBody>
            <a:bodyPr wrap="square" rtlCol="0">
              <a:spAutoFit/>
            </a:bodyPr>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120600000000</a:t>
              </a:r>
              <a:r>
                <a:rPr lang="en-US" altLang="zh-CN" sz="28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亿　　　　</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09"/>
            <p:cNvSpPr txBox="1"/>
            <p:nvPr/>
          </p:nvSpPr>
          <p:spPr>
            <a:xfrm>
              <a:off x="1580" y="7745"/>
              <a:ext cx="6928" cy="822"/>
            </a:xfrm>
            <a:prstGeom prst="rect">
              <a:avLst/>
            </a:prstGeom>
            <a:noFill/>
          </p:spPr>
          <p:txBody>
            <a:bodyPr wrap="square" rtlCol="0">
              <a:spAutoFit/>
            </a:bodyPr>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5800000000</a:t>
              </a:r>
              <a:r>
                <a:rPr lang="en-US" altLang="zh-CN" sz="28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亿　　　　</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8" name="组合 47"/>
            <p:cNvGrpSpPr/>
            <p:nvPr/>
          </p:nvGrpSpPr>
          <p:grpSpPr>
            <a:xfrm rot="0">
              <a:off x="1172" y="5326"/>
              <a:ext cx="16054" cy="4038"/>
              <a:chOff x="1895" y="4083"/>
              <a:chExt cx="7143" cy="2324"/>
            </a:xfrm>
          </p:grpSpPr>
          <p:sp>
            <p:nvSpPr>
              <p:cNvPr id="49" name="圆角矩形 48"/>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圆角矩形 49"/>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5" name="组合 4"/>
          <p:cNvGrpSpPr/>
          <p:nvPr/>
        </p:nvGrpSpPr>
        <p:grpSpPr>
          <a:xfrm>
            <a:off x="3580130" y="1207135"/>
            <a:ext cx="3582670" cy="1709420"/>
            <a:chOff x="3364" y="1921"/>
            <a:chExt cx="5642" cy="2692"/>
          </a:xfrm>
        </p:grpSpPr>
        <p:grpSp>
          <p:nvGrpSpPr>
            <p:cNvPr id="64" name="组合 63"/>
            <p:cNvGrpSpPr/>
            <p:nvPr/>
          </p:nvGrpSpPr>
          <p:grpSpPr>
            <a:xfrm rot="0">
              <a:off x="3364" y="1921"/>
              <a:ext cx="5643" cy="2692"/>
              <a:chOff x="10439" y="4084"/>
              <a:chExt cx="6280" cy="3054"/>
            </a:xfrm>
          </p:grpSpPr>
          <p:sp>
            <p:nvSpPr>
              <p:cNvPr id="61" name="圆角矩形标注 60"/>
              <p:cNvSpPr/>
              <p:nvPr/>
            </p:nvSpPr>
            <p:spPr>
              <a:xfrm>
                <a:off x="10439" y="4084"/>
                <a:ext cx="6281" cy="3054"/>
              </a:xfrm>
              <a:prstGeom prst="wedgeRoundRectCallout">
                <a:avLst>
                  <a:gd name="adj1" fmla="val -60365"/>
                  <a:gd name="adj2" fmla="val -15601"/>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1">
                  <a:lumMod val="40000"/>
                  <a:lumOff val="6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TextBox 1"/>
            <p:cNvSpPr txBox="1"/>
            <p:nvPr/>
          </p:nvSpPr>
          <p:spPr>
            <a:xfrm>
              <a:off x="3799" y="2222"/>
              <a:ext cx="4821" cy="1888"/>
            </a:xfrm>
            <a:prstGeom prst="rect">
              <a:avLst/>
            </a:prstGeom>
            <a:noFill/>
          </p:spPr>
          <p:txBody>
            <a:bodyPr wrap="square" rtlCol="0">
              <a:spAutoFit/>
            </a:bodyPr>
            <a:p>
              <a:pPr>
                <a:lnSpc>
                  <a:spcPct val="150000"/>
                </a:lnSpc>
                <a:spcBef>
                  <a:spcPct val="0"/>
                </a:spcBef>
                <a:defRPr/>
              </a:pPr>
              <a:r>
                <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rPr>
                <a:t>把下面各数改写成</a:t>
              </a:r>
              <a:endPar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0"/>
                </a:spcBef>
                <a:defRPr/>
              </a:pPr>
              <a:r>
                <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rPr>
                <a:t>用“亿”作单位的数。</a:t>
              </a:r>
              <a:endPar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4" name="图片 3" descr="IMG_20220113_01040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189355" y="1060450"/>
            <a:ext cx="1632585" cy="2181860"/>
          </a:xfrm>
          <a:prstGeom prst="rect">
            <a:avLst/>
          </a:prstGeom>
        </p:spPr>
      </p:pic>
      <p:sp>
        <p:nvSpPr>
          <p:cNvPr id="20" name="文本框 111"/>
          <p:cNvSpPr txBox="1"/>
          <p:nvPr/>
        </p:nvSpPr>
        <p:spPr>
          <a:xfrm>
            <a:off x="4059749" y="4004886"/>
            <a:ext cx="916896"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rPr>
              <a:t>460</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21" name="文本框 112"/>
          <p:cNvSpPr txBox="1"/>
          <p:nvPr/>
        </p:nvSpPr>
        <p:spPr>
          <a:xfrm>
            <a:off x="8921636" y="4020509"/>
            <a:ext cx="956940"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rPr>
              <a:t>705</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22" name="文本框 113"/>
          <p:cNvSpPr txBox="1"/>
          <p:nvPr/>
        </p:nvSpPr>
        <p:spPr>
          <a:xfrm>
            <a:off x="8867140" y="4943475"/>
            <a:ext cx="1437640"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rPr>
              <a:t>1206</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23" name="文本框 114"/>
          <p:cNvSpPr txBox="1"/>
          <p:nvPr/>
        </p:nvSpPr>
        <p:spPr>
          <a:xfrm>
            <a:off x="3870077" y="4943201"/>
            <a:ext cx="848081"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rPr>
              <a:t>58</a:t>
            </a:r>
            <a:endParaRPr lang="en-US" altLang="zh-CN" sz="2800" dirty="0">
              <a:solidFill>
                <a:srgbClr val="FF0000"/>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2549525" y="3959225"/>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704975" y="3990340"/>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467600" y="3944620"/>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6623685" y="3990340"/>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354580" y="4879975"/>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1508125" y="4905375"/>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531100" y="4852670"/>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699885" y="4892675"/>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up)">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up)">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up)">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up)">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up)">
                                      <p:cBhvr>
                                        <p:cTn id="37" dur="500"/>
                                        <p:tgtEl>
                                          <p:spTgt spid="5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up)">
                                      <p:cBhvr>
                                        <p:cTn id="42" dur="500"/>
                                        <p:tgtEl>
                                          <p:spTgt spid="5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wipe(up)">
                                      <p:cBhvr>
                                        <p:cTn id="52" dur="500"/>
                                        <p:tgtEl>
                                          <p:spTgt spid="5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wipe(up)">
                                      <p:cBhvr>
                                        <p:cTn id="57" dur="500"/>
                                        <p:tgtEl>
                                          <p:spTgt spid="5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5" name="图片 4" descr="468945892650385476"/>
          <p:cNvPicPr>
            <a:picLocks noChangeAspect="1"/>
          </p:cNvPicPr>
          <p:nvPr/>
        </p:nvPicPr>
        <p:blipFill>
          <a:blip r:embed="rId2"/>
          <a:stretch>
            <a:fillRect/>
          </a:stretch>
        </p:blipFill>
        <p:spPr>
          <a:xfrm>
            <a:off x="3176905" y="811530"/>
            <a:ext cx="6398260" cy="569785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4" name="TextBox 56"/>
          <p:cNvSpPr txBox="1">
            <a:spLocks noChangeArrowheads="1"/>
          </p:cNvSpPr>
          <p:nvPr/>
        </p:nvSpPr>
        <p:spPr bwMode="auto">
          <a:xfrm>
            <a:off x="4984899" y="1229991"/>
            <a:ext cx="3649996"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800" dirty="0">
                <a:solidFill>
                  <a:schemeClr val="bg1"/>
                </a:solidFill>
                <a:latin typeface="微软雅黑" panose="020B0503020204020204" pitchFamily="34" charset="-122"/>
                <a:ea typeface="微软雅黑" panose="020B0503020204020204" pitchFamily="34" charset="-122"/>
              </a:rPr>
              <a:t>亿以上数的写法</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790950" y="1834515"/>
            <a:ext cx="5325745" cy="1753235"/>
          </a:xfrm>
          <a:prstGeom prst="rect">
            <a:avLst/>
          </a:prstGeom>
          <a:noFill/>
        </p:spPr>
        <p:txBody>
          <a:bodyPr wrap="square" rtlCol="0" anchor="t">
            <a:spAutoFit/>
          </a:bodyPr>
          <a:p>
            <a:pP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先写亿级，再写万级，最后写个级。</a:t>
            </a:r>
            <a:endPar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哪个数位上一个单位也没有</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就在那</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个数位上写</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descr="图片67"/>
          <p:cNvPicPr>
            <a:picLocks noChangeAspect="1"/>
          </p:cNvPicPr>
          <p:nvPr/>
        </p:nvPicPr>
        <p:blipFill>
          <a:blip r:embed="rId3"/>
          <a:stretch>
            <a:fillRect/>
          </a:stretch>
        </p:blipFill>
        <p:spPr>
          <a:xfrm>
            <a:off x="426085" y="1930400"/>
            <a:ext cx="3684905" cy="3945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5148921" y="4141501"/>
            <a:ext cx="4284000" cy="941281"/>
            <a:chOff x="11651" y="5639"/>
            <a:chExt cx="6746" cy="1482"/>
          </a:xfrm>
        </p:grpSpPr>
        <p:sp>
          <p:nvSpPr>
            <p:cNvPr id="27" name="圆角矩形 26"/>
            <p:cNvSpPr/>
            <p:nvPr/>
          </p:nvSpPr>
          <p:spPr>
            <a:xfrm>
              <a:off x="11651" y="5639"/>
              <a:ext cx="6746" cy="1482"/>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7" name="TextBox 18"/>
            <p:cNvSpPr txBox="1">
              <a:spLocks noChangeArrowheads="1"/>
            </p:cNvSpPr>
            <p:nvPr/>
          </p:nvSpPr>
          <p:spPr bwMode="auto">
            <a:xfrm>
              <a:off x="13295" y="6018"/>
              <a:ext cx="4805"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写作：</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1000089</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 name="组合 3"/>
          <p:cNvGrpSpPr/>
          <p:nvPr/>
        </p:nvGrpSpPr>
        <p:grpSpPr>
          <a:xfrm>
            <a:off x="2193925" y="4141470"/>
            <a:ext cx="3832860" cy="941070"/>
            <a:chOff x="6997" y="5639"/>
            <a:chExt cx="6036" cy="1482"/>
          </a:xfrm>
        </p:grpSpPr>
        <p:sp>
          <p:nvSpPr>
            <p:cNvPr id="28" name="圆角矩形 27"/>
            <p:cNvSpPr/>
            <p:nvPr/>
          </p:nvSpPr>
          <p:spPr>
            <a:xfrm>
              <a:off x="6997" y="5639"/>
              <a:ext cx="6036" cy="1482"/>
            </a:xfrm>
            <a:prstGeom prst="roundRect">
              <a:avLst>
                <a:gd name="adj" fmla="val 50000"/>
              </a:avLst>
            </a:prstGeom>
            <a:solidFill>
              <a:schemeClr val="bg1"/>
            </a:solidFill>
            <a:ln w="19050">
              <a:solidFill>
                <a:schemeClr val="accent1">
                  <a:lumMod val="60000"/>
                  <a:lumOff val="40000"/>
                </a:schemeClr>
              </a:solidFill>
            </a:ln>
            <a:effectLst>
              <a:glow rad="101600">
                <a:schemeClr val="accent1">
                  <a:lumMod val="60000"/>
                  <a:lumOff val="40000"/>
                  <a:alpha val="40000"/>
                </a:schemeClr>
              </a:glow>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3" name="文本框 2"/>
            <p:cNvSpPr txBox="1"/>
            <p:nvPr/>
          </p:nvSpPr>
          <p:spPr>
            <a:xfrm>
              <a:off x="8071" y="6018"/>
              <a:ext cx="3648" cy="725"/>
            </a:xfrm>
            <a:prstGeom prst="rect">
              <a:avLst/>
            </a:prstGeom>
            <a:noFill/>
          </p:spPr>
          <p:txBody>
            <a:bodyPr wrap="none" rtlCol="0" anchor="t">
              <a:spAutoFit/>
            </a:bodyPr>
            <a:p>
              <a:pPr algn="l"/>
              <a:r>
                <a:rPr lang="zh-CN" altLang="en-US" sz="2400" dirty="0">
                  <a:solidFill>
                    <a:srgbClr val="000000"/>
                  </a:solidFill>
                  <a:latin typeface="微软雅黑" panose="020B0503020204020204" pitchFamily="34" charset="-122"/>
                  <a:ea typeface="微软雅黑" panose="020B0503020204020204" pitchFamily="34" charset="-122"/>
                  <a:sym typeface="汉仪书宋二简" panose="02010600000101010101" charset="-122"/>
                </a:rPr>
                <a:t>一百万零八十九</a:t>
              </a:r>
              <a:endParaRPr lang="zh-CN" altLang="en-US" sz="2400" dirty="0">
                <a:solidFill>
                  <a:srgbClr val="000000"/>
                </a:solidFill>
                <a:latin typeface="微软雅黑" panose="020B0503020204020204" pitchFamily="34" charset="-122"/>
                <a:ea typeface="微软雅黑" panose="020B0503020204020204" pitchFamily="34" charset="-122"/>
                <a:sym typeface="汉仪书宋二简" panose="02010600000101010101" charset="-122"/>
              </a:endParaRPr>
            </a:p>
          </p:txBody>
        </p:sp>
      </p:grpSp>
      <p:grpSp>
        <p:nvGrpSpPr>
          <p:cNvPr id="6" name="组合 5"/>
          <p:cNvGrpSpPr/>
          <p:nvPr/>
        </p:nvGrpSpPr>
        <p:grpSpPr>
          <a:xfrm>
            <a:off x="5149215" y="1660525"/>
            <a:ext cx="4283710" cy="941070"/>
            <a:chOff x="11651" y="5639"/>
            <a:chExt cx="6746" cy="1482"/>
          </a:xfrm>
        </p:grpSpPr>
        <p:sp>
          <p:nvSpPr>
            <p:cNvPr id="8" name="圆角矩形 7"/>
            <p:cNvSpPr/>
            <p:nvPr/>
          </p:nvSpPr>
          <p:spPr>
            <a:xfrm>
              <a:off x="11651" y="5639"/>
              <a:ext cx="6746" cy="1482"/>
            </a:xfrm>
            <a:prstGeom prst="roundRect">
              <a:avLst>
                <a:gd name="adj"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9" name="TextBox 18"/>
            <p:cNvSpPr txBox="1">
              <a:spLocks noChangeArrowheads="1"/>
            </p:cNvSpPr>
            <p:nvPr/>
          </p:nvSpPr>
          <p:spPr bwMode="auto">
            <a:xfrm>
              <a:off x="13295" y="6018"/>
              <a:ext cx="4805"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写作：</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6347</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0" name="组合 9"/>
          <p:cNvGrpSpPr/>
          <p:nvPr/>
        </p:nvGrpSpPr>
        <p:grpSpPr>
          <a:xfrm>
            <a:off x="2193925" y="1660525"/>
            <a:ext cx="3832860" cy="941070"/>
            <a:chOff x="6997" y="5639"/>
            <a:chExt cx="6036" cy="1482"/>
          </a:xfrm>
        </p:grpSpPr>
        <p:sp>
          <p:nvSpPr>
            <p:cNvPr id="11" name="圆角矩形 10"/>
            <p:cNvSpPr/>
            <p:nvPr/>
          </p:nvSpPr>
          <p:spPr>
            <a:xfrm>
              <a:off x="6997" y="5639"/>
              <a:ext cx="6036" cy="1482"/>
            </a:xfrm>
            <a:prstGeom prst="roundRect">
              <a:avLst>
                <a:gd name="adj" fmla="val 50000"/>
              </a:avLst>
            </a:prstGeom>
            <a:solidFill>
              <a:schemeClr val="bg1"/>
            </a:solidFill>
            <a:ln w="19050">
              <a:solidFill>
                <a:srgbClr val="92D050"/>
              </a:solidFill>
            </a:ln>
            <a:effectLst>
              <a:glow rad="101600">
                <a:srgbClr val="92D050">
                  <a:alpha val="40000"/>
                </a:srgbClr>
              </a:glow>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2" name="文本框 11"/>
            <p:cNvSpPr txBox="1"/>
            <p:nvPr/>
          </p:nvSpPr>
          <p:spPr>
            <a:xfrm>
              <a:off x="8191" y="5998"/>
              <a:ext cx="3648" cy="725"/>
            </a:xfrm>
            <a:prstGeom prst="rect">
              <a:avLst/>
            </a:prstGeom>
            <a:noFill/>
          </p:spPr>
          <p:txBody>
            <a:bodyPr wrap="none" rtlCol="0" anchor="t">
              <a:spAutoFit/>
            </a:bodyPr>
            <a:p>
              <a:pPr algn="l"/>
              <a:r>
                <a:rPr lang="zh-CN" altLang="en-US" sz="2400" dirty="0">
                  <a:solidFill>
                    <a:srgbClr val="000000"/>
                  </a:solidFill>
                  <a:latin typeface="微软雅黑" panose="020B0503020204020204" pitchFamily="34" charset="-122"/>
                  <a:ea typeface="微软雅黑" panose="020B0503020204020204" pitchFamily="34" charset="-122"/>
                  <a:sym typeface="汉仪书宋二简" panose="02010600000101010101" charset="-122"/>
                </a:rPr>
                <a:t>六千三百四十七</a:t>
              </a:r>
              <a:endParaRPr lang="zh-CN" altLang="en-US" sz="2400" dirty="0">
                <a:solidFill>
                  <a:srgbClr val="000000"/>
                </a:solidFill>
                <a:latin typeface="微软雅黑" panose="020B0503020204020204" pitchFamily="34" charset="-122"/>
                <a:ea typeface="微软雅黑" panose="020B0503020204020204" pitchFamily="34" charset="-122"/>
                <a:sym typeface="汉仪书宋二简" panose="02010600000101010101" charset="-122"/>
              </a:endParaRPr>
            </a:p>
          </p:txBody>
        </p:sp>
      </p:grpSp>
      <p:grpSp>
        <p:nvGrpSpPr>
          <p:cNvPr id="13" name="组合 12"/>
          <p:cNvGrpSpPr/>
          <p:nvPr/>
        </p:nvGrpSpPr>
        <p:grpSpPr>
          <a:xfrm>
            <a:off x="5149215" y="2861945"/>
            <a:ext cx="4283710" cy="941070"/>
            <a:chOff x="11651" y="5639"/>
            <a:chExt cx="6746" cy="1482"/>
          </a:xfrm>
        </p:grpSpPr>
        <p:sp>
          <p:nvSpPr>
            <p:cNvPr id="14" name="圆角矩形 13"/>
            <p:cNvSpPr/>
            <p:nvPr/>
          </p:nvSpPr>
          <p:spPr>
            <a:xfrm>
              <a:off x="11651" y="5639"/>
              <a:ext cx="6746" cy="1482"/>
            </a:xfrm>
            <a:prstGeom prst="roundRect">
              <a:avLst>
                <a:gd name="adj" fmla="val 50000"/>
              </a:avLst>
            </a:prstGeom>
            <a:solidFill>
              <a:srgbClr val="F3AD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15" name="TextBox 18"/>
            <p:cNvSpPr txBox="1">
              <a:spLocks noChangeArrowheads="1"/>
            </p:cNvSpPr>
            <p:nvPr/>
          </p:nvSpPr>
          <p:spPr bwMode="auto">
            <a:xfrm>
              <a:off x="13295" y="6018"/>
              <a:ext cx="4805"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写作：</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107026</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6" name="组合 15"/>
          <p:cNvGrpSpPr/>
          <p:nvPr/>
        </p:nvGrpSpPr>
        <p:grpSpPr>
          <a:xfrm>
            <a:off x="2193925" y="2861945"/>
            <a:ext cx="3832860" cy="941070"/>
            <a:chOff x="6997" y="5639"/>
            <a:chExt cx="6036" cy="1482"/>
          </a:xfrm>
        </p:grpSpPr>
        <p:sp>
          <p:nvSpPr>
            <p:cNvPr id="17" name="圆角矩形 16"/>
            <p:cNvSpPr/>
            <p:nvPr/>
          </p:nvSpPr>
          <p:spPr>
            <a:xfrm>
              <a:off x="6997" y="5639"/>
              <a:ext cx="6036" cy="1482"/>
            </a:xfrm>
            <a:prstGeom prst="roundRect">
              <a:avLst>
                <a:gd name="adj" fmla="val 50000"/>
              </a:avLst>
            </a:prstGeom>
            <a:solidFill>
              <a:schemeClr val="bg1"/>
            </a:solidFill>
            <a:ln w="19050">
              <a:solidFill>
                <a:srgbClr val="F3AD00"/>
              </a:solidFill>
            </a:ln>
            <a:effectLst>
              <a:glow rad="101600">
                <a:schemeClr val="accent4">
                  <a:satMod val="175000"/>
                  <a:alpha val="40000"/>
                </a:schemeClr>
              </a:glow>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7851" y="6018"/>
              <a:ext cx="4128" cy="725"/>
            </a:xfrm>
            <a:prstGeom prst="rect">
              <a:avLst/>
            </a:prstGeom>
            <a:noFill/>
          </p:spPr>
          <p:txBody>
            <a:bodyPr wrap="none" rtlCol="0" anchor="t">
              <a:spAutoFit/>
            </a:bodyPr>
            <a:p>
              <a:pPr algn="l"/>
              <a:r>
                <a:rPr lang="zh-CN" altLang="en-US" sz="2400" dirty="0">
                  <a:solidFill>
                    <a:srgbClr val="000000"/>
                  </a:solidFill>
                  <a:latin typeface="微软雅黑" panose="020B0503020204020204" pitchFamily="34" charset="-122"/>
                  <a:ea typeface="微软雅黑" panose="020B0503020204020204" pitchFamily="34" charset="-122"/>
                  <a:sym typeface="+mn-ea"/>
                </a:rPr>
                <a:t>十万七千零二十六</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p:txBody>
        </p:sp>
      </p:grpSp>
      <p:grpSp>
        <p:nvGrpSpPr>
          <p:cNvPr id="19" name="组合 18"/>
          <p:cNvGrpSpPr/>
          <p:nvPr/>
        </p:nvGrpSpPr>
        <p:grpSpPr>
          <a:xfrm>
            <a:off x="5149215" y="5420360"/>
            <a:ext cx="4283710" cy="941070"/>
            <a:chOff x="11651" y="5639"/>
            <a:chExt cx="6746" cy="1482"/>
          </a:xfrm>
        </p:grpSpPr>
        <p:sp>
          <p:nvSpPr>
            <p:cNvPr id="22" name="圆角矩形 21"/>
            <p:cNvSpPr/>
            <p:nvPr/>
          </p:nvSpPr>
          <p:spPr>
            <a:xfrm>
              <a:off x="11651" y="5639"/>
              <a:ext cx="6746" cy="1482"/>
            </a:xfrm>
            <a:prstGeom prst="roundRect">
              <a:avLst>
                <a:gd name="adj" fmla="val 5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23" name="TextBox 18"/>
            <p:cNvSpPr txBox="1">
              <a:spLocks noChangeArrowheads="1"/>
            </p:cNvSpPr>
            <p:nvPr/>
          </p:nvSpPr>
          <p:spPr bwMode="auto">
            <a:xfrm>
              <a:off x="13295" y="6018"/>
              <a:ext cx="4805"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写作：</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70050403</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4" name="组合 23"/>
          <p:cNvGrpSpPr/>
          <p:nvPr/>
        </p:nvGrpSpPr>
        <p:grpSpPr>
          <a:xfrm>
            <a:off x="2193925" y="5420360"/>
            <a:ext cx="3832860" cy="941070"/>
            <a:chOff x="6997" y="5639"/>
            <a:chExt cx="6036" cy="1482"/>
          </a:xfrm>
        </p:grpSpPr>
        <p:sp>
          <p:nvSpPr>
            <p:cNvPr id="29" name="圆角矩形 28"/>
            <p:cNvSpPr/>
            <p:nvPr/>
          </p:nvSpPr>
          <p:spPr>
            <a:xfrm>
              <a:off x="6997" y="5639"/>
              <a:ext cx="6036" cy="1482"/>
            </a:xfrm>
            <a:prstGeom prst="roundRect">
              <a:avLst>
                <a:gd name="adj" fmla="val 50000"/>
              </a:avLst>
            </a:prstGeom>
            <a:solidFill>
              <a:schemeClr val="bg1"/>
            </a:solidFill>
            <a:ln w="19050">
              <a:solidFill>
                <a:schemeClr val="accent6">
                  <a:lumMod val="60000"/>
                  <a:lumOff val="40000"/>
                </a:schemeClr>
              </a:solidFill>
            </a:ln>
            <a:effectLst>
              <a:glow rad="101600">
                <a:schemeClr val="accent6">
                  <a:lumMod val="60000"/>
                  <a:lumOff val="40000"/>
                  <a:alpha val="40000"/>
                </a:schemeClr>
              </a:glow>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30" name="文本框 29"/>
            <p:cNvSpPr txBox="1"/>
            <p:nvPr/>
          </p:nvSpPr>
          <p:spPr>
            <a:xfrm>
              <a:off x="7471" y="6018"/>
              <a:ext cx="5088" cy="725"/>
            </a:xfrm>
            <a:prstGeom prst="rect">
              <a:avLst/>
            </a:prstGeom>
            <a:noFill/>
          </p:spPr>
          <p:txBody>
            <a:bodyPr wrap="non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sym typeface="+mn-ea"/>
                </a:rPr>
                <a:t>七千零五万零四百零三</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p:txBody>
        </p:sp>
      </p:grpSp>
      <p:grpSp>
        <p:nvGrpSpPr>
          <p:cNvPr id="33" name="组合 32"/>
          <p:cNvGrpSpPr/>
          <p:nvPr/>
        </p:nvGrpSpPr>
        <p:grpSpPr>
          <a:xfrm>
            <a:off x="4372610" y="488950"/>
            <a:ext cx="2705100" cy="1043940"/>
            <a:chOff x="12159" y="9057"/>
            <a:chExt cx="4260" cy="1644"/>
          </a:xfrm>
        </p:grpSpPr>
        <p:sp>
          <p:nvSpPr>
            <p:cNvPr id="31" name="文本框 30"/>
            <p:cNvSpPr txBox="1"/>
            <p:nvPr/>
          </p:nvSpPr>
          <p:spPr>
            <a:xfrm>
              <a:off x="12656" y="9338"/>
              <a:ext cx="3168"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sym typeface="Times New Roman" panose="02020603050405020304" pitchFamily="18" charset="0"/>
                </a:rPr>
                <a:t>写出下列各数</a:t>
              </a:r>
              <a:endParaRPr lang="zh-CN" altLang="en-US" sz="2400">
                <a:latin typeface="微软雅黑" panose="020B0503020204020204" pitchFamily="34" charset="-122"/>
                <a:ea typeface="微软雅黑" panose="020B0503020204020204" pitchFamily="34" charset="-122"/>
                <a:sym typeface="Times New Roman" panose="02020603050405020304" pitchFamily="18" charset="0"/>
              </a:endParaRPr>
            </a:p>
          </p:txBody>
        </p:sp>
        <p:pic>
          <p:nvPicPr>
            <p:cNvPr id="32" name="图片 31" descr="57d0101d-0c6f-47c0-86f8-65a688e06f51"/>
            <p:cNvPicPr>
              <a:picLocks noChangeAspect="1"/>
            </p:cNvPicPr>
            <p:nvPr/>
          </p:nvPicPr>
          <p:blipFill>
            <a:blip r:embed="rId2"/>
            <a:stretch>
              <a:fillRect/>
            </a:stretch>
          </p:blipFill>
          <p:spPr>
            <a:xfrm>
              <a:off x="12159" y="9057"/>
              <a:ext cx="4261" cy="1645"/>
            </a:xfrm>
            <a:prstGeom prst="rect">
              <a:avLst/>
            </a:prstGeom>
          </p:spPr>
        </p:pic>
      </p:grpSp>
      <p:sp>
        <p:nvSpPr>
          <p:cNvPr id="34" name="文本框 33"/>
          <p:cNvSpPr txBox="1"/>
          <p:nvPr/>
        </p:nvSpPr>
        <p:spPr>
          <a:xfrm>
            <a:off x="858183" y="350873"/>
            <a:ext cx="1415772" cy="46166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ppt_x</p:attrName>
                                        </p:attrNameLst>
                                      </p:cBhvr>
                                      <p:tavLst>
                                        <p:tav tm="0">
                                          <p:val>
                                            <p:strVal val="#ppt_x-#ppt_w*1.125000"/>
                                          </p:val>
                                        </p:tav>
                                        <p:tav tm="100000">
                                          <p:val>
                                            <p:strVal val="#ppt_x"/>
                                          </p:val>
                                        </p:tav>
                                      </p:tavLst>
                                    </p:anim>
                                    <p:animEffect transition="in" filter="wipe(right)">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righ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p:tgtEl>
                                          <p:spTgt spid="19"/>
                                        </p:tgtEl>
                                        <p:attrNameLst>
                                          <p:attrName>ppt_x</p:attrName>
                                        </p:attrNameLst>
                                      </p:cBhvr>
                                      <p:tavLst>
                                        <p:tav tm="0">
                                          <p:val>
                                            <p:strVal val="#ppt_x-#ppt_w*1.125000"/>
                                          </p:val>
                                        </p:tav>
                                        <p:tav tm="100000">
                                          <p:val>
                                            <p:strVal val="#ppt_x"/>
                                          </p:val>
                                        </p:tav>
                                      </p:tavLst>
                                    </p:anim>
                                    <p:animEffect transition="in" filter="wipe(right)">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2679065" y="1821815"/>
            <a:ext cx="4171950" cy="1403350"/>
            <a:chOff x="6293" y="4269"/>
            <a:chExt cx="6570" cy="2210"/>
          </a:xfrm>
        </p:grpSpPr>
        <p:grpSp>
          <p:nvGrpSpPr>
            <p:cNvPr id="14" name="组合 13"/>
            <p:cNvGrpSpPr/>
            <p:nvPr/>
          </p:nvGrpSpPr>
          <p:grpSpPr>
            <a:xfrm>
              <a:off x="6293" y="4269"/>
              <a:ext cx="6570" cy="2211"/>
              <a:chOff x="582" y="5407"/>
              <a:chExt cx="4801" cy="2211"/>
            </a:xfrm>
          </p:grpSpPr>
          <p:pic>
            <p:nvPicPr>
              <p:cNvPr id="12" name="图片 11" descr="图片1"/>
              <p:cNvPicPr>
                <a:picLocks noChangeAspect="1"/>
              </p:cNvPicPr>
              <p:nvPr/>
            </p:nvPicPr>
            <p:blipFill>
              <a:blip r:embed="rId2"/>
              <a:stretch>
                <a:fillRect/>
              </a:stretch>
            </p:blipFill>
            <p:spPr>
              <a:xfrm>
                <a:off x="1351" y="5458"/>
                <a:ext cx="4032" cy="2160"/>
              </a:xfrm>
              <a:prstGeom prst="rect">
                <a:avLst/>
              </a:prstGeom>
            </p:spPr>
          </p:pic>
          <p:pic>
            <p:nvPicPr>
              <p:cNvPr id="13" name="图片 12" descr="图片1"/>
              <p:cNvPicPr>
                <a:picLocks noChangeAspect="1"/>
              </p:cNvPicPr>
              <p:nvPr/>
            </p:nvPicPr>
            <p:blipFill>
              <a:blip r:embed="rId3"/>
              <a:srcRect t="75976" r="69421"/>
              <a:stretch>
                <a:fillRect/>
              </a:stretch>
            </p:blipFill>
            <p:spPr>
              <a:xfrm rot="5400000">
                <a:off x="351" y="5638"/>
                <a:ext cx="1423" cy="960"/>
              </a:xfrm>
              <a:prstGeom prst="rect">
                <a:avLst/>
              </a:prstGeom>
            </p:spPr>
          </p:pic>
        </p:grpSp>
        <p:sp>
          <p:nvSpPr>
            <p:cNvPr id="3" name="文本框 2"/>
            <p:cNvSpPr txBox="1"/>
            <p:nvPr/>
          </p:nvSpPr>
          <p:spPr>
            <a:xfrm>
              <a:off x="7827" y="5110"/>
              <a:ext cx="46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怎样写亿以内的数？</a:t>
              </a:r>
              <a:endParaRPr lang="zh-CN" altLang="en-US" sz="2400" dirty="0">
                <a:latin typeface="微软雅黑" panose="020B0503020204020204" pitchFamily="34" charset="-122"/>
                <a:ea typeface="微软雅黑" panose="020B0503020204020204" pitchFamily="34" charset="-122"/>
                <a:sym typeface="+mn-ea"/>
              </a:endParaRPr>
            </a:p>
          </p:txBody>
        </p:sp>
      </p:grpSp>
      <p:pic>
        <p:nvPicPr>
          <p:cNvPr id="30742" name="图片 30741" descr="cw9"/>
          <p:cNvPicPr>
            <a:picLocks noChangeAspect="1"/>
          </p:cNvPicPr>
          <p:nvPr/>
        </p:nvPicPr>
        <p:blipFill>
          <a:blip r:embed="rId4"/>
          <a:stretch>
            <a:fillRect/>
          </a:stretch>
        </p:blipFill>
        <p:spPr>
          <a:xfrm flipH="1">
            <a:off x="857885" y="1450975"/>
            <a:ext cx="1706245" cy="2177415"/>
          </a:xfrm>
          <a:prstGeom prst="rect">
            <a:avLst/>
          </a:prstGeom>
          <a:noFill/>
          <a:ln w="9525">
            <a:noFill/>
          </a:ln>
        </p:spPr>
      </p:pic>
      <p:grpSp>
        <p:nvGrpSpPr>
          <p:cNvPr id="65" name="组合 64"/>
          <p:cNvGrpSpPr/>
          <p:nvPr/>
        </p:nvGrpSpPr>
        <p:grpSpPr>
          <a:xfrm>
            <a:off x="4027170" y="3382645"/>
            <a:ext cx="4571208" cy="2284730"/>
            <a:chOff x="10185" y="4084"/>
            <a:chExt cx="6933" cy="3054"/>
          </a:xfrm>
        </p:grpSpPr>
        <p:grpSp>
          <p:nvGrpSpPr>
            <p:cNvPr id="64" name="组合 63"/>
            <p:cNvGrpSpPr/>
            <p:nvPr/>
          </p:nvGrpSpPr>
          <p:grpSpPr>
            <a:xfrm>
              <a:off x="10185" y="4084"/>
              <a:ext cx="6809" cy="3054"/>
              <a:chOff x="10439" y="4084"/>
              <a:chExt cx="6280" cy="3054"/>
            </a:xfrm>
          </p:grpSpPr>
          <p:sp>
            <p:nvSpPr>
              <p:cNvPr id="61" name="圆角矩形标注 60"/>
              <p:cNvSpPr/>
              <p:nvPr/>
            </p:nvSpPr>
            <p:spPr>
              <a:xfrm>
                <a:off x="10439" y="4084"/>
                <a:ext cx="6281" cy="3054"/>
              </a:xfrm>
              <a:prstGeom prst="wedgeRoundRectCallout">
                <a:avLst>
                  <a:gd name="adj1" fmla="val 62935"/>
                  <a:gd name="adj2" fmla="val -24197"/>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837" y="4438"/>
              <a:ext cx="6281" cy="2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lnSpc>
                  <a:spcPct val="150000"/>
                </a:lnSpc>
                <a:spcBef>
                  <a:spcPct val="0"/>
                </a:spcBef>
                <a:buNone/>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先写万级，再写个级；</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spcBef>
                  <a:spcPct val="0"/>
                </a:spcBef>
                <a:buNone/>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哪个数为上一个单位也没有，</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spcBef>
                  <a:spcPct val="0"/>
                </a:spcBef>
                <a:buNone/>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就在那个数位上写</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7" name="图片 6" descr="图片94"/>
          <p:cNvPicPr>
            <a:picLocks noChangeAspect="1"/>
          </p:cNvPicPr>
          <p:nvPr/>
        </p:nvPicPr>
        <p:blipFill>
          <a:blip r:embed="rId5"/>
          <a:stretch>
            <a:fillRect/>
          </a:stretch>
        </p:blipFill>
        <p:spPr>
          <a:xfrm flipH="1">
            <a:off x="9210040" y="2582545"/>
            <a:ext cx="2078990" cy="25361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0742"/>
                                        </p:tgtEl>
                                        <p:attrNameLst>
                                          <p:attrName>style.visibility</p:attrName>
                                        </p:attrNameLst>
                                      </p:cBhvr>
                                      <p:to>
                                        <p:strVal val="visible"/>
                                      </p:to>
                                    </p:set>
                                    <p:anim calcmode="lin" valueType="num">
                                      <p:cBhvr>
                                        <p:cTn id="7" dur="500" fill="hold"/>
                                        <p:tgtEl>
                                          <p:spTgt spid="30742"/>
                                        </p:tgtEl>
                                        <p:attrNameLst>
                                          <p:attrName>ppt_w</p:attrName>
                                        </p:attrNameLst>
                                      </p:cBhvr>
                                      <p:tavLst>
                                        <p:tav tm="0">
                                          <p:val>
                                            <p:fltVal val="0"/>
                                          </p:val>
                                        </p:tav>
                                        <p:tav tm="100000">
                                          <p:val>
                                            <p:strVal val="#ppt_w"/>
                                          </p:val>
                                        </p:tav>
                                      </p:tavLst>
                                    </p:anim>
                                    <p:anim calcmode="lin" valueType="num">
                                      <p:cBhvr>
                                        <p:cTn id="8" dur="500" fill="hold"/>
                                        <p:tgtEl>
                                          <p:spTgt spid="30742"/>
                                        </p:tgtEl>
                                        <p:attrNameLst>
                                          <p:attrName>ppt_h</p:attrName>
                                        </p:attrNameLst>
                                      </p:cBhvr>
                                      <p:tavLst>
                                        <p:tav tm="0">
                                          <p:val>
                                            <p:fltVal val="0"/>
                                          </p:val>
                                        </p:tav>
                                        <p:tav tm="100000">
                                          <p:val>
                                            <p:strVal val="#ppt_h"/>
                                          </p:val>
                                        </p:tav>
                                      </p:tavLst>
                                    </p:anim>
                                  </p:childTnLst>
                                </p:cTn>
                              </p:par>
                              <p:par>
                                <p:cTn id="9" presetID="21" presetClass="entr" presetSubtype="1" fill="hold" nodeType="withEffect">
                                  <p:stCondLst>
                                    <p:cond delay="0"/>
                                  </p:stCondLst>
                                  <p:childTnLst>
                                    <p:set>
                                      <p:cBhvr>
                                        <p:cTn id="10" dur="500" fill="hold">
                                          <p:stCondLst>
                                            <p:cond delay="0"/>
                                          </p:stCondLst>
                                        </p:cTn>
                                        <p:tgtEl>
                                          <p:spTgt spid="4"/>
                                        </p:tgtEl>
                                        <p:attrNameLst>
                                          <p:attrName>style.visibility</p:attrName>
                                        </p:attrNameLst>
                                      </p:cBhvr>
                                      <p:to>
                                        <p:strVal val="visible"/>
                                      </p:to>
                                    </p:set>
                                    <p:animEffect transition="in" filter="wheel(1)">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65"/>
                                        </p:tgtEl>
                                        <p:attrNameLst>
                                          <p:attrName>style.visibility</p:attrName>
                                        </p:attrNameLst>
                                      </p:cBhvr>
                                      <p:to>
                                        <p:strVal val="visible"/>
                                      </p:to>
                                    </p:set>
                                    <p:anim calcmode="lin" valueType="num">
                                      <p:cBhvr additive="base">
                                        <p:cTn id="16" dur="500"/>
                                        <p:tgtEl>
                                          <p:spTgt spid="65"/>
                                        </p:tgtEl>
                                        <p:attrNameLst>
                                          <p:attrName>ppt_y</p:attrName>
                                        </p:attrNameLst>
                                      </p:cBhvr>
                                      <p:tavLst>
                                        <p:tav tm="0">
                                          <p:val>
                                            <p:strVal val="#ppt_y+#ppt_h*1.125000"/>
                                          </p:val>
                                        </p:tav>
                                        <p:tav tm="100000">
                                          <p:val>
                                            <p:strVal val="#ppt_y"/>
                                          </p:val>
                                        </p:tav>
                                      </p:tavLst>
                                    </p:anim>
                                    <p:animEffect transition="in" filter="wipe(up)">
                                      <p:cBhvr>
                                        <p:cTn id="17" dur="500"/>
                                        <p:tgtEl>
                                          <p:spTgt spid="65"/>
                                        </p:tgtEl>
                                      </p:cBhvr>
                                    </p:animEffect>
                                  </p:childTnLst>
                                </p:cTn>
                              </p:par>
                              <p:par>
                                <p:cTn id="18" presetID="23" presetClass="entr" presetSubtype="16"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1172845" y="1938655"/>
            <a:ext cx="3369310" cy="883920"/>
            <a:chOff x="2456" y="3053"/>
            <a:chExt cx="5306" cy="1392"/>
          </a:xfrm>
        </p:grpSpPr>
        <p:sp>
          <p:nvSpPr>
            <p:cNvPr id="3" name="圆角矩形标注 2"/>
            <p:cNvSpPr/>
            <p:nvPr/>
          </p:nvSpPr>
          <p:spPr>
            <a:xfrm>
              <a:off x="2456" y="3053"/>
              <a:ext cx="5046" cy="1392"/>
            </a:xfrm>
            <a:prstGeom prst="wedgeRoundRectCallout">
              <a:avLst>
                <a:gd name="adj1" fmla="val 20067"/>
                <a:gd name="adj2" fmla="val -74425"/>
                <a:gd name="adj3" fmla="val 16667"/>
              </a:avLst>
            </a:prstGeom>
            <a:solidFill>
              <a:srgbClr val="92D050"/>
            </a:solidFill>
            <a:ln>
              <a:solidFill>
                <a:srgbClr val="FF0000"/>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Text Box 3"/>
            <p:cNvSpPr txBox="1">
              <a:spLocks noChangeArrowheads="1"/>
            </p:cNvSpPr>
            <p:nvPr/>
          </p:nvSpPr>
          <p:spPr bwMode="auto">
            <a:xfrm>
              <a:off x="2646" y="3338"/>
              <a:ext cx="5117"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360000</a:t>
              </a:r>
              <a:r>
                <a:rPr lang="en-US" altLang="zh-CN" sz="2800" baseline="-25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0" name="组合 19"/>
          <p:cNvGrpSpPr/>
          <p:nvPr/>
        </p:nvGrpSpPr>
        <p:grpSpPr>
          <a:xfrm>
            <a:off x="6343650" y="2421890"/>
            <a:ext cx="3667602" cy="883920"/>
            <a:chOff x="10599" y="3814"/>
            <a:chExt cx="5776" cy="1392"/>
          </a:xfrm>
        </p:grpSpPr>
        <p:sp>
          <p:nvSpPr>
            <p:cNvPr id="6" name="圆角矩形标注 5"/>
            <p:cNvSpPr/>
            <p:nvPr/>
          </p:nvSpPr>
          <p:spPr>
            <a:xfrm>
              <a:off x="10599" y="3814"/>
              <a:ext cx="5386" cy="1392"/>
            </a:xfrm>
            <a:prstGeom prst="wedgeRoundRectCallout">
              <a:avLst>
                <a:gd name="adj1" fmla="val 20067"/>
                <a:gd name="adj2" fmla="val -74425"/>
                <a:gd name="adj3" fmla="val 16667"/>
              </a:avLst>
            </a:prstGeom>
            <a:solidFill>
              <a:schemeClr val="accent1">
                <a:lumMod val="60000"/>
                <a:lumOff val="40000"/>
              </a:schemeClr>
            </a:solidFill>
            <a:ln>
              <a:solidFill>
                <a:srgbClr val="FF0000"/>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Text Box 3"/>
            <p:cNvSpPr txBox="1">
              <a:spLocks noChangeArrowheads="1"/>
            </p:cNvSpPr>
            <p:nvPr/>
          </p:nvSpPr>
          <p:spPr bwMode="auto">
            <a:xfrm>
              <a:off x="10896" y="4099"/>
              <a:ext cx="5479"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2890000</a:t>
              </a:r>
              <a:r>
                <a:rPr lang="en-US" altLang="zh-CN" sz="2800" baseline="-25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2" name="组合 11"/>
          <p:cNvGrpSpPr/>
          <p:nvPr/>
        </p:nvGrpSpPr>
        <p:grpSpPr>
          <a:xfrm>
            <a:off x="2393315" y="3433445"/>
            <a:ext cx="3996000" cy="883920"/>
            <a:chOff x="4378" y="5407"/>
            <a:chExt cx="6071" cy="1392"/>
          </a:xfrm>
        </p:grpSpPr>
        <p:sp>
          <p:nvSpPr>
            <p:cNvPr id="5" name="圆角矩形标注 4"/>
            <p:cNvSpPr/>
            <p:nvPr/>
          </p:nvSpPr>
          <p:spPr>
            <a:xfrm>
              <a:off x="4378" y="5407"/>
              <a:ext cx="5783" cy="1392"/>
            </a:xfrm>
            <a:prstGeom prst="wedgeRoundRectCallout">
              <a:avLst>
                <a:gd name="adj1" fmla="val 20067"/>
                <a:gd name="adj2" fmla="val -74425"/>
                <a:gd name="adj3" fmla="val 16667"/>
              </a:avLst>
            </a:prstGeom>
            <a:solidFill>
              <a:srgbClr val="FFFF00"/>
            </a:solidFill>
            <a:ln>
              <a:solidFill>
                <a:srgbClr val="FF0000"/>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Text Box 3"/>
            <p:cNvSpPr txBox="1">
              <a:spLocks noChangeArrowheads="1"/>
            </p:cNvSpPr>
            <p:nvPr/>
          </p:nvSpPr>
          <p:spPr bwMode="auto">
            <a:xfrm>
              <a:off x="4615" y="5692"/>
              <a:ext cx="5834"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47050000</a:t>
              </a:r>
              <a:r>
                <a:rPr lang="en-US" altLang="zh-CN" sz="2800" baseline="-25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1" name="组合 20"/>
          <p:cNvGrpSpPr/>
          <p:nvPr/>
        </p:nvGrpSpPr>
        <p:grpSpPr>
          <a:xfrm>
            <a:off x="4883150" y="934720"/>
            <a:ext cx="3357880" cy="883920"/>
            <a:chOff x="7726" y="1432"/>
            <a:chExt cx="5288" cy="1392"/>
          </a:xfrm>
        </p:grpSpPr>
        <p:sp>
          <p:nvSpPr>
            <p:cNvPr id="4" name="圆角矩形标注 3"/>
            <p:cNvSpPr/>
            <p:nvPr/>
          </p:nvSpPr>
          <p:spPr>
            <a:xfrm>
              <a:off x="7726" y="1432"/>
              <a:ext cx="4819" cy="1392"/>
            </a:xfrm>
            <a:prstGeom prst="wedgeRoundRectCallout">
              <a:avLst>
                <a:gd name="adj1" fmla="val 20067"/>
                <a:gd name="adj2" fmla="val -74425"/>
                <a:gd name="adj3" fmla="val 16667"/>
              </a:avLst>
            </a:prstGeom>
            <a:solidFill>
              <a:schemeClr val="accent5">
                <a:lumMod val="60000"/>
                <a:lumOff val="40000"/>
              </a:schemeClr>
            </a:solidFill>
            <a:ln>
              <a:solidFill>
                <a:srgbClr val="FF0000"/>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Text Box 3"/>
            <p:cNvSpPr txBox="1">
              <a:spLocks noChangeArrowheads="1"/>
            </p:cNvSpPr>
            <p:nvPr/>
          </p:nvSpPr>
          <p:spPr bwMode="auto">
            <a:xfrm>
              <a:off x="7898" y="1684"/>
              <a:ext cx="5117"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190000</a:t>
              </a:r>
              <a:r>
                <a:rPr lang="en-US" altLang="zh-CN" sz="2800" baseline="-25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1" name="组合 10"/>
          <p:cNvGrpSpPr/>
          <p:nvPr/>
        </p:nvGrpSpPr>
        <p:grpSpPr>
          <a:xfrm>
            <a:off x="3255010" y="4928235"/>
            <a:ext cx="3646805" cy="883920"/>
            <a:chOff x="5735" y="7761"/>
            <a:chExt cx="5743" cy="1392"/>
          </a:xfrm>
        </p:grpSpPr>
        <p:sp>
          <p:nvSpPr>
            <p:cNvPr id="8" name="圆角矩形标注 7"/>
            <p:cNvSpPr/>
            <p:nvPr/>
          </p:nvSpPr>
          <p:spPr>
            <a:xfrm>
              <a:off x="5735" y="7761"/>
              <a:ext cx="5443" cy="1392"/>
            </a:xfrm>
            <a:prstGeom prst="wedgeRoundRectCallout">
              <a:avLst>
                <a:gd name="adj1" fmla="val 20067"/>
                <a:gd name="adj2" fmla="val -74425"/>
                <a:gd name="adj3" fmla="val 16667"/>
              </a:avLst>
            </a:prstGeom>
            <a:solidFill>
              <a:srgbClr val="30ABCE"/>
            </a:solidFill>
            <a:ln>
              <a:solidFill>
                <a:srgbClr val="FF0000"/>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Text Box 3"/>
            <p:cNvSpPr txBox="1">
              <a:spLocks noChangeArrowheads="1"/>
            </p:cNvSpPr>
            <p:nvPr/>
          </p:nvSpPr>
          <p:spPr bwMode="auto">
            <a:xfrm>
              <a:off x="6000" y="8046"/>
              <a:ext cx="5479"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1000000</a:t>
              </a:r>
              <a:r>
                <a:rPr lang="en-US" altLang="zh-CN" sz="2800" baseline="-25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 name="组合 9"/>
          <p:cNvGrpSpPr/>
          <p:nvPr/>
        </p:nvGrpSpPr>
        <p:grpSpPr>
          <a:xfrm>
            <a:off x="7327900" y="4044315"/>
            <a:ext cx="3780155" cy="883920"/>
            <a:chOff x="12149" y="6369"/>
            <a:chExt cx="5953" cy="1392"/>
          </a:xfrm>
        </p:grpSpPr>
        <p:sp>
          <p:nvSpPr>
            <p:cNvPr id="7" name="圆角矩形标注 6"/>
            <p:cNvSpPr/>
            <p:nvPr/>
          </p:nvSpPr>
          <p:spPr>
            <a:xfrm>
              <a:off x="12149" y="6369"/>
              <a:ext cx="5953" cy="1392"/>
            </a:xfrm>
            <a:prstGeom prst="wedgeRoundRectCallout">
              <a:avLst>
                <a:gd name="adj1" fmla="val 20067"/>
                <a:gd name="adj2" fmla="val -74425"/>
                <a:gd name="adj3" fmla="val 16667"/>
              </a:avLst>
            </a:prstGeom>
            <a:solidFill>
              <a:srgbClr val="D17BD9"/>
            </a:solidFill>
            <a:ln>
              <a:solidFill>
                <a:srgbClr val="FF0000"/>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Text Box 3"/>
            <p:cNvSpPr txBox="1">
              <a:spLocks noChangeArrowheads="1"/>
            </p:cNvSpPr>
            <p:nvPr/>
          </p:nvSpPr>
          <p:spPr bwMode="auto">
            <a:xfrm>
              <a:off x="12320" y="6654"/>
              <a:ext cx="575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90010000</a:t>
              </a:r>
              <a:r>
                <a:rPr lang="en-US" altLang="zh-CN" sz="2800" baseline="-25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0" name="Text Box 3"/>
          <p:cNvSpPr txBox="1">
            <a:spLocks noChangeArrowheads="1"/>
          </p:cNvSpPr>
          <p:nvPr/>
        </p:nvSpPr>
        <p:spPr bwMode="auto">
          <a:xfrm>
            <a:off x="3047365" y="2146300"/>
            <a:ext cx="14287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rPr>
              <a:t>36</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31" name="Text Box 3"/>
          <p:cNvSpPr txBox="1">
            <a:spLocks noChangeArrowheads="1"/>
          </p:cNvSpPr>
          <p:nvPr/>
        </p:nvSpPr>
        <p:spPr bwMode="auto">
          <a:xfrm>
            <a:off x="8438515" y="2642870"/>
            <a:ext cx="143954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rPr>
              <a:t>289</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32" name="Text Box 3"/>
          <p:cNvSpPr txBox="1">
            <a:spLocks noChangeArrowheads="1"/>
          </p:cNvSpPr>
          <p:nvPr/>
        </p:nvSpPr>
        <p:spPr bwMode="auto">
          <a:xfrm>
            <a:off x="4662170" y="3627755"/>
            <a:ext cx="19367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rPr>
              <a:t>4705</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33" name="Text Box 3"/>
          <p:cNvSpPr txBox="1">
            <a:spLocks noChangeArrowheads="1"/>
          </p:cNvSpPr>
          <p:nvPr/>
        </p:nvSpPr>
        <p:spPr bwMode="auto">
          <a:xfrm>
            <a:off x="6711315" y="1092200"/>
            <a:ext cx="9652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rPr>
              <a:t>19</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34" name="Text Box 3"/>
          <p:cNvSpPr txBox="1">
            <a:spLocks noChangeArrowheads="1"/>
          </p:cNvSpPr>
          <p:nvPr/>
        </p:nvSpPr>
        <p:spPr bwMode="auto">
          <a:xfrm>
            <a:off x="5372735" y="5109210"/>
            <a:ext cx="16598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rPr>
              <a:t>100</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35" name="Text Box 3"/>
          <p:cNvSpPr txBox="1">
            <a:spLocks noChangeArrowheads="1"/>
          </p:cNvSpPr>
          <p:nvPr/>
        </p:nvSpPr>
        <p:spPr bwMode="auto">
          <a:xfrm>
            <a:off x="9549765" y="4238625"/>
            <a:ext cx="16363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rPr>
              <a:t>9001</a:t>
            </a:r>
            <a:endParaRPr lang="en-US" altLang="zh-CN" sz="2800" dirty="0">
              <a:solidFill>
                <a:srgbClr val="FF0000"/>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519420" y="1046480"/>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795780" y="2055495"/>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247255" y="2552065"/>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456305" y="3568700"/>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140835" y="5069205"/>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358505" y="4185285"/>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up)">
                                      <p:cBhvr>
                                        <p:cTn id="16" dur="500"/>
                                        <p:tgtEl>
                                          <p:spTgt spid="12"/>
                                        </p:tgtEl>
                                      </p:cBhvr>
                                    </p:animEffect>
                                  </p:childTnLst>
                                </p:cTn>
                              </p:par>
                              <p:par>
                                <p:cTn id="17" presetID="1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par>
                                <p:cTn id="21" presetID="1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ppt_y</p:attrName>
                                        </p:attrNameLst>
                                      </p:cBhvr>
                                      <p:tavLst>
                                        <p:tav tm="0">
                                          <p:val>
                                            <p:strVal val="#ppt_y+#ppt_h*1.125000"/>
                                          </p:val>
                                        </p:tav>
                                        <p:tav tm="100000">
                                          <p:val>
                                            <p:strVal val="#ppt_y"/>
                                          </p:val>
                                        </p:tav>
                                      </p:tavLst>
                                    </p:anim>
                                    <p:animEffect transition="in" filter="wipe(up)">
                                      <p:cBhvr>
                                        <p:cTn id="24" dur="500"/>
                                        <p:tgtEl>
                                          <p:spTgt spid="11"/>
                                        </p:tgtEl>
                                      </p:cBhvr>
                                    </p:animEffect>
                                  </p:childTnLst>
                                </p:cTn>
                              </p:par>
                              <p:par>
                                <p:cTn id="25" presetID="12" presetClass="entr" presetSubtype="4"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p:tgtEl>
                                          <p:spTgt spid="21"/>
                                        </p:tgtEl>
                                        <p:attrNameLst>
                                          <p:attrName>ppt_y</p:attrName>
                                        </p:attrNameLst>
                                      </p:cBhvr>
                                      <p:tavLst>
                                        <p:tav tm="0">
                                          <p:val>
                                            <p:strVal val="#ppt_y+#ppt_h*1.125000"/>
                                          </p:val>
                                        </p:tav>
                                        <p:tav tm="100000">
                                          <p:val>
                                            <p:strVal val="#ppt_y"/>
                                          </p:val>
                                        </p:tav>
                                      </p:tavLst>
                                    </p:anim>
                                    <p:animEffect transition="in" filter="wipe(up)">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left)">
                                      <p:cBhvr>
                                        <p:cTn id="38" dur="500"/>
                                        <p:tgtEl>
                                          <p:spTgt spid="3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up)">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5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500"/>
                                        <p:tgtEl>
                                          <p:spTgt spid="2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left)">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up)">
                                      <p:cBhvr>
                                        <p:cTn id="63" dur="500"/>
                                        <p:tgtEl>
                                          <p:spTgt spid="2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wipe(left)">
                                      <p:cBhvr>
                                        <p:cTn id="68" dur="500"/>
                                        <p:tgtEl>
                                          <p:spTgt spid="3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wipe(up)">
                                      <p:cBhvr>
                                        <p:cTn id="73" dur="500"/>
                                        <p:tgtEl>
                                          <p:spTgt spid="3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wipe(left)">
                                      <p:cBhvr>
                                        <p:cTn id="78" dur="500"/>
                                        <p:tgtEl>
                                          <p:spTgt spid="3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up)">
                                      <p:cBhvr>
                                        <p:cTn id="83" dur="500"/>
                                        <p:tgtEl>
                                          <p:spTgt spid="29"/>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wipe(left)">
                                      <p:cBhvr>
                                        <p:cTn id="8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6" name="Text Box 3"/>
          <p:cNvSpPr txBox="1">
            <a:spLocks noChangeArrowheads="1"/>
          </p:cNvSpPr>
          <p:nvPr/>
        </p:nvSpPr>
        <p:spPr bwMode="auto">
          <a:xfrm>
            <a:off x="2027901" y="1292918"/>
            <a:ext cx="8357496"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怎样把整万数改写成以“万”为单位的数？</a:t>
            </a:r>
            <a:endPar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1367155" y="2510790"/>
            <a:ext cx="3285490" cy="789940"/>
            <a:chOff x="2803" y="4446"/>
            <a:chExt cx="5174" cy="1244"/>
          </a:xfrm>
        </p:grpSpPr>
        <p:pic>
          <p:nvPicPr>
            <p:cNvPr id="10" name="图片 9"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26407" b="49546"/>
            <a:stretch>
              <a:fillRect/>
            </a:stretch>
          </p:blipFill>
          <p:spPr>
            <a:xfrm>
              <a:off x="2803" y="4446"/>
              <a:ext cx="5174" cy="1244"/>
            </a:xfrm>
            <a:prstGeom prst="rect">
              <a:avLst/>
            </a:prstGeom>
          </p:spPr>
        </p:pic>
        <p:sp>
          <p:nvSpPr>
            <p:cNvPr id="5" name="文本框 4"/>
            <p:cNvSpPr txBox="1"/>
            <p:nvPr/>
          </p:nvSpPr>
          <p:spPr>
            <a:xfrm>
              <a:off x="5063" y="4657"/>
              <a:ext cx="1968" cy="822"/>
            </a:xfrm>
            <a:prstGeom prst="rect">
              <a:avLst/>
            </a:prstGeom>
            <a:noFill/>
          </p:spPr>
          <p:txBody>
            <a:bodyPr wrap="none" rtlCol="0" anchor="t">
              <a:spAutoFit/>
            </a:bodyPr>
            <a:p>
              <a:r>
                <a:rPr lang="zh-CN" altLang="en-US" sz="2800" dirty="0">
                  <a:latin typeface="微软雅黑" panose="020B0503020204020204" pitchFamily="34" charset="-122"/>
                  <a:ea typeface="微软雅黑" panose="020B0503020204020204" pitchFamily="34" charset="-122"/>
                  <a:sym typeface="+mn-ea"/>
                </a:rPr>
                <a:t>先分级</a:t>
              </a:r>
              <a:endParaRPr lang="zh-CN" altLang="en-US" sz="2800" dirty="0">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3245" y="4657"/>
              <a:ext cx="599" cy="822"/>
            </a:xfrm>
            <a:prstGeom prst="rect">
              <a:avLst/>
            </a:prstGeom>
            <a:noFill/>
          </p:spPr>
          <p:txBody>
            <a:bodyPr wrap="none" rtlCol="0">
              <a:spAutoFit/>
            </a:bodyPr>
            <a:p>
              <a:r>
                <a:rPr lang="en-US" altLang="zh-CN" sz="2800" b="1"/>
                <a:t>1</a:t>
              </a:r>
              <a:endParaRPr lang="en-US" altLang="zh-CN" sz="2800" b="1"/>
            </a:p>
          </p:txBody>
        </p:sp>
      </p:grpSp>
      <p:grpSp>
        <p:nvGrpSpPr>
          <p:cNvPr id="13" name="组合 12"/>
          <p:cNvGrpSpPr/>
          <p:nvPr/>
        </p:nvGrpSpPr>
        <p:grpSpPr>
          <a:xfrm>
            <a:off x="2521585" y="3492500"/>
            <a:ext cx="3285490" cy="778510"/>
            <a:chOff x="2803" y="6164"/>
            <a:chExt cx="5174" cy="1226"/>
          </a:xfrm>
        </p:grpSpPr>
        <p:pic>
          <p:nvPicPr>
            <p:cNvPr id="11" name="图片 10"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50806" b="25500"/>
            <a:stretch>
              <a:fillRect/>
            </a:stretch>
          </p:blipFill>
          <p:spPr>
            <a:xfrm>
              <a:off x="2803" y="6164"/>
              <a:ext cx="5174" cy="1226"/>
            </a:xfrm>
            <a:prstGeom prst="rect">
              <a:avLst/>
            </a:prstGeom>
          </p:spPr>
        </p:pic>
        <p:sp>
          <p:nvSpPr>
            <p:cNvPr id="7" name="文本框 6"/>
            <p:cNvSpPr txBox="1"/>
            <p:nvPr/>
          </p:nvSpPr>
          <p:spPr>
            <a:xfrm>
              <a:off x="5063" y="6366"/>
              <a:ext cx="1968" cy="822"/>
            </a:xfrm>
            <a:prstGeom prst="rect">
              <a:avLst/>
            </a:prstGeom>
            <a:noFill/>
          </p:spPr>
          <p:txBody>
            <a:bodyPr wrap="none" rtlCol="0" anchor="t">
              <a:spAutoFit/>
            </a:bodyPr>
            <a:p>
              <a:r>
                <a:rPr lang="zh-CN" altLang="en-US" sz="2800" dirty="0">
                  <a:latin typeface="微软雅黑" panose="020B0503020204020204" pitchFamily="34" charset="-122"/>
                  <a:ea typeface="微软雅黑" panose="020B0503020204020204" pitchFamily="34" charset="-122"/>
                  <a:sym typeface="+mn-ea"/>
                </a:rPr>
                <a:t>再去掉</a:t>
              </a:r>
              <a:endParaRPr lang="zh-CN" altLang="en-US" sz="28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245" y="6366"/>
              <a:ext cx="599" cy="822"/>
            </a:xfrm>
            <a:prstGeom prst="rect">
              <a:avLst/>
            </a:prstGeom>
            <a:noFill/>
          </p:spPr>
          <p:txBody>
            <a:bodyPr wrap="none" rtlCol="0">
              <a:spAutoFit/>
            </a:bodyPr>
            <a:p>
              <a:r>
                <a:rPr lang="en-US" altLang="zh-CN" sz="2800" b="1"/>
                <a:t>2</a:t>
              </a:r>
              <a:endParaRPr lang="en-US" altLang="zh-CN" sz="2800" b="1"/>
            </a:p>
          </p:txBody>
        </p:sp>
      </p:grpSp>
      <p:grpSp>
        <p:nvGrpSpPr>
          <p:cNvPr id="14" name="组合 13"/>
          <p:cNvGrpSpPr/>
          <p:nvPr/>
        </p:nvGrpSpPr>
        <p:grpSpPr>
          <a:xfrm>
            <a:off x="3703320" y="4450715"/>
            <a:ext cx="3285490" cy="843280"/>
            <a:chOff x="2803" y="7864"/>
            <a:chExt cx="5174" cy="1328"/>
          </a:xfrm>
        </p:grpSpPr>
        <p:pic>
          <p:nvPicPr>
            <p:cNvPr id="12" name="图片 11"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74315"/>
            <a:stretch>
              <a:fillRect/>
            </a:stretch>
          </p:blipFill>
          <p:spPr>
            <a:xfrm>
              <a:off x="2803" y="7864"/>
              <a:ext cx="5174" cy="1329"/>
            </a:xfrm>
            <a:prstGeom prst="rect">
              <a:avLst/>
            </a:prstGeom>
          </p:spPr>
        </p:pic>
        <p:sp>
          <p:nvSpPr>
            <p:cNvPr id="15" name="文本框 14"/>
            <p:cNvSpPr txBox="1"/>
            <p:nvPr/>
          </p:nvSpPr>
          <p:spPr>
            <a:xfrm>
              <a:off x="4801" y="8075"/>
              <a:ext cx="2340" cy="822"/>
            </a:xfrm>
            <a:prstGeom prst="rect">
              <a:avLst/>
            </a:prstGeom>
            <a:noFill/>
          </p:spPr>
          <p:txBody>
            <a:bodyPr wrap="none" rtlCol="0" anchor="t">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改成</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3245" y="8075"/>
              <a:ext cx="599" cy="822"/>
            </a:xfrm>
            <a:prstGeom prst="rect">
              <a:avLst/>
            </a:prstGeom>
            <a:noFill/>
          </p:spPr>
          <p:txBody>
            <a:bodyPr wrap="none" rtlCol="0">
              <a:spAutoFit/>
            </a:bodyPr>
            <a:p>
              <a:r>
                <a:rPr lang="en-US" altLang="zh-CN" sz="2800" b="1"/>
                <a:t>3</a:t>
              </a:r>
              <a:endParaRPr lang="en-US" altLang="zh-CN" sz="2800" b="1"/>
            </a:p>
          </p:txBody>
        </p:sp>
      </p:grpSp>
      <p:pic>
        <p:nvPicPr>
          <p:cNvPr id="51" name="图片 50" descr="2b37d29de16c0fae28724e2a2d681d41"/>
          <p:cNvPicPr>
            <a:picLocks noChangeAspect="1"/>
          </p:cNvPicPr>
          <p:nvPr/>
        </p:nvPicPr>
        <p:blipFill>
          <a:blip r:embed="rId3">
            <a:clrChange>
              <a:clrFrom>
                <a:srgbClr val="F6F6F6">
                  <a:alpha val="100000"/>
                </a:srgbClr>
              </a:clrFrom>
              <a:clrTo>
                <a:srgbClr val="F6F6F6">
                  <a:alpha val="100000"/>
                  <a:alpha val="0"/>
                </a:srgbClr>
              </a:clrTo>
            </a:clrChange>
          </a:blip>
          <a:srcRect l="37396" t="49607" r="-994" b="-15492"/>
          <a:stretch>
            <a:fillRect/>
          </a:stretch>
        </p:blipFill>
        <p:spPr>
          <a:xfrm rot="10800000" flipH="1">
            <a:off x="1723390" y="2934335"/>
            <a:ext cx="1059815" cy="1100455"/>
          </a:xfrm>
          <a:prstGeom prst="ellipse">
            <a:avLst/>
          </a:prstGeom>
        </p:spPr>
      </p:pic>
      <p:pic>
        <p:nvPicPr>
          <p:cNvPr id="17" name="图片 16" descr="2b37d29de16c0fae28724e2a2d681d41"/>
          <p:cNvPicPr>
            <a:picLocks noChangeAspect="1"/>
          </p:cNvPicPr>
          <p:nvPr/>
        </p:nvPicPr>
        <p:blipFill>
          <a:blip r:embed="rId3">
            <a:clrChange>
              <a:clrFrom>
                <a:srgbClr val="F6F6F6">
                  <a:alpha val="100000"/>
                </a:srgbClr>
              </a:clrFrom>
              <a:clrTo>
                <a:srgbClr val="F6F6F6">
                  <a:alpha val="100000"/>
                  <a:alpha val="0"/>
                </a:srgbClr>
              </a:clrTo>
            </a:clrChange>
          </a:blip>
          <a:srcRect l="37396" t="49607" r="-994" b="-15492"/>
          <a:stretch>
            <a:fillRect/>
          </a:stretch>
        </p:blipFill>
        <p:spPr>
          <a:xfrm rot="10800000" flipH="1">
            <a:off x="2886710" y="3859530"/>
            <a:ext cx="1059815" cy="1100455"/>
          </a:xfrm>
          <a:prstGeom prst="ellipse">
            <a:avLst/>
          </a:prstGeom>
        </p:spPr>
      </p:pic>
      <p:grpSp>
        <p:nvGrpSpPr>
          <p:cNvPr id="26" name="组合 25"/>
          <p:cNvGrpSpPr/>
          <p:nvPr/>
        </p:nvGrpSpPr>
        <p:grpSpPr>
          <a:xfrm>
            <a:off x="7070725" y="4631055"/>
            <a:ext cx="663575" cy="424180"/>
            <a:chOff x="11470" y="9437"/>
            <a:chExt cx="1045" cy="668"/>
          </a:xfrm>
        </p:grpSpPr>
        <p:pic>
          <p:nvPicPr>
            <p:cNvPr id="24" name="图片 23"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flipV="1">
              <a:off x="11991" y="9437"/>
              <a:ext cx="525" cy="668"/>
            </a:xfrm>
            <a:prstGeom prst="rect">
              <a:avLst/>
            </a:prstGeom>
          </p:spPr>
        </p:pic>
        <p:cxnSp>
          <p:nvCxnSpPr>
            <p:cNvPr id="25" name="直接连接符 24"/>
            <p:cNvCxnSpPr/>
            <p:nvPr/>
          </p:nvCxnSpPr>
          <p:spPr>
            <a:xfrm>
              <a:off x="11470" y="9771"/>
              <a:ext cx="669" cy="0"/>
            </a:xfrm>
            <a:prstGeom prst="line">
              <a:avLst/>
            </a:prstGeom>
            <a:ln w="666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5980430" y="3669665"/>
            <a:ext cx="663575" cy="424180"/>
            <a:chOff x="11470" y="9437"/>
            <a:chExt cx="1045" cy="668"/>
          </a:xfrm>
        </p:grpSpPr>
        <p:pic>
          <p:nvPicPr>
            <p:cNvPr id="28" name="图片 27"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flipV="1">
              <a:off x="11991" y="9437"/>
              <a:ext cx="525" cy="668"/>
            </a:xfrm>
            <a:prstGeom prst="rect">
              <a:avLst/>
            </a:prstGeom>
          </p:spPr>
        </p:pic>
        <p:cxnSp>
          <p:nvCxnSpPr>
            <p:cNvPr id="29" name="直接连接符 28"/>
            <p:cNvCxnSpPr/>
            <p:nvPr/>
          </p:nvCxnSpPr>
          <p:spPr>
            <a:xfrm>
              <a:off x="11470" y="9771"/>
              <a:ext cx="669" cy="0"/>
            </a:xfrm>
            <a:prstGeom prst="line">
              <a:avLst/>
            </a:prstGeom>
            <a:ln w="666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6831965" y="3506470"/>
            <a:ext cx="3860800" cy="674370"/>
            <a:chOff x="10351" y="4322"/>
            <a:chExt cx="6080" cy="1062"/>
          </a:xfrm>
        </p:grpSpPr>
        <p:sp>
          <p:nvSpPr>
            <p:cNvPr id="30" name="圆角矩形 29"/>
            <p:cNvSpPr/>
            <p:nvPr/>
          </p:nvSpPr>
          <p:spPr>
            <a:xfrm>
              <a:off x="10368" y="4322"/>
              <a:ext cx="5076" cy="1062"/>
            </a:xfrm>
            <a:prstGeom prst="roundRect">
              <a:avLst/>
            </a:prstGeom>
            <a:solidFill>
              <a:srgbClr val="FFFF00"/>
            </a:solidFill>
            <a:ln w="38100">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10351" y="4461"/>
              <a:ext cx="6080" cy="786"/>
            </a:xfrm>
            <a:prstGeom prst="rect">
              <a:avLst/>
            </a:prstGeom>
            <a:noFill/>
          </p:spPr>
          <p:txBody>
            <a:bodyPr wrap="square" lIns="68580" tIns="34290" rIns="68580" bIns="34290" anchor="ctr">
              <a:spAutoFit/>
            </a:bodyPr>
            <a:p>
              <a:pPr algn="l">
                <a:defRPr/>
              </a:pPr>
              <a:r>
                <a:rPr lang="zh-CN" altLang="en-US" sz="2800" dirty="0">
                  <a:sym typeface="+mn-ea"/>
                </a:rPr>
                <a:t>将个级的四个</a:t>
              </a:r>
              <a:r>
                <a:rPr lang="en-US" altLang="zh-CN" sz="2800" dirty="0">
                  <a:sym typeface="+mn-ea"/>
                </a:rPr>
                <a:t>0</a:t>
              </a:r>
              <a:r>
                <a:rPr lang="zh-CN" altLang="en-US" sz="2800" dirty="0">
                  <a:sym typeface="+mn-ea"/>
                </a:rPr>
                <a:t>去掉</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7734935" y="4495800"/>
            <a:ext cx="4018915" cy="674370"/>
            <a:chOff x="10368" y="4322"/>
            <a:chExt cx="6329" cy="1062"/>
          </a:xfrm>
        </p:grpSpPr>
        <p:sp>
          <p:nvSpPr>
            <p:cNvPr id="34" name="圆角矩形 33"/>
            <p:cNvSpPr/>
            <p:nvPr/>
          </p:nvSpPr>
          <p:spPr>
            <a:xfrm>
              <a:off x="10368" y="4322"/>
              <a:ext cx="4448" cy="1062"/>
            </a:xfrm>
            <a:prstGeom prst="roundRect">
              <a:avLst/>
            </a:prstGeom>
            <a:solidFill>
              <a:srgbClr val="FFFF00"/>
            </a:solidFill>
            <a:ln w="38100">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10617" y="4460"/>
              <a:ext cx="6080" cy="786"/>
            </a:xfrm>
            <a:prstGeom prst="rect">
              <a:avLst/>
            </a:prstGeom>
            <a:noFill/>
          </p:spPr>
          <p:txBody>
            <a:bodyPr wrap="square" lIns="68580" tIns="34290" rIns="68580" bIns="34290" anchor="ctr">
              <a:spAutoFit/>
            </a:bodyPr>
            <a:p>
              <a:pPr algn="l">
                <a:defRPr/>
              </a:pPr>
              <a:r>
                <a:rPr lang="zh-CN" altLang="en-US" sz="2800" dirty="0">
                  <a:sym typeface="+mn-ea"/>
                </a:rPr>
                <a:t>改成一个</a:t>
              </a:r>
              <a:r>
                <a:rPr lang="en-US" altLang="zh-CN" sz="2800" dirty="0">
                  <a:sym typeface="+mn-ea"/>
                </a:rPr>
                <a:t>“</a:t>
              </a:r>
              <a:r>
                <a:rPr lang="zh-CN" altLang="en-US" sz="2800" dirty="0">
                  <a:sym typeface="+mn-ea"/>
                </a:rPr>
                <a:t>万</a:t>
              </a:r>
              <a:r>
                <a:rPr lang="en-US" altLang="zh-CN" sz="2800" dirty="0">
                  <a:sym typeface="+mn-ea"/>
                </a:rPr>
                <a:t>”</a:t>
              </a:r>
              <a:r>
                <a:rPr lang="zh-CN" altLang="en-US" sz="2800" dirty="0">
                  <a:sym typeface="+mn-ea"/>
                </a:rPr>
                <a:t>字</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from="(-#ppt_w/2)" to="(#ppt_x)" calcmode="lin" valueType="num">
                                      <p:cBhvr>
                                        <p:cTn id="12" dur="600" fill="hold">
                                          <p:stCondLst>
                                            <p:cond delay="0"/>
                                          </p:stCondLst>
                                        </p:cTn>
                                        <p:tgtEl>
                                          <p:spTgt spid="9"/>
                                        </p:tgtEl>
                                        <p:attrNameLst>
                                          <p:attrName>ppt_x</p:attrName>
                                        </p:attrNameLst>
                                      </p:cBhvr>
                                    </p:anim>
                                    <p:anim from="0" to="-1.0" calcmode="lin" valueType="num">
                                      <p:cBhvr>
                                        <p:cTn id="13" dur="200" decel="50000" autoRev="1" fill="hold">
                                          <p:stCondLst>
                                            <p:cond delay="600"/>
                                          </p:stCondLst>
                                        </p:cTn>
                                        <p:tgtEl>
                                          <p:spTgt spid="9"/>
                                        </p:tgtEl>
                                        <p:attrNameLst>
                                          <p:attrName>xshear</p:attrName>
                                        </p:attrNameLst>
                                      </p:cBhvr>
                                    </p:anim>
                                    <p:animScale>
                                      <p:cBhvr>
                                        <p:cTn id="14" dur="200" decel="100000" autoRev="1" fill="hold">
                                          <p:stCondLst>
                                            <p:cond delay="600"/>
                                          </p:stCondLst>
                                        </p:cTn>
                                        <p:tgtEl>
                                          <p:spTgt spid="9"/>
                                        </p:tgtEl>
                                      </p:cBhvr>
                                      <p:from x="100000" y="100000"/>
                                      <p:to x="80000" y="100000"/>
                                    </p:animScale>
                                    <p:anim by="(#ppt_h/3+#ppt_w*0.1)" calcmode="lin" valueType="num">
                                      <p:cBhvr additive="sum">
                                        <p:cTn id="15" dur="200" decel="100000" autoRev="1" fill="hold">
                                          <p:stCondLst>
                                            <p:cond delay="600"/>
                                          </p:stCondLst>
                                        </p:cTn>
                                        <p:tgtEl>
                                          <p:spTgt spid="9"/>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wipe(up)">
                                      <p:cBhvr>
                                        <p:cTn id="20" dur="500"/>
                                        <p:tgtEl>
                                          <p:spTgt spid="5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5093970" y="1619885"/>
            <a:ext cx="5838190" cy="2481580"/>
            <a:chOff x="8022" y="2551"/>
            <a:chExt cx="9194" cy="3908"/>
          </a:xfrm>
        </p:grpSpPr>
        <p:sp>
          <p:nvSpPr>
            <p:cNvPr id="6" name="圆角矩形 5"/>
            <p:cNvSpPr/>
            <p:nvPr/>
          </p:nvSpPr>
          <p:spPr>
            <a:xfrm>
              <a:off x="8022" y="2551"/>
              <a:ext cx="9194" cy="3908"/>
            </a:xfrm>
            <a:prstGeom prst="roundRect">
              <a:avLst/>
            </a:prstGeom>
            <a:solidFill>
              <a:srgbClr val="FFFF00">
                <a:alpha val="67000"/>
              </a:srgb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文本框 54"/>
            <p:cNvSpPr txBox="1"/>
            <p:nvPr/>
          </p:nvSpPr>
          <p:spPr>
            <a:xfrm>
              <a:off x="8562" y="3034"/>
              <a:ext cx="8285" cy="1850"/>
            </a:xfrm>
            <a:prstGeom prst="rect">
              <a:avLst/>
            </a:prstGeom>
            <a:noFill/>
          </p:spPr>
          <p:txBody>
            <a:bodyPr vert="eaVert" wrap="none" rtlCol="0">
              <a:spAutoFit/>
            </a:bodyPr>
            <a:p>
              <a:pPr fontAlgn="auto">
                <a:lnSpc>
                  <a:spcPts val="3300"/>
                </a:lnSpc>
                <a:spcBef>
                  <a:spcPts val="0"/>
                </a:spcBef>
                <a:spcAft>
                  <a:spcPts val="0"/>
                </a:spcAft>
              </a:pPr>
              <a:r>
                <a:rPr lang="zh-CN" altLang="en-US" sz="2400"/>
                <a:t>个</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十</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百</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千</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万</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十</a:t>
              </a:r>
              <a:r>
                <a:rPr lang="en-US" altLang="zh-CN" sz="2400"/>
                <a:t> </a:t>
              </a:r>
              <a:r>
                <a:rPr lang="zh-CN" altLang="en-US" sz="2400"/>
                <a:t>万</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百</a:t>
              </a:r>
              <a:r>
                <a:rPr lang="en-US" altLang="zh-CN" sz="2400"/>
                <a:t> </a:t>
              </a:r>
              <a:r>
                <a:rPr lang="zh-CN" altLang="en-US" sz="2400"/>
                <a:t>万</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千</a:t>
              </a:r>
              <a:r>
                <a:rPr lang="en-US" altLang="zh-CN" sz="2400"/>
                <a:t> </a:t>
              </a:r>
              <a:r>
                <a:rPr lang="zh-CN" altLang="en-US" sz="2400"/>
                <a:t>万</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亿</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十</a:t>
              </a:r>
              <a:r>
                <a:rPr lang="en-US" altLang="zh-CN" sz="2400"/>
                <a:t> </a:t>
              </a:r>
              <a:r>
                <a:rPr lang="zh-CN" altLang="en-US" sz="2400"/>
                <a:t>亿</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百</a:t>
              </a:r>
              <a:r>
                <a:rPr lang="en-US" altLang="zh-CN" sz="2400"/>
                <a:t> </a:t>
              </a:r>
              <a:r>
                <a:rPr lang="zh-CN" altLang="en-US" sz="2400"/>
                <a:t>亿</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千</a:t>
              </a:r>
              <a:r>
                <a:rPr lang="en-US" altLang="zh-CN" sz="2400"/>
                <a:t> </a:t>
              </a:r>
              <a:r>
                <a:rPr lang="zh-CN" altLang="en-US" sz="2400"/>
                <a:t>亿</a:t>
              </a:r>
              <a:r>
                <a:rPr lang="en-US" altLang="zh-CN" sz="2400"/>
                <a:t> </a:t>
              </a:r>
              <a:r>
                <a:rPr lang="zh-CN" altLang="en-US" sz="2400"/>
                <a:t>位</a:t>
              </a:r>
              <a:endParaRPr lang="zh-CN" altLang="en-US" sz="2400"/>
            </a:p>
          </p:txBody>
        </p:sp>
      </p:grpSp>
      <p:sp>
        <p:nvSpPr>
          <p:cNvPr id="9" name="矩形 8"/>
          <p:cNvSpPr/>
          <p:nvPr/>
        </p:nvSpPr>
        <p:spPr>
          <a:xfrm>
            <a:off x="2889885" y="3294380"/>
            <a:ext cx="1863090" cy="583565"/>
          </a:xfrm>
          <a:prstGeom prst="rect">
            <a:avLst/>
          </a:prstGeom>
        </p:spPr>
        <p:txBody>
          <a:bodyPr wrap="square">
            <a:spAutoFit/>
          </a:bodyPr>
          <a:p>
            <a:pPr indent="373380" eaLnBrk="0" fontAlgn="base" hangingPunct="0">
              <a:spcBef>
                <a:spcPct val="0"/>
              </a:spcBef>
              <a:spcAft>
                <a:spcPct val="0"/>
              </a:spcAft>
            </a:pPr>
            <a:r>
              <a:rPr lang="zh-CN" altLang="en-US" sz="32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三亿：</a:t>
            </a:r>
            <a:endParaRPr lang="zh-CN" altLang="en-US" sz="32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25" name="直接连接符 24"/>
          <p:cNvCxnSpPr/>
          <p:nvPr/>
        </p:nvCxnSpPr>
        <p:spPr>
          <a:xfrm flipV="1">
            <a:off x="5375256" y="3294289"/>
            <a:ext cx="5220000" cy="0"/>
          </a:xfrm>
          <a:prstGeom prst="line">
            <a:avLst/>
          </a:prstGeom>
          <a:ln w="25400">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6" name="直接连接符 25"/>
          <p:cNvCxnSpPr/>
          <p:nvPr/>
        </p:nvCxnSpPr>
        <p:spPr>
          <a:xfrm>
            <a:off x="8890529" y="1898122"/>
            <a:ext cx="0" cy="2016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cxnSp>
        <p:nvCxnSpPr>
          <p:cNvPr id="28" name="直接连接符 27"/>
          <p:cNvCxnSpPr/>
          <p:nvPr/>
        </p:nvCxnSpPr>
        <p:spPr>
          <a:xfrm>
            <a:off x="7220479" y="1853672"/>
            <a:ext cx="0" cy="2088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grpSp>
        <p:nvGrpSpPr>
          <p:cNvPr id="42" name="组合 41"/>
          <p:cNvGrpSpPr/>
          <p:nvPr/>
        </p:nvGrpSpPr>
        <p:grpSpPr>
          <a:xfrm>
            <a:off x="2284095" y="1480185"/>
            <a:ext cx="2719070" cy="1140460"/>
            <a:chOff x="11919" y="1397"/>
            <a:chExt cx="4282" cy="1796"/>
          </a:xfrm>
        </p:grpSpPr>
        <p:sp>
          <p:nvSpPr>
            <p:cNvPr id="40" name="圆角矩形标注 39"/>
            <p:cNvSpPr/>
            <p:nvPr/>
          </p:nvSpPr>
          <p:spPr>
            <a:xfrm>
              <a:off x="11919" y="1397"/>
              <a:ext cx="4282" cy="1796"/>
            </a:xfrm>
            <a:prstGeom prst="wedgeRoundRectCallout">
              <a:avLst>
                <a:gd name="adj1" fmla="val -59388"/>
                <a:gd name="adj2" fmla="val -9075"/>
                <a:gd name="adj3" fmla="val 16667"/>
              </a:avLst>
            </a:prstGeom>
            <a:solidFill>
              <a:schemeClr val="accent2">
                <a:lumMod val="60000"/>
                <a:lumOff val="40000"/>
              </a:scheme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12159" y="1536"/>
              <a:ext cx="3648" cy="1598"/>
            </a:xfrm>
            <a:prstGeom prst="rect">
              <a:avLst/>
            </a:prstGeom>
            <a:noFill/>
          </p:spPr>
          <p:txBody>
            <a:bodyPr wrap="none" rtlCol="0">
              <a:spAutoFit/>
            </a:bodyPr>
            <a:p>
              <a:pPr algn="l" latinLnBrk="1">
                <a:lnSpc>
                  <a:spcPct val="100000"/>
                </a:lnSpc>
                <a:spcBef>
                  <a:spcPct val="50000"/>
                </a:spcBef>
                <a:defRPr/>
              </a:pPr>
              <a:r>
                <a:rPr lang="zh-CN" altLang="en-US" sz="2400" dirty="0">
                  <a:latin typeface="微软雅黑" panose="020B0503020204020204" pitchFamily="34" charset="-122"/>
                  <a:ea typeface="微软雅黑" panose="020B0503020204020204" pitchFamily="34" charset="-122"/>
                  <a:sym typeface="+mn-ea"/>
                </a:rPr>
                <a:t>可以按照亿以内</a:t>
              </a:r>
              <a:endParaRPr lang="zh-CN" altLang="en-US" sz="2400" dirty="0">
                <a:latin typeface="微软雅黑" panose="020B0503020204020204" pitchFamily="34" charset="-122"/>
                <a:ea typeface="微软雅黑" panose="020B0503020204020204" pitchFamily="34" charset="-122"/>
              </a:endParaRPr>
            </a:p>
            <a:p>
              <a:pPr algn="l" latinLnBrk="1">
                <a:lnSpc>
                  <a:spcPct val="100000"/>
                </a:lnSpc>
                <a:spcBef>
                  <a:spcPct val="50000"/>
                </a:spcBef>
                <a:defRPr/>
              </a:pPr>
              <a:r>
                <a:rPr lang="zh-CN" altLang="en-US" sz="2400" dirty="0">
                  <a:latin typeface="微软雅黑" panose="020B0503020204020204" pitchFamily="34" charset="-122"/>
                  <a:ea typeface="微软雅黑" panose="020B0503020204020204" pitchFamily="34" charset="-122"/>
                  <a:sym typeface="+mn-ea"/>
                </a:rPr>
                <a:t>数的写法来写。</a:t>
              </a:r>
              <a:endParaRPr lang="zh-CN" altLang="en-US" sz="2400" dirty="0">
                <a:latin typeface="微软雅黑" panose="020B0503020204020204" pitchFamily="34" charset="-122"/>
                <a:ea typeface="微软雅黑" panose="020B0503020204020204" pitchFamily="34" charset="-122"/>
              </a:endParaRPr>
            </a:p>
          </p:txBody>
        </p:sp>
      </p:grpSp>
      <p:sp>
        <p:nvSpPr>
          <p:cNvPr id="52" name="文本框 51"/>
          <p:cNvSpPr txBox="1"/>
          <p:nvPr/>
        </p:nvSpPr>
        <p:spPr>
          <a:xfrm>
            <a:off x="6578600" y="3319780"/>
            <a:ext cx="395478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  3  0  0  0  0  0  0  0  0</a:t>
            </a:r>
            <a:endParaRPr lang="en-US" altLang="zh-CN" sz="2800">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889125" y="5290185"/>
            <a:ext cx="8046085" cy="1008380"/>
            <a:chOff x="2975" y="8331"/>
            <a:chExt cx="12671" cy="1588"/>
          </a:xfrm>
        </p:grpSpPr>
        <p:pic>
          <p:nvPicPr>
            <p:cNvPr id="15" name="图片 14" descr="图片1"/>
            <p:cNvPicPr>
              <a:picLocks noChangeAspect="1"/>
            </p:cNvPicPr>
            <p:nvPr/>
          </p:nvPicPr>
          <p:blipFill>
            <a:blip r:embed="rId2"/>
            <a:stretch>
              <a:fillRect/>
            </a:stretch>
          </p:blipFill>
          <p:spPr>
            <a:xfrm rot="2700000">
              <a:off x="2949" y="8357"/>
              <a:ext cx="1588" cy="1536"/>
            </a:xfrm>
            <a:prstGeom prst="rect">
              <a:avLst/>
            </a:prstGeom>
          </p:spPr>
        </p:pic>
        <p:grpSp>
          <p:nvGrpSpPr>
            <p:cNvPr id="13" name="组合 12"/>
            <p:cNvGrpSpPr/>
            <p:nvPr/>
          </p:nvGrpSpPr>
          <p:grpSpPr>
            <a:xfrm rot="0">
              <a:off x="4436" y="8754"/>
              <a:ext cx="11210" cy="1141"/>
              <a:chOff x="5488" y="1621"/>
              <a:chExt cx="12197" cy="3351"/>
            </a:xfrm>
          </p:grpSpPr>
          <p:grpSp>
            <p:nvGrpSpPr>
              <p:cNvPr id="14" name="组合 13"/>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06" y="1932"/>
                <a:ext cx="11890"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4809" y="8923"/>
              <a:ext cx="10795" cy="725"/>
            </a:xfrm>
            <a:prstGeom prst="rect">
              <a:avLst/>
            </a:prstGeom>
            <a:noFill/>
          </p:spPr>
          <p:txBody>
            <a:bodyPr wrap="squar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哪个数位上一个单位也没有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就在那个数位上写</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4" name="组合 23"/>
          <p:cNvGrpSpPr/>
          <p:nvPr/>
        </p:nvGrpSpPr>
        <p:grpSpPr>
          <a:xfrm>
            <a:off x="1883410" y="4262755"/>
            <a:ext cx="6984365" cy="986790"/>
            <a:chOff x="2966" y="6713"/>
            <a:chExt cx="10999" cy="1554"/>
          </a:xfrm>
        </p:grpSpPr>
        <p:grpSp>
          <p:nvGrpSpPr>
            <p:cNvPr id="23" name="组合 22"/>
            <p:cNvGrpSpPr/>
            <p:nvPr/>
          </p:nvGrpSpPr>
          <p:grpSpPr>
            <a:xfrm>
              <a:off x="2966" y="6713"/>
              <a:ext cx="10030" cy="1554"/>
              <a:chOff x="2966" y="6713"/>
              <a:chExt cx="10030" cy="1554"/>
            </a:xfrm>
          </p:grpSpPr>
          <p:pic>
            <p:nvPicPr>
              <p:cNvPr id="16" name="图片 15" descr="图片2"/>
              <p:cNvPicPr>
                <a:picLocks noChangeAspect="1"/>
              </p:cNvPicPr>
              <p:nvPr/>
            </p:nvPicPr>
            <p:blipFill>
              <a:blip r:embed="rId3"/>
              <a:stretch>
                <a:fillRect/>
              </a:stretch>
            </p:blipFill>
            <p:spPr>
              <a:xfrm rot="2700000">
                <a:off x="2946" y="6733"/>
                <a:ext cx="1555" cy="1515"/>
              </a:xfrm>
              <a:prstGeom prst="rect">
                <a:avLst/>
              </a:prstGeom>
            </p:spPr>
          </p:pic>
          <p:grpSp>
            <p:nvGrpSpPr>
              <p:cNvPr id="17" name="组合 16"/>
              <p:cNvGrpSpPr/>
              <p:nvPr/>
            </p:nvGrpSpPr>
            <p:grpSpPr>
              <a:xfrm rot="0">
                <a:off x="4436" y="7078"/>
                <a:ext cx="8561" cy="1141"/>
                <a:chOff x="5488" y="1621"/>
                <a:chExt cx="12197" cy="3351"/>
              </a:xfrm>
            </p:grpSpPr>
            <p:grpSp>
              <p:nvGrpSpPr>
                <p:cNvPr id="22" name="组合 21"/>
                <p:cNvGrpSpPr/>
                <p:nvPr/>
              </p:nvGrpSpPr>
              <p:grpSpPr>
                <a:xfrm>
                  <a:off x="5488" y="1621"/>
                  <a:ext cx="12197" cy="3351"/>
                  <a:chOff x="5488" y="1621"/>
                  <a:chExt cx="12197" cy="3351"/>
                </a:xfrm>
              </p:grpSpPr>
              <p:sp>
                <p:nvSpPr>
                  <p:cNvPr id="11" name="圆角矩形 1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圆角矩形 11"/>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0" name="文本框 9"/>
            <p:cNvSpPr txBox="1"/>
            <p:nvPr/>
          </p:nvSpPr>
          <p:spPr>
            <a:xfrm>
              <a:off x="4803" y="7297"/>
              <a:ext cx="9163" cy="725"/>
            </a:xfrm>
            <a:prstGeom prst="rect">
              <a:avLst/>
            </a:prstGeom>
            <a:noFill/>
          </p:spPr>
          <p:txBody>
            <a:bodyPr wrap="squar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先写亿级，再写万级，最后写个级。</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19" name="图片 18" descr="图片107"/>
          <p:cNvPicPr>
            <a:picLocks noChangeAspect="1"/>
          </p:cNvPicPr>
          <p:nvPr/>
        </p:nvPicPr>
        <p:blipFill>
          <a:blip r:embed="rId4"/>
          <a:stretch>
            <a:fillRect/>
          </a:stretch>
        </p:blipFill>
        <p:spPr>
          <a:xfrm>
            <a:off x="498475" y="1557655"/>
            <a:ext cx="1301750" cy="1912620"/>
          </a:xfrm>
          <a:prstGeom prst="rect">
            <a:avLst/>
          </a:prstGeom>
        </p:spPr>
      </p:pic>
      <p:sp>
        <p:nvSpPr>
          <p:cNvPr id="20" name="Text Box 3"/>
          <p:cNvSpPr txBox="1">
            <a:spLocks noChangeArrowheads="1"/>
          </p:cNvSpPr>
          <p:nvPr/>
        </p:nvSpPr>
        <p:spPr bwMode="auto">
          <a:xfrm>
            <a:off x="5060315" y="840105"/>
            <a:ext cx="25895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zh-CN" altLang="en-US" noProof="1">
                <a:latin typeface="微软雅黑" panose="020B0503020204020204" pitchFamily="34" charset="-122"/>
                <a:ea typeface="微软雅黑" panose="020B0503020204020204" pitchFamily="34" charset="-122"/>
                <a:sym typeface="Times New Roman" panose="02020603050405020304" pitchFamily="18" charset="0"/>
              </a:rPr>
              <a:t>写出下面的数</a:t>
            </a:r>
            <a:endParaRPr lang="zh-CN" altLang="en-US" noProof="1">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up)">
                                      <p:cBhvr>
                                        <p:cTn id="13" dur="500"/>
                                        <p:tgtEl>
                                          <p:spTgt spid="26"/>
                                        </p:tgtEl>
                                      </p:cBhvr>
                                    </p:animEffect>
                                  </p:childTnLst>
                                </p:cTn>
                              </p:par>
                              <p:par>
                                <p:cTn id="14" presetID="22" presetClass="entr" presetSubtype="1"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22" presetClass="entr" presetSubtype="8"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500"/>
                                        <p:tgtEl>
                                          <p:spTgt spid="52"/>
                                        </p:tgtEl>
                                        <p:attrNameLst>
                                          <p:attrName>ppt_y</p:attrName>
                                        </p:attrNameLst>
                                      </p:cBhvr>
                                      <p:tavLst>
                                        <p:tav tm="0">
                                          <p:val>
                                            <p:strVal val="#ppt_y+#ppt_h*1.125000"/>
                                          </p:val>
                                        </p:tav>
                                        <p:tav tm="100000">
                                          <p:val>
                                            <p:strVal val="#ppt_y"/>
                                          </p:val>
                                        </p:tav>
                                      </p:tavLst>
                                    </p:anim>
                                    <p:animEffect transition="in" filter="wipe(up)">
                                      <p:cBhvr>
                                        <p:cTn id="35" dur="5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23" presetClass="entr" presetSubtype="528" fill="hold" nodeType="clickEffect">
                                  <p:stCondLst>
                                    <p:cond delay="0"/>
                                  </p:stCondLst>
                                  <p:childTnLst>
                                    <p:set>
                                      <p:cBhvr>
                                        <p:cTn id="39" dur="500"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 calcmode="lin" valueType="num">
                                      <p:cBhvr>
                                        <p:cTn id="42" dur="500" fill="hold"/>
                                        <p:tgtEl>
                                          <p:spTgt spid="24"/>
                                        </p:tgtEl>
                                        <p:attrNameLst>
                                          <p:attrName>ppt_x</p:attrName>
                                        </p:attrNameLst>
                                      </p:cBhvr>
                                      <p:tavLst>
                                        <p:tav tm="0">
                                          <p:val>
                                            <p:fltVal val="0.5"/>
                                          </p:val>
                                        </p:tav>
                                        <p:tav tm="100000">
                                          <p:val>
                                            <p:strVal val="#ppt_x"/>
                                          </p:val>
                                        </p:tav>
                                      </p:tavLst>
                                    </p:anim>
                                    <p:anim calcmode="lin" valueType="num">
                                      <p:cBhvr>
                                        <p:cTn id="43" dur="500" fill="hold"/>
                                        <p:tgtEl>
                                          <p:spTgt spid="24"/>
                                        </p:tgtEl>
                                        <p:attrNameLst>
                                          <p:attrName>ppt_y</p:attrName>
                                        </p:attrNameLst>
                                      </p:cBhvr>
                                      <p:tavLst>
                                        <p:tav tm="0">
                                          <p:val>
                                            <p:fltVal val="0.5"/>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3" presetClass="entr" presetSubtype="272" fill="hold" nodeType="clickEffect">
                                  <p:stCondLst>
                                    <p:cond delay="0"/>
                                  </p:stCondLst>
                                  <p:childTnLst>
                                    <p:set>
                                      <p:cBhvr>
                                        <p:cTn id="47" dur="500"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strVal val="2/3*#ppt_w"/>
                                          </p:val>
                                        </p:tav>
                                        <p:tav tm="100000">
                                          <p:val>
                                            <p:strVal val="#ppt_w"/>
                                          </p:val>
                                        </p:tav>
                                      </p:tavLst>
                                    </p:anim>
                                    <p:anim calcmode="lin" valueType="num">
                                      <p:cBhvr>
                                        <p:cTn id="49" dur="500" fill="hold"/>
                                        <p:tgtEl>
                                          <p:spTgt spid="29"/>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8" name="圆角矩形 47"/>
          <p:cNvSpPr/>
          <p:nvPr/>
        </p:nvSpPr>
        <p:spPr>
          <a:xfrm>
            <a:off x="3831590" y="4812665"/>
            <a:ext cx="446405" cy="513080"/>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圆角矩形 45"/>
          <p:cNvSpPr/>
          <p:nvPr/>
        </p:nvSpPr>
        <p:spPr>
          <a:xfrm>
            <a:off x="2416810" y="4826000"/>
            <a:ext cx="446405" cy="513080"/>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Text Box 3"/>
          <p:cNvSpPr txBox="1">
            <a:spLocks noChangeArrowheads="1"/>
          </p:cNvSpPr>
          <p:nvPr/>
        </p:nvSpPr>
        <p:spPr bwMode="auto">
          <a:xfrm>
            <a:off x="805064" y="4810237"/>
            <a:ext cx="3868979"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r"/>
            <a:r>
              <a:rPr lang="zh-CN" altLang="en-US" sz="2800" noProof="1">
                <a:solidFill>
                  <a:srgbClr val="FF0000"/>
                </a:solidFill>
                <a:latin typeface="微软雅黑" panose="020B0503020204020204" pitchFamily="34" charset="-122"/>
                <a:ea typeface="微软雅黑" panose="020B0503020204020204" pitchFamily="34" charset="-122"/>
                <a:sym typeface="Times New Roman" panose="02020603050405020304" pitchFamily="18" charset="0"/>
              </a:rPr>
              <a:t>七千零三亿零二十万：</a:t>
            </a:r>
            <a:endParaRPr lang="zh-CN" altLang="en-US" sz="2800" noProof="1">
              <a:solidFill>
                <a:srgbClr val="FF0000"/>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47" name="圆角矩形 46"/>
          <p:cNvSpPr/>
          <p:nvPr/>
        </p:nvSpPr>
        <p:spPr>
          <a:xfrm>
            <a:off x="3831590" y="4088765"/>
            <a:ext cx="446405" cy="513080"/>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2756535" y="4100830"/>
            <a:ext cx="446405" cy="513080"/>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Text Box 3"/>
          <p:cNvSpPr txBox="1">
            <a:spLocks noChangeArrowheads="1"/>
          </p:cNvSpPr>
          <p:nvPr/>
        </p:nvSpPr>
        <p:spPr bwMode="auto">
          <a:xfrm>
            <a:off x="1779535" y="4084068"/>
            <a:ext cx="28956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r"/>
            <a:r>
              <a:rPr lang="zh-CN" altLang="en-US" sz="2800" noProof="1">
                <a:solidFill>
                  <a:srgbClr val="FF0000"/>
                </a:solidFill>
                <a:latin typeface="微软雅黑" panose="020B0503020204020204" pitchFamily="34" charset="-122"/>
                <a:ea typeface="微软雅黑" panose="020B0503020204020204" pitchFamily="34" charset="-122"/>
                <a:sym typeface="Times New Roman" panose="02020603050405020304" pitchFamily="18" charset="0"/>
              </a:rPr>
              <a:t>三十亿九千万：</a:t>
            </a:r>
            <a:endParaRPr lang="zh-CN" altLang="en-US" sz="2800" noProof="1">
              <a:solidFill>
                <a:srgbClr val="FF0000"/>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1" name="组合 20"/>
          <p:cNvGrpSpPr/>
          <p:nvPr/>
        </p:nvGrpSpPr>
        <p:grpSpPr>
          <a:xfrm>
            <a:off x="5093970" y="1619885"/>
            <a:ext cx="5838190" cy="3896360"/>
            <a:chOff x="8022" y="2551"/>
            <a:chExt cx="9194" cy="6136"/>
          </a:xfrm>
        </p:grpSpPr>
        <p:sp>
          <p:nvSpPr>
            <p:cNvPr id="6" name="圆角矩形 5"/>
            <p:cNvSpPr/>
            <p:nvPr/>
          </p:nvSpPr>
          <p:spPr>
            <a:xfrm>
              <a:off x="8022" y="2551"/>
              <a:ext cx="9194" cy="6136"/>
            </a:xfrm>
            <a:prstGeom prst="roundRect">
              <a:avLst/>
            </a:prstGeom>
            <a:solidFill>
              <a:srgbClr val="FFFF00">
                <a:alpha val="67000"/>
              </a:srgb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文本框 54"/>
            <p:cNvSpPr txBox="1"/>
            <p:nvPr/>
          </p:nvSpPr>
          <p:spPr>
            <a:xfrm>
              <a:off x="8562" y="3034"/>
              <a:ext cx="8285" cy="1850"/>
            </a:xfrm>
            <a:prstGeom prst="rect">
              <a:avLst/>
            </a:prstGeom>
            <a:noFill/>
          </p:spPr>
          <p:txBody>
            <a:bodyPr vert="eaVert" wrap="none" rtlCol="0">
              <a:spAutoFit/>
            </a:bodyPr>
            <a:p>
              <a:pPr fontAlgn="auto">
                <a:lnSpc>
                  <a:spcPts val="3300"/>
                </a:lnSpc>
                <a:spcBef>
                  <a:spcPts val="0"/>
                </a:spcBef>
                <a:spcAft>
                  <a:spcPts val="0"/>
                </a:spcAft>
              </a:pPr>
              <a:r>
                <a:rPr lang="zh-CN" altLang="en-US" sz="2400"/>
                <a:t>个</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十</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百</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千</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万</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十</a:t>
              </a:r>
              <a:r>
                <a:rPr lang="en-US" altLang="zh-CN" sz="2400"/>
                <a:t> </a:t>
              </a:r>
              <a:r>
                <a:rPr lang="zh-CN" altLang="en-US" sz="2400"/>
                <a:t>万</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百</a:t>
              </a:r>
              <a:r>
                <a:rPr lang="en-US" altLang="zh-CN" sz="2400"/>
                <a:t> </a:t>
              </a:r>
              <a:r>
                <a:rPr lang="zh-CN" altLang="en-US" sz="2400"/>
                <a:t>万</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千</a:t>
              </a:r>
              <a:r>
                <a:rPr lang="en-US" altLang="zh-CN" sz="2400"/>
                <a:t> </a:t>
              </a:r>
              <a:r>
                <a:rPr lang="zh-CN" altLang="en-US" sz="2400"/>
                <a:t>万</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亿</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十</a:t>
              </a:r>
              <a:r>
                <a:rPr lang="en-US" altLang="zh-CN" sz="2400"/>
                <a:t> </a:t>
              </a:r>
              <a:r>
                <a:rPr lang="zh-CN" altLang="en-US" sz="2400"/>
                <a:t>亿</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百</a:t>
              </a:r>
              <a:r>
                <a:rPr lang="en-US" altLang="zh-CN" sz="2400"/>
                <a:t> </a:t>
              </a:r>
              <a:r>
                <a:rPr lang="zh-CN" altLang="en-US" sz="2400"/>
                <a:t>亿</a:t>
              </a:r>
              <a:r>
                <a:rPr lang="en-US" altLang="zh-CN" sz="2400"/>
                <a:t> </a:t>
              </a:r>
              <a:r>
                <a:rPr lang="zh-CN" altLang="en-US" sz="2400"/>
                <a:t>位</a:t>
              </a:r>
              <a:endParaRPr lang="zh-CN" altLang="en-US" sz="2400"/>
            </a:p>
            <a:p>
              <a:pPr fontAlgn="auto">
                <a:lnSpc>
                  <a:spcPts val="3300"/>
                </a:lnSpc>
                <a:spcBef>
                  <a:spcPts val="0"/>
                </a:spcBef>
                <a:spcAft>
                  <a:spcPts val="0"/>
                </a:spcAft>
              </a:pPr>
              <a:r>
                <a:rPr lang="zh-CN" altLang="en-US" sz="2400"/>
                <a:t>千</a:t>
              </a:r>
              <a:r>
                <a:rPr lang="en-US" altLang="zh-CN" sz="2400"/>
                <a:t> </a:t>
              </a:r>
              <a:r>
                <a:rPr lang="zh-CN" altLang="en-US" sz="2400"/>
                <a:t>亿</a:t>
              </a:r>
              <a:r>
                <a:rPr lang="en-US" altLang="zh-CN" sz="2400"/>
                <a:t> </a:t>
              </a:r>
              <a:r>
                <a:rPr lang="zh-CN" altLang="en-US" sz="2400"/>
                <a:t>位</a:t>
              </a:r>
              <a:endParaRPr lang="zh-CN" altLang="en-US" sz="2400"/>
            </a:p>
          </p:txBody>
        </p:sp>
      </p:grpSp>
      <p:cxnSp>
        <p:nvCxnSpPr>
          <p:cNvPr id="25" name="直接连接符 24"/>
          <p:cNvCxnSpPr/>
          <p:nvPr/>
        </p:nvCxnSpPr>
        <p:spPr>
          <a:xfrm flipV="1">
            <a:off x="5375256" y="3294289"/>
            <a:ext cx="5220000" cy="0"/>
          </a:xfrm>
          <a:prstGeom prst="line">
            <a:avLst/>
          </a:prstGeom>
          <a:ln w="25400">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6" name="直接连接符 25"/>
          <p:cNvCxnSpPr/>
          <p:nvPr/>
        </p:nvCxnSpPr>
        <p:spPr>
          <a:xfrm>
            <a:off x="8890529" y="1898122"/>
            <a:ext cx="0" cy="3312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cxnSp>
        <p:nvCxnSpPr>
          <p:cNvPr id="28" name="直接连接符 27"/>
          <p:cNvCxnSpPr/>
          <p:nvPr/>
        </p:nvCxnSpPr>
        <p:spPr>
          <a:xfrm>
            <a:off x="7232544" y="1853672"/>
            <a:ext cx="0" cy="3384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grpSp>
        <p:nvGrpSpPr>
          <p:cNvPr id="42" name="组合 41"/>
          <p:cNvGrpSpPr/>
          <p:nvPr/>
        </p:nvGrpSpPr>
        <p:grpSpPr>
          <a:xfrm>
            <a:off x="2284095" y="1480185"/>
            <a:ext cx="2719070" cy="1140460"/>
            <a:chOff x="11919" y="1397"/>
            <a:chExt cx="4282" cy="1796"/>
          </a:xfrm>
        </p:grpSpPr>
        <p:sp>
          <p:nvSpPr>
            <p:cNvPr id="40" name="圆角矩形标注 39"/>
            <p:cNvSpPr/>
            <p:nvPr/>
          </p:nvSpPr>
          <p:spPr>
            <a:xfrm>
              <a:off x="11919" y="1397"/>
              <a:ext cx="4282" cy="1796"/>
            </a:xfrm>
            <a:prstGeom prst="wedgeRoundRectCallout">
              <a:avLst>
                <a:gd name="adj1" fmla="val -59388"/>
                <a:gd name="adj2" fmla="val -9075"/>
                <a:gd name="adj3" fmla="val 16667"/>
              </a:avLst>
            </a:prstGeom>
            <a:solidFill>
              <a:schemeClr val="accent2">
                <a:lumMod val="60000"/>
                <a:lumOff val="40000"/>
              </a:scheme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12159" y="1536"/>
              <a:ext cx="3648" cy="1598"/>
            </a:xfrm>
            <a:prstGeom prst="rect">
              <a:avLst/>
            </a:prstGeom>
            <a:noFill/>
          </p:spPr>
          <p:txBody>
            <a:bodyPr wrap="none" rtlCol="0">
              <a:spAutoFit/>
            </a:bodyPr>
            <a:p>
              <a:pPr algn="l" latinLnBrk="1">
                <a:lnSpc>
                  <a:spcPct val="100000"/>
                </a:lnSpc>
                <a:spcBef>
                  <a:spcPct val="50000"/>
                </a:spcBef>
                <a:defRPr/>
              </a:pPr>
              <a:r>
                <a:rPr lang="zh-CN" altLang="en-US" sz="2400" dirty="0">
                  <a:latin typeface="微软雅黑" panose="020B0503020204020204" pitchFamily="34" charset="-122"/>
                  <a:ea typeface="微软雅黑" panose="020B0503020204020204" pitchFamily="34" charset="-122"/>
                  <a:sym typeface="+mn-ea"/>
                </a:rPr>
                <a:t>可以按照亿以内</a:t>
              </a:r>
              <a:endParaRPr lang="zh-CN" altLang="en-US" sz="2400" dirty="0">
                <a:latin typeface="微软雅黑" panose="020B0503020204020204" pitchFamily="34" charset="-122"/>
                <a:ea typeface="微软雅黑" panose="020B0503020204020204" pitchFamily="34" charset="-122"/>
              </a:endParaRPr>
            </a:p>
            <a:p>
              <a:pPr algn="l" latinLnBrk="1">
                <a:lnSpc>
                  <a:spcPct val="100000"/>
                </a:lnSpc>
                <a:spcBef>
                  <a:spcPct val="50000"/>
                </a:spcBef>
                <a:defRPr/>
              </a:pPr>
              <a:r>
                <a:rPr lang="zh-CN" altLang="en-US" sz="2400" dirty="0">
                  <a:latin typeface="微软雅黑" panose="020B0503020204020204" pitchFamily="34" charset="-122"/>
                  <a:ea typeface="微软雅黑" panose="020B0503020204020204" pitchFamily="34" charset="-122"/>
                  <a:sym typeface="+mn-ea"/>
                </a:rPr>
                <a:t>数的写法来写。</a:t>
              </a:r>
              <a:endParaRPr lang="zh-CN" altLang="en-US" sz="2400" dirty="0">
                <a:latin typeface="微软雅黑" panose="020B0503020204020204" pitchFamily="34" charset="-122"/>
                <a:ea typeface="微软雅黑" panose="020B0503020204020204" pitchFamily="34" charset="-122"/>
              </a:endParaRPr>
            </a:p>
          </p:txBody>
        </p:sp>
      </p:grpSp>
      <p:sp>
        <p:nvSpPr>
          <p:cNvPr id="52" name="文本框 51"/>
          <p:cNvSpPr txBox="1"/>
          <p:nvPr/>
        </p:nvSpPr>
        <p:spPr>
          <a:xfrm>
            <a:off x="6578600" y="3319780"/>
            <a:ext cx="395478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  3  0  0  0  0  0  0  0  0</a:t>
            </a:r>
            <a:endParaRPr lang="en-US" altLang="zh-CN" sz="2800">
              <a:latin typeface="微软雅黑" panose="020B0503020204020204" pitchFamily="34" charset="-122"/>
              <a:ea typeface="微软雅黑" panose="020B0503020204020204" pitchFamily="34" charset="-122"/>
            </a:endParaRPr>
          </a:p>
        </p:txBody>
      </p:sp>
      <p:pic>
        <p:nvPicPr>
          <p:cNvPr id="19" name="图片 18" descr="图片107"/>
          <p:cNvPicPr>
            <a:picLocks noChangeAspect="1"/>
          </p:cNvPicPr>
          <p:nvPr/>
        </p:nvPicPr>
        <p:blipFill>
          <a:blip r:embed="rId2"/>
          <a:stretch>
            <a:fillRect/>
          </a:stretch>
        </p:blipFill>
        <p:spPr>
          <a:xfrm>
            <a:off x="498475" y="1557655"/>
            <a:ext cx="1301750" cy="1912620"/>
          </a:xfrm>
          <a:prstGeom prst="rect">
            <a:avLst/>
          </a:prstGeom>
        </p:spPr>
      </p:pic>
      <p:sp>
        <p:nvSpPr>
          <p:cNvPr id="20" name="Text Box 3"/>
          <p:cNvSpPr txBox="1">
            <a:spLocks noChangeArrowheads="1"/>
          </p:cNvSpPr>
          <p:nvPr/>
        </p:nvSpPr>
        <p:spPr bwMode="auto">
          <a:xfrm>
            <a:off x="5060315" y="840105"/>
            <a:ext cx="25895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zh-CN" altLang="en-US" noProof="1">
                <a:latin typeface="微软雅黑" panose="020B0503020204020204" pitchFamily="34" charset="-122"/>
                <a:ea typeface="微软雅黑" panose="020B0503020204020204" pitchFamily="34" charset="-122"/>
                <a:sym typeface="Times New Roman" panose="02020603050405020304" pitchFamily="18" charset="0"/>
              </a:rPr>
              <a:t>写出下面的数</a:t>
            </a:r>
            <a:endParaRPr lang="zh-CN" altLang="en-US" noProof="1">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文本框 4"/>
          <p:cNvSpPr txBox="1"/>
          <p:nvPr/>
        </p:nvSpPr>
        <p:spPr>
          <a:xfrm>
            <a:off x="6377940" y="4020185"/>
            <a:ext cx="8102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3  0</a:t>
            </a:r>
            <a:endParaRPr lang="en-US" altLang="zh-CN" sz="2800">
              <a:latin typeface="微软雅黑" panose="020B0503020204020204" pitchFamily="34" charset="-122"/>
              <a:ea typeface="微软雅黑" panose="020B0503020204020204" pitchFamily="34" charset="-122"/>
            </a:endParaRPr>
          </a:p>
        </p:txBody>
      </p:sp>
      <p:sp>
        <p:nvSpPr>
          <p:cNvPr id="7" name="文本框 6"/>
          <p:cNvSpPr txBox="1"/>
          <p:nvPr/>
        </p:nvSpPr>
        <p:spPr>
          <a:xfrm>
            <a:off x="7237095" y="4011295"/>
            <a:ext cx="1652905" cy="521970"/>
          </a:xfrm>
          <a:prstGeom prst="rect">
            <a:avLst/>
          </a:prstGeom>
          <a:noFill/>
        </p:spPr>
        <p:txBody>
          <a:bodyPr wrap="square" rtlCol="0">
            <a:spAutoFit/>
          </a:bodyPr>
          <a:p>
            <a:r>
              <a:rPr lang="en-US" altLang="zh-CN" sz="2800">
                <a:latin typeface="微软雅黑" panose="020B0503020204020204" pitchFamily="34" charset="-122"/>
                <a:ea typeface="微软雅黑" panose="020B0503020204020204" pitchFamily="34" charset="-122"/>
              </a:rPr>
              <a:t>9  0  0  0</a:t>
            </a:r>
            <a:endParaRPr lang="en-US" altLang="zh-CN" sz="2800">
              <a:latin typeface="微软雅黑" panose="020B0503020204020204" pitchFamily="34" charset="-122"/>
              <a:ea typeface="微软雅黑" panose="020B0503020204020204" pitchFamily="34" charset="-122"/>
            </a:endParaRPr>
          </a:p>
        </p:txBody>
      </p:sp>
      <p:sp>
        <p:nvSpPr>
          <p:cNvPr id="18" name="文本框 17"/>
          <p:cNvSpPr txBox="1"/>
          <p:nvPr/>
        </p:nvSpPr>
        <p:spPr>
          <a:xfrm>
            <a:off x="8885555" y="4015740"/>
            <a:ext cx="1652905" cy="521970"/>
          </a:xfrm>
          <a:prstGeom prst="rect">
            <a:avLst/>
          </a:prstGeom>
          <a:noFill/>
        </p:spPr>
        <p:txBody>
          <a:bodyPr wrap="square" rtlCol="0">
            <a:spAutoFit/>
          </a:bodyPr>
          <a:p>
            <a:r>
              <a:rPr lang="en-US" altLang="zh-CN" sz="2800">
                <a:latin typeface="微软雅黑" panose="020B0503020204020204" pitchFamily="34" charset="-122"/>
                <a:ea typeface="微软雅黑" panose="020B0503020204020204" pitchFamily="34" charset="-122"/>
              </a:rPr>
              <a:t>0  0  0  0</a:t>
            </a:r>
            <a:endParaRPr lang="en-US" altLang="zh-CN" sz="2800">
              <a:latin typeface="微软雅黑" panose="020B0503020204020204" pitchFamily="34" charset="-122"/>
              <a:ea typeface="微软雅黑" panose="020B0503020204020204" pitchFamily="34" charset="-122"/>
            </a:endParaRPr>
          </a:p>
        </p:txBody>
      </p:sp>
      <p:sp>
        <p:nvSpPr>
          <p:cNvPr id="33" name="文本框 32"/>
          <p:cNvSpPr txBox="1"/>
          <p:nvPr/>
        </p:nvSpPr>
        <p:spPr>
          <a:xfrm>
            <a:off x="6035675" y="4786630"/>
            <a:ext cx="12293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7  0  3</a:t>
            </a:r>
            <a:endParaRPr lang="en-US" altLang="zh-CN" sz="2800">
              <a:latin typeface="微软雅黑" panose="020B0503020204020204" pitchFamily="34" charset="-122"/>
              <a:ea typeface="微软雅黑" panose="020B0503020204020204" pitchFamily="34" charset="-122"/>
            </a:endParaRPr>
          </a:p>
        </p:txBody>
      </p:sp>
      <p:sp>
        <p:nvSpPr>
          <p:cNvPr id="34" name="文本框 33"/>
          <p:cNvSpPr txBox="1"/>
          <p:nvPr/>
        </p:nvSpPr>
        <p:spPr>
          <a:xfrm>
            <a:off x="7188200" y="4777740"/>
            <a:ext cx="1652905" cy="521970"/>
          </a:xfrm>
          <a:prstGeom prst="rect">
            <a:avLst/>
          </a:prstGeom>
          <a:noFill/>
        </p:spPr>
        <p:txBody>
          <a:bodyPr wrap="square" rtlCol="0">
            <a:spAutoFit/>
          </a:bodyPr>
          <a:p>
            <a:r>
              <a:rPr lang="en-US" altLang="zh-CN" sz="2800">
                <a:latin typeface="微软雅黑" panose="020B0503020204020204" pitchFamily="34" charset="-122"/>
                <a:ea typeface="微软雅黑" panose="020B0503020204020204" pitchFamily="34" charset="-122"/>
              </a:rPr>
              <a:t>0  0  2  0</a:t>
            </a:r>
            <a:endParaRPr lang="en-US" altLang="zh-CN" sz="2800">
              <a:latin typeface="微软雅黑" panose="020B0503020204020204" pitchFamily="34" charset="-122"/>
              <a:ea typeface="微软雅黑" panose="020B0503020204020204" pitchFamily="34" charset="-122"/>
            </a:endParaRPr>
          </a:p>
        </p:txBody>
      </p:sp>
      <p:sp>
        <p:nvSpPr>
          <p:cNvPr id="35" name="文本框 34"/>
          <p:cNvSpPr txBox="1"/>
          <p:nvPr/>
        </p:nvSpPr>
        <p:spPr>
          <a:xfrm>
            <a:off x="8836660" y="4782185"/>
            <a:ext cx="1652905" cy="521970"/>
          </a:xfrm>
          <a:prstGeom prst="rect">
            <a:avLst/>
          </a:prstGeom>
          <a:noFill/>
        </p:spPr>
        <p:txBody>
          <a:bodyPr wrap="square" rtlCol="0">
            <a:spAutoFit/>
          </a:bodyPr>
          <a:p>
            <a:r>
              <a:rPr lang="en-US" altLang="zh-CN" sz="2800">
                <a:latin typeface="微软雅黑" panose="020B0503020204020204" pitchFamily="34" charset="-122"/>
                <a:ea typeface="微软雅黑" panose="020B0503020204020204" pitchFamily="34" charset="-122"/>
              </a:rPr>
              <a:t>0  0  0  0</a:t>
            </a:r>
            <a:endParaRPr lang="en-US" altLang="zh-CN" sz="2800">
              <a:latin typeface="微软雅黑" panose="020B0503020204020204" pitchFamily="34" charset="-122"/>
              <a:ea typeface="微软雅黑" panose="020B0503020204020204" pitchFamily="34" charset="-122"/>
            </a:endParaRPr>
          </a:p>
        </p:txBody>
      </p:sp>
      <p:sp>
        <p:nvSpPr>
          <p:cNvPr id="45" name="矩形 44"/>
          <p:cNvSpPr/>
          <p:nvPr/>
        </p:nvSpPr>
        <p:spPr>
          <a:xfrm>
            <a:off x="2889885" y="3294380"/>
            <a:ext cx="1863090" cy="583565"/>
          </a:xfrm>
          <a:prstGeom prst="rect">
            <a:avLst/>
          </a:prstGeom>
        </p:spPr>
        <p:txBody>
          <a:bodyPr wrap="square">
            <a:spAutoFit/>
          </a:bodyPr>
          <a:p>
            <a:pPr indent="373380" eaLnBrk="0" fontAlgn="base" hangingPunct="0">
              <a:spcBef>
                <a:spcPct val="0"/>
              </a:spcBef>
              <a:spcAft>
                <a:spcPct val="0"/>
              </a:spcAft>
            </a:pPr>
            <a:r>
              <a:rPr lang="zh-CN" altLang="en-US" sz="32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三亿：</a:t>
            </a:r>
            <a:endParaRPr lang="zh-CN" altLang="en-US" sz="32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p:tgtEl>
                                          <p:spTgt spid="43"/>
                                        </p:tgtEl>
                                        <p:attrNameLst>
                                          <p:attrName>ppt_y</p:attrName>
                                        </p:attrNameLst>
                                      </p:cBhvr>
                                      <p:tavLst>
                                        <p:tav tm="0">
                                          <p:val>
                                            <p:strVal val="#ppt_y+#ppt_h*1.125000"/>
                                          </p:val>
                                        </p:tav>
                                        <p:tav tm="100000">
                                          <p:val>
                                            <p:strVal val="#ppt_y"/>
                                          </p:val>
                                        </p:tav>
                                      </p:tavLst>
                                    </p:anim>
                                    <p:animEffect transition="in" filter="wipe(up)">
                                      <p:cBhvr>
                                        <p:cTn id="8" dur="500"/>
                                        <p:tgtEl>
                                          <p:spTgt spid="43"/>
                                        </p:tgtEl>
                                      </p:cBhvr>
                                    </p:animEffect>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heel(1)">
                                      <p:cBhvr>
                                        <p:cTn id="13" dur="2000"/>
                                        <p:tgtEl>
                                          <p:spTgt spid="36"/>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heel(1)">
                                      <p:cBhvr>
                                        <p:cTn id="18" dur="2000"/>
                                        <p:tgtEl>
                                          <p:spTgt spid="4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p:tgtEl>
                                          <p:spTgt spid="58"/>
                                        </p:tgtEl>
                                        <p:attrNameLst>
                                          <p:attrName>ppt_y</p:attrName>
                                        </p:attrNameLst>
                                      </p:cBhvr>
                                      <p:tavLst>
                                        <p:tav tm="0">
                                          <p:val>
                                            <p:strVal val="#ppt_y+#ppt_h*1.125000"/>
                                          </p:val>
                                        </p:tav>
                                        <p:tav tm="100000">
                                          <p:val>
                                            <p:strVal val="#ppt_y"/>
                                          </p:val>
                                        </p:tav>
                                      </p:tavLst>
                                    </p:anim>
                                    <p:animEffect transition="in" filter="wipe(up)">
                                      <p:cBhvr>
                                        <p:cTn id="39" dur="500"/>
                                        <p:tgtEl>
                                          <p:spTgt spid="58"/>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heel(1)">
                                      <p:cBhvr>
                                        <p:cTn id="44" dur="2000"/>
                                        <p:tgtEl>
                                          <p:spTgt spid="46"/>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heel(1)">
                                      <p:cBhvr>
                                        <p:cTn id="49" dur="2000"/>
                                        <p:tgtEl>
                                          <p:spTgt spid="4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left)">
                                      <p:cBhvr>
                                        <p:cTn id="59" dur="500"/>
                                        <p:tgtEl>
                                          <p:spTgt spid="3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wipe(left)">
                                      <p:cBhvr>
                                        <p:cTn id="6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 grpId="0"/>
      <p:bldP spid="7" grpId="0"/>
      <p:bldP spid="18" grpId="0"/>
      <p:bldP spid="58" grpId="0"/>
      <p:bldP spid="33" grpId="0"/>
      <p:bldP spid="34" grpId="0"/>
      <p:bldP spid="36" grpId="0" animBg="1"/>
      <p:bldP spid="46" grpId="0" bldLvl="0" animBg="1"/>
      <p:bldP spid="47" grpId="0" bldLvl="0" animBg="1"/>
      <p:bldP spid="48" grpId="0" bldLvl="0" animBg="1"/>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926889" y="1249761"/>
            <a:ext cx="734418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zh-CN" altLang="en-US" sz="2800" noProof="1">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把下列各数改写成以“亿”作单位的数。</a:t>
            </a:r>
            <a:endParaRPr lang="zh-CN" altLang="en-US" sz="2800" noProof="1">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grpSp>
        <p:nvGrpSpPr>
          <p:cNvPr id="11" name="组合 10"/>
          <p:cNvGrpSpPr/>
          <p:nvPr/>
        </p:nvGrpSpPr>
        <p:grpSpPr>
          <a:xfrm>
            <a:off x="435610" y="2003425"/>
            <a:ext cx="6969125" cy="4146550"/>
            <a:chOff x="3729" y="2169"/>
            <a:chExt cx="10975" cy="6530"/>
          </a:xfrm>
        </p:grpSpPr>
        <p:pic>
          <p:nvPicPr>
            <p:cNvPr id="8" name="图片 7" descr="79w58PIC2t5xiaG7b3Nc5_PIC2018"/>
            <p:cNvPicPr>
              <a:picLocks noChangeAspect="1"/>
            </p:cNvPicPr>
            <p:nvPr/>
          </p:nvPicPr>
          <p:blipFill>
            <a:blip r:embed="rId2"/>
            <a:srcRect t="24070"/>
            <a:stretch>
              <a:fillRect/>
            </a:stretch>
          </p:blipFill>
          <p:spPr>
            <a:xfrm>
              <a:off x="3729" y="2169"/>
              <a:ext cx="9816" cy="6531"/>
            </a:xfrm>
            <a:prstGeom prst="rect">
              <a:avLst/>
            </a:prstGeom>
          </p:spPr>
        </p:pic>
        <p:sp>
          <p:nvSpPr>
            <p:cNvPr id="4" name="文本框 79"/>
            <p:cNvSpPr txBox="1"/>
            <p:nvPr/>
          </p:nvSpPr>
          <p:spPr>
            <a:xfrm>
              <a:off x="6192" y="7311"/>
              <a:ext cx="8513" cy="822"/>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530500000000</a:t>
              </a:r>
              <a:r>
                <a:rPr lang="en-US" altLang="zh-CN" sz="28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76"/>
            <p:cNvSpPr txBox="1"/>
            <p:nvPr/>
          </p:nvSpPr>
          <p:spPr>
            <a:xfrm>
              <a:off x="6436" y="5107"/>
              <a:ext cx="7994" cy="822"/>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1000000000</a:t>
              </a:r>
              <a:r>
                <a:rPr lang="en-US" altLang="zh-CN" sz="28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9"/>
            <p:cNvSpPr txBox="1"/>
            <p:nvPr/>
          </p:nvSpPr>
          <p:spPr>
            <a:xfrm>
              <a:off x="6421" y="2903"/>
              <a:ext cx="8024" cy="822"/>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200000000</a:t>
              </a:r>
              <a:r>
                <a:rPr lang="en-US" altLang="zh-CN" sz="28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1" name="文本框 81"/>
          <p:cNvSpPr txBox="1"/>
          <p:nvPr/>
        </p:nvSpPr>
        <p:spPr>
          <a:xfrm>
            <a:off x="5113878" y="2469641"/>
            <a:ext cx="774999" cy="521970"/>
          </a:xfrm>
          <a:prstGeom prst="rect">
            <a:avLst/>
          </a:prstGeom>
          <a:noFill/>
        </p:spPr>
        <p:txBody>
          <a:bodyPr wrap="square" rtlCol="0">
            <a:spAutoFit/>
          </a:bodyPr>
          <a:lstStyle/>
          <a:p>
            <a:r>
              <a:rPr lang="en-US" altLang="zh-CN" sz="2800" dirty="0">
                <a:solidFill>
                  <a:srgbClr val="FF0000"/>
                </a:solidFill>
                <a:latin typeface="微软雅黑" panose="020B0503020204020204" pitchFamily="34" charset="-122"/>
                <a:ea typeface="微软雅黑" panose="020B0503020204020204" pitchFamily="34" charset="-122"/>
              </a:rPr>
              <a:t>2</a:t>
            </a:r>
            <a:endParaRPr lang="en-US" altLang="zh-CN" sz="2800" dirty="0">
              <a:solidFill>
                <a:srgbClr val="FF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7356475" y="149860"/>
            <a:ext cx="4396740" cy="4217670"/>
            <a:chOff x="11585" y="236"/>
            <a:chExt cx="6924" cy="6642"/>
          </a:xfrm>
        </p:grpSpPr>
        <p:pic>
          <p:nvPicPr>
            <p:cNvPr id="2" name="图片 1" descr="图片1"/>
            <p:cNvPicPr>
              <a:picLocks noChangeAspect="1"/>
            </p:cNvPicPr>
            <p:nvPr/>
          </p:nvPicPr>
          <p:blipFill>
            <a:blip r:embed="rId3"/>
            <a:stretch>
              <a:fillRect/>
            </a:stretch>
          </p:blipFill>
          <p:spPr>
            <a:xfrm>
              <a:off x="11585" y="236"/>
              <a:ext cx="6925" cy="6643"/>
            </a:xfrm>
            <a:prstGeom prst="rect">
              <a:avLst/>
            </a:prstGeom>
          </p:spPr>
        </p:pic>
        <p:sp>
          <p:nvSpPr>
            <p:cNvPr id="6" name="文本框 5"/>
            <p:cNvSpPr txBox="1"/>
            <p:nvPr/>
          </p:nvSpPr>
          <p:spPr>
            <a:xfrm>
              <a:off x="11805" y="3405"/>
              <a:ext cx="6238" cy="2688"/>
            </a:xfrm>
            <a:prstGeom prst="rect">
              <a:avLst/>
            </a:prstGeom>
            <a:noFill/>
          </p:spPr>
          <p:txBody>
            <a:bodyPr wrap="none" rtlCol="0" anchor="t">
              <a:spAutoFit/>
            </a:bodyPr>
            <a:p>
              <a:pPr indent="373380" algn="l" eaLnBrk="0" fontAlgn="base" hangingPunct="0">
                <a:lnSpc>
                  <a:spcPts val="4200"/>
                </a:lnSpc>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sym typeface="+mn-ea"/>
                </a:rPr>
                <a:t>可以先分级，找到亿级，</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indent="373380" algn="l" eaLnBrk="0" fontAlgn="base" hangingPunct="0">
                <a:lnSpc>
                  <a:spcPts val="4200"/>
                </a:lnSpc>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把亿级后面的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去掉，</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373380" algn="l" eaLnBrk="0" fontAlgn="base" hangingPunct="0">
                <a:lnSpc>
                  <a:spcPts val="4200"/>
                </a:lnSpc>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写成一个“亿”字。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cxnSp>
        <p:nvCxnSpPr>
          <p:cNvPr id="23" name="直接连接符 22"/>
          <p:cNvCxnSpPr/>
          <p:nvPr/>
        </p:nvCxnSpPr>
        <p:spPr>
          <a:xfrm>
            <a:off x="3265805" y="2418715"/>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453640" y="2423795"/>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485515" y="3823335"/>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673985" y="3815715"/>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754120" y="5223510"/>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915285" y="5223510"/>
            <a:ext cx="0" cy="612775"/>
          </a:xfrm>
          <a:prstGeom prst="line">
            <a:avLst/>
          </a:prstGeom>
          <a:ln w="3175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2471420" y="2455545"/>
            <a:ext cx="1659890" cy="517525"/>
          </a:xfrm>
          <a:prstGeom prst="roundRect">
            <a:avLst/>
          </a:prstGeom>
          <a:noFill/>
          <a:ln w="349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7" name="组合 56"/>
          <p:cNvGrpSpPr/>
          <p:nvPr/>
        </p:nvGrpSpPr>
        <p:grpSpPr>
          <a:xfrm>
            <a:off x="3754120" y="2857500"/>
            <a:ext cx="2712720" cy="599440"/>
            <a:chOff x="12923" y="6613"/>
            <a:chExt cx="4272" cy="944"/>
          </a:xfrm>
        </p:grpSpPr>
        <p:pic>
          <p:nvPicPr>
            <p:cNvPr id="56" name="图片 55" descr="图片3"/>
            <p:cNvPicPr>
              <a:picLocks noChangeAspect="1"/>
            </p:cNvPicPr>
            <p:nvPr/>
          </p:nvPicPr>
          <p:blipFill>
            <a:blip r:embed="rId4"/>
            <a:srcRect t="37311"/>
            <a:stretch>
              <a:fillRect/>
            </a:stretch>
          </p:blipFill>
          <p:spPr>
            <a:xfrm>
              <a:off x="12923" y="6895"/>
              <a:ext cx="4020" cy="662"/>
            </a:xfrm>
            <a:prstGeom prst="rect">
              <a:avLst/>
            </a:prstGeom>
          </p:spPr>
        </p:pic>
        <p:pic>
          <p:nvPicPr>
            <p:cNvPr id="20" name="图片 19" descr="2b37d29de16c0fae28724e2a2d681d41"/>
            <p:cNvPicPr/>
            <p:nvPr/>
          </p:nvPicPr>
          <p:blipFill>
            <a:blip r:embed="rId5">
              <a:clrChange>
                <a:clrFrom>
                  <a:srgbClr val="F6F6F6">
                    <a:alpha val="100000"/>
                  </a:srgbClr>
                </a:clrFrom>
                <a:clrTo>
                  <a:srgbClr val="F6F6F6">
                    <a:alpha val="100000"/>
                    <a:alpha val="0"/>
                  </a:srgbClr>
                </a:clrTo>
              </a:clrChange>
            </a:blip>
            <a:srcRect l="76276" t="49607" r="7921" b="31748"/>
            <a:stretch>
              <a:fillRect/>
            </a:stretch>
          </p:blipFill>
          <p:spPr>
            <a:xfrm rot="16200000" flipV="1">
              <a:off x="16598" y="6541"/>
              <a:ext cx="525" cy="668"/>
            </a:xfrm>
            <a:prstGeom prst="rect">
              <a:avLst/>
            </a:prstGeom>
          </p:spPr>
        </p:pic>
      </p:grpSp>
      <p:sp>
        <p:nvSpPr>
          <p:cNvPr id="21" name="文本框 81"/>
          <p:cNvSpPr txBox="1"/>
          <p:nvPr/>
        </p:nvSpPr>
        <p:spPr>
          <a:xfrm>
            <a:off x="5268183" y="3905376"/>
            <a:ext cx="774999"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rPr>
              <a:t>10</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22" name="文本框 81"/>
          <p:cNvSpPr txBox="1"/>
          <p:nvPr/>
        </p:nvSpPr>
        <p:spPr>
          <a:xfrm>
            <a:off x="5267960" y="5288280"/>
            <a:ext cx="1039495" cy="521970"/>
          </a:xfrm>
          <a:prstGeom prst="rect">
            <a:avLst/>
          </a:prstGeom>
          <a:noFill/>
        </p:spPr>
        <p:txBody>
          <a:bodyPr wrap="square" rtlCol="0">
            <a:spAutoFit/>
          </a:bodyPr>
          <a:lstStyle/>
          <a:p>
            <a:r>
              <a:rPr lang="en-US" altLang="zh-CN" sz="2800" dirty="0">
                <a:solidFill>
                  <a:srgbClr val="FF0000"/>
                </a:solidFill>
                <a:latin typeface="微软雅黑" panose="020B0503020204020204" pitchFamily="34" charset="-122"/>
                <a:ea typeface="微软雅黑" panose="020B0503020204020204" pitchFamily="34" charset="-122"/>
              </a:rPr>
              <a:t>5305</a:t>
            </a:r>
            <a:endParaRPr lang="en-US" altLang="zh-CN" sz="2800" dirty="0">
              <a:solidFill>
                <a:srgbClr val="FF0000"/>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4025265" y="4276725"/>
            <a:ext cx="2712720" cy="599440"/>
            <a:chOff x="12923" y="6613"/>
            <a:chExt cx="4272" cy="944"/>
          </a:xfrm>
        </p:grpSpPr>
        <p:pic>
          <p:nvPicPr>
            <p:cNvPr id="36" name="图片 35" descr="图片3"/>
            <p:cNvPicPr>
              <a:picLocks noChangeAspect="1"/>
            </p:cNvPicPr>
            <p:nvPr/>
          </p:nvPicPr>
          <p:blipFill>
            <a:blip r:embed="rId4"/>
            <a:srcRect t="37311"/>
            <a:stretch>
              <a:fillRect/>
            </a:stretch>
          </p:blipFill>
          <p:spPr>
            <a:xfrm>
              <a:off x="12923" y="6895"/>
              <a:ext cx="4020" cy="662"/>
            </a:xfrm>
            <a:prstGeom prst="rect">
              <a:avLst/>
            </a:prstGeom>
          </p:spPr>
        </p:pic>
        <p:pic>
          <p:nvPicPr>
            <p:cNvPr id="37" name="图片 36" descr="2b37d29de16c0fae28724e2a2d681d41"/>
            <p:cNvPicPr/>
            <p:nvPr/>
          </p:nvPicPr>
          <p:blipFill>
            <a:blip r:embed="rId5">
              <a:clrChange>
                <a:clrFrom>
                  <a:srgbClr val="F6F6F6">
                    <a:alpha val="100000"/>
                  </a:srgbClr>
                </a:clrFrom>
                <a:clrTo>
                  <a:srgbClr val="F6F6F6">
                    <a:alpha val="100000"/>
                    <a:alpha val="0"/>
                  </a:srgbClr>
                </a:clrTo>
              </a:clrChange>
            </a:blip>
            <a:srcRect l="76276" t="49607" r="7921" b="31748"/>
            <a:stretch>
              <a:fillRect/>
            </a:stretch>
          </p:blipFill>
          <p:spPr>
            <a:xfrm rot="16200000" flipV="1">
              <a:off x="16598" y="6541"/>
              <a:ext cx="525" cy="668"/>
            </a:xfrm>
            <a:prstGeom prst="rect">
              <a:avLst/>
            </a:prstGeom>
          </p:spPr>
        </p:pic>
      </p:grpSp>
      <p:grpSp>
        <p:nvGrpSpPr>
          <p:cNvPr id="38" name="组合 37"/>
          <p:cNvGrpSpPr/>
          <p:nvPr/>
        </p:nvGrpSpPr>
        <p:grpSpPr>
          <a:xfrm>
            <a:off x="4298950" y="5696585"/>
            <a:ext cx="2712720" cy="599440"/>
            <a:chOff x="12923" y="6613"/>
            <a:chExt cx="4272" cy="944"/>
          </a:xfrm>
        </p:grpSpPr>
        <p:pic>
          <p:nvPicPr>
            <p:cNvPr id="39" name="图片 38" descr="图片3"/>
            <p:cNvPicPr>
              <a:picLocks noChangeAspect="1"/>
            </p:cNvPicPr>
            <p:nvPr/>
          </p:nvPicPr>
          <p:blipFill>
            <a:blip r:embed="rId4"/>
            <a:srcRect t="37311"/>
            <a:stretch>
              <a:fillRect/>
            </a:stretch>
          </p:blipFill>
          <p:spPr>
            <a:xfrm>
              <a:off x="12923" y="6895"/>
              <a:ext cx="4020" cy="662"/>
            </a:xfrm>
            <a:prstGeom prst="rect">
              <a:avLst/>
            </a:prstGeom>
          </p:spPr>
        </p:pic>
        <p:pic>
          <p:nvPicPr>
            <p:cNvPr id="41" name="图片 40" descr="2b37d29de16c0fae28724e2a2d681d41"/>
            <p:cNvPicPr/>
            <p:nvPr/>
          </p:nvPicPr>
          <p:blipFill>
            <a:blip r:embed="rId5">
              <a:clrChange>
                <a:clrFrom>
                  <a:srgbClr val="F6F6F6">
                    <a:alpha val="100000"/>
                  </a:srgbClr>
                </a:clrFrom>
                <a:clrTo>
                  <a:srgbClr val="F6F6F6">
                    <a:alpha val="100000"/>
                    <a:alpha val="0"/>
                  </a:srgbClr>
                </a:clrTo>
              </a:clrChange>
            </a:blip>
            <a:srcRect l="76276" t="49607" r="7921" b="31748"/>
            <a:stretch>
              <a:fillRect/>
            </a:stretch>
          </p:blipFill>
          <p:spPr>
            <a:xfrm rot="16200000" flipV="1">
              <a:off x="16598" y="6541"/>
              <a:ext cx="525" cy="668"/>
            </a:xfrm>
            <a:prstGeom prst="rect">
              <a:avLst/>
            </a:prstGeom>
          </p:spPr>
        </p:pic>
      </p:grpSp>
      <p:sp>
        <p:nvSpPr>
          <p:cNvPr id="42" name="圆角矩形 41"/>
          <p:cNvSpPr/>
          <p:nvPr/>
        </p:nvSpPr>
        <p:spPr>
          <a:xfrm>
            <a:off x="2652395" y="3855720"/>
            <a:ext cx="1659890" cy="517525"/>
          </a:xfrm>
          <a:prstGeom prst="roundRect">
            <a:avLst/>
          </a:prstGeom>
          <a:noFill/>
          <a:ln w="349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2915285" y="5240020"/>
            <a:ext cx="1659890" cy="517525"/>
          </a:xfrm>
          <a:prstGeom prst="roundRect">
            <a:avLst/>
          </a:prstGeom>
          <a:noFill/>
          <a:ln w="349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000" fill="hold">
                                          <p:stCondLst>
                                            <p:cond delay="0"/>
                                          </p:stCondLst>
                                        </p:cTn>
                                        <p:tgtEl>
                                          <p:spTgt spid="19"/>
                                        </p:tgtEl>
                                        <p:attrNameLst>
                                          <p:attrName>style.visibility</p:attrName>
                                        </p:attrNameLst>
                                      </p:cBhvr>
                                      <p:to>
                                        <p:strVal val="visible"/>
                                      </p:to>
                                    </p:set>
                                    <p:animEffect transition="in" filter="wheel(1)">
                                      <p:cBhvr>
                                        <p:cTn id="17" dur="10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wipe(left)">
                                      <p:cBhvr>
                                        <p:cTn id="22" dur="500"/>
                                        <p:tgtEl>
                                          <p:spTgt spid="5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000" fill="hold">
                                          <p:stCondLst>
                                            <p:cond delay="0"/>
                                          </p:stCondLst>
                                        </p:cTn>
                                        <p:tgtEl>
                                          <p:spTgt spid="42"/>
                                        </p:tgtEl>
                                        <p:attrNameLst>
                                          <p:attrName>style.visibility</p:attrName>
                                        </p:attrNameLst>
                                      </p:cBhvr>
                                      <p:to>
                                        <p:strVal val="visible"/>
                                      </p:to>
                                    </p:set>
                                    <p:animEffect transition="in" filter="wheel(1)">
                                      <p:cBhvr>
                                        <p:cTn id="49" dur="1000"/>
                                        <p:tgtEl>
                                          <p:spTgt spid="4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up)">
                                      <p:cBhvr>
                                        <p:cTn id="64" dur="500"/>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up)">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21" presetClass="entr" presetSubtype="1" fill="hold" grpId="0" nodeType="clickEffect">
                                  <p:stCondLst>
                                    <p:cond delay="0"/>
                                  </p:stCondLst>
                                  <p:childTnLst>
                                    <p:set>
                                      <p:cBhvr>
                                        <p:cTn id="73" dur="1000" fill="hold">
                                          <p:stCondLst>
                                            <p:cond delay="0"/>
                                          </p:stCondLst>
                                        </p:cTn>
                                        <p:tgtEl>
                                          <p:spTgt spid="43"/>
                                        </p:tgtEl>
                                        <p:attrNameLst>
                                          <p:attrName>style.visibility</p:attrName>
                                        </p:attrNameLst>
                                      </p:cBhvr>
                                      <p:to>
                                        <p:strVal val="visible"/>
                                      </p:to>
                                    </p:set>
                                    <p:animEffect transition="in" filter="wheel(1)">
                                      <p:cBhvr>
                                        <p:cTn id="74" dur="1000"/>
                                        <p:tgtEl>
                                          <p:spTgt spid="43"/>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left)">
                                      <p:cBhvr>
                                        <p:cTn id="79" dur="500"/>
                                        <p:tgtEl>
                                          <p:spTgt spid="38"/>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1" grpId="0"/>
      <p:bldP spid="22" grpId="0"/>
      <p:bldP spid="19" grpId="0" bldLvl="0" animBg="1"/>
      <p:bldP spid="42" grpId="0" bldLvl="0" animBg="1"/>
      <p:bldP spid="4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0" name="组合 49"/>
          <p:cNvGrpSpPr/>
          <p:nvPr/>
        </p:nvGrpSpPr>
        <p:grpSpPr>
          <a:xfrm>
            <a:off x="4892675" y="5622925"/>
            <a:ext cx="5010785" cy="666750"/>
            <a:chOff x="7705" y="8275"/>
            <a:chExt cx="7891" cy="1050"/>
          </a:xfrm>
        </p:grpSpPr>
        <p:sp>
          <p:nvSpPr>
            <p:cNvPr id="45" name="平行四边形 44"/>
            <p:cNvSpPr/>
            <p:nvPr/>
          </p:nvSpPr>
          <p:spPr>
            <a:xfrm>
              <a:off x="7705" y="8275"/>
              <a:ext cx="7502" cy="1050"/>
            </a:xfrm>
            <a:prstGeom prst="parallelogram">
              <a:avLst>
                <a:gd name="adj" fmla="val 78366"/>
              </a:avLst>
            </a:prstGeom>
            <a:solidFill>
              <a:schemeClr val="accent2">
                <a:lumMod val="40000"/>
                <a:lumOff val="60000"/>
              </a:schemeClr>
            </a:solidFill>
            <a:ln w="19050">
              <a:solidFill>
                <a:schemeClr val="tx1"/>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TextBox 56"/>
            <p:cNvSpPr txBox="1">
              <a:spLocks noChangeArrowheads="1"/>
            </p:cNvSpPr>
            <p:nvPr/>
          </p:nvSpPr>
          <p:spPr bwMode="auto">
            <a:xfrm>
              <a:off x="8620" y="8409"/>
              <a:ext cx="6976"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800" dirty="0">
                  <a:latin typeface="微软雅黑" panose="020B0503020204020204" pitchFamily="34" charset="-122"/>
                  <a:ea typeface="微软雅黑" panose="020B0503020204020204" pitchFamily="34" charset="-122"/>
                </a:rPr>
                <a:t>写作：</a:t>
              </a:r>
              <a:r>
                <a:rPr lang="en-US" altLang="zh-CN" sz="2800" dirty="0">
                  <a:solidFill>
                    <a:srgbClr val="FF0000"/>
                  </a:solidFill>
                  <a:latin typeface="微软雅黑" panose="020B0503020204020204" pitchFamily="34" charset="-122"/>
                  <a:ea typeface="微软雅黑" panose="020B0503020204020204" pitchFamily="34" charset="-122"/>
                </a:rPr>
                <a:t>20300400000</a:t>
              </a:r>
              <a:endParaRPr lang="en-US" altLang="zh-CN" sz="2800" dirty="0">
                <a:solidFill>
                  <a:srgbClr val="FF0000"/>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5059680" y="4439920"/>
            <a:ext cx="5080635" cy="666750"/>
            <a:chOff x="7968" y="6072"/>
            <a:chExt cx="8001" cy="1050"/>
          </a:xfrm>
        </p:grpSpPr>
        <p:sp>
          <p:nvSpPr>
            <p:cNvPr id="39" name="平行四边形 38"/>
            <p:cNvSpPr/>
            <p:nvPr/>
          </p:nvSpPr>
          <p:spPr>
            <a:xfrm>
              <a:off x="7968" y="6072"/>
              <a:ext cx="7828" cy="1050"/>
            </a:xfrm>
            <a:prstGeom prst="parallelogram">
              <a:avLst>
                <a:gd name="adj" fmla="val 78366"/>
              </a:avLst>
            </a:prstGeom>
            <a:solidFill>
              <a:schemeClr val="accent5">
                <a:lumMod val="60000"/>
                <a:lumOff val="40000"/>
              </a:schemeClr>
            </a:solidFill>
            <a:ln w="19050">
              <a:solidFill>
                <a:schemeClr val="tx1"/>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TextBox 56"/>
            <p:cNvSpPr txBox="1">
              <a:spLocks noChangeArrowheads="1"/>
            </p:cNvSpPr>
            <p:nvPr/>
          </p:nvSpPr>
          <p:spPr bwMode="auto">
            <a:xfrm>
              <a:off x="8993" y="6234"/>
              <a:ext cx="6976"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800" dirty="0">
                  <a:latin typeface="微软雅黑" panose="020B0503020204020204" pitchFamily="34" charset="-122"/>
                  <a:ea typeface="微软雅黑" panose="020B0503020204020204" pitchFamily="34" charset="-122"/>
                </a:rPr>
                <a:t>写作：</a:t>
              </a:r>
              <a:r>
                <a:rPr lang="en-US" altLang="zh-CN" sz="2800" dirty="0">
                  <a:solidFill>
                    <a:srgbClr val="FF0000"/>
                  </a:solidFill>
                  <a:latin typeface="微软雅黑" panose="020B0503020204020204" pitchFamily="34" charset="-122"/>
                  <a:ea typeface="微软雅黑" panose="020B0503020204020204" pitchFamily="34" charset="-122"/>
                  <a:sym typeface="+mn-ea"/>
                </a:rPr>
                <a:t>500407000000</a:t>
              </a:r>
              <a:endParaRPr lang="zh-CN" altLang="en-US" sz="2800" dirty="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465445" y="3277870"/>
            <a:ext cx="4766310" cy="666750"/>
            <a:chOff x="8607" y="4062"/>
            <a:chExt cx="7506" cy="1050"/>
          </a:xfrm>
        </p:grpSpPr>
        <p:sp>
          <p:nvSpPr>
            <p:cNvPr id="35" name="平行四边形 34"/>
            <p:cNvSpPr/>
            <p:nvPr/>
          </p:nvSpPr>
          <p:spPr>
            <a:xfrm>
              <a:off x="8607" y="4062"/>
              <a:ext cx="7506" cy="1050"/>
            </a:xfrm>
            <a:prstGeom prst="parallelogram">
              <a:avLst>
                <a:gd name="adj" fmla="val 78366"/>
              </a:avLst>
            </a:prstGeom>
            <a:solidFill>
              <a:srgbClr val="92D050"/>
            </a:solidFill>
            <a:ln w="19050">
              <a:solidFill>
                <a:schemeClr val="tx1"/>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TextBox 56"/>
            <p:cNvSpPr txBox="1">
              <a:spLocks noChangeArrowheads="1"/>
            </p:cNvSpPr>
            <p:nvPr/>
          </p:nvSpPr>
          <p:spPr bwMode="auto">
            <a:xfrm>
              <a:off x="9458" y="4193"/>
              <a:ext cx="5750"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800" dirty="0">
                  <a:latin typeface="微软雅黑" panose="020B0503020204020204" pitchFamily="34" charset="-122"/>
                  <a:ea typeface="微软雅黑" panose="020B0503020204020204" pitchFamily="34" charset="-122"/>
                </a:rPr>
                <a:t>写作：</a:t>
              </a:r>
              <a:r>
                <a:rPr lang="en-US" altLang="zh-CN" sz="2800" dirty="0">
                  <a:solidFill>
                    <a:srgbClr val="FF0000"/>
                  </a:solidFill>
                  <a:latin typeface="微软雅黑" panose="020B0503020204020204" pitchFamily="34" charset="-122"/>
                  <a:ea typeface="微软雅黑" panose="020B0503020204020204" pitchFamily="34" charset="-122"/>
                  <a:sym typeface="+mn-ea"/>
                </a:rPr>
                <a:t>49000600000</a:t>
              </a:r>
              <a:endParaRPr lang="zh-CN" altLang="en-US" sz="2800" dirty="0">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5059680" y="2119630"/>
            <a:ext cx="4855210" cy="666750"/>
            <a:chOff x="7968" y="2318"/>
            <a:chExt cx="7646" cy="1050"/>
          </a:xfrm>
        </p:grpSpPr>
        <p:sp>
          <p:nvSpPr>
            <p:cNvPr id="28" name="平行四边形 27"/>
            <p:cNvSpPr/>
            <p:nvPr/>
          </p:nvSpPr>
          <p:spPr>
            <a:xfrm>
              <a:off x="7968" y="2318"/>
              <a:ext cx="7647" cy="1050"/>
            </a:xfrm>
            <a:prstGeom prst="parallelogram">
              <a:avLst>
                <a:gd name="adj" fmla="val 78366"/>
              </a:avLst>
            </a:prstGeom>
            <a:solidFill>
              <a:srgbClr val="FFC000"/>
            </a:solidFill>
            <a:ln w="19050">
              <a:solidFill>
                <a:schemeClr val="tx1"/>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TextBox 56"/>
            <p:cNvSpPr txBox="1">
              <a:spLocks noChangeArrowheads="1"/>
            </p:cNvSpPr>
            <p:nvPr/>
          </p:nvSpPr>
          <p:spPr bwMode="auto">
            <a:xfrm>
              <a:off x="9153" y="2432"/>
              <a:ext cx="5750"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800" dirty="0">
                  <a:latin typeface="微软雅黑" panose="020B0503020204020204" pitchFamily="34" charset="-122"/>
                  <a:ea typeface="微软雅黑" panose="020B0503020204020204" pitchFamily="34" charset="-122"/>
                </a:rPr>
                <a:t>写作：</a:t>
              </a:r>
              <a:r>
                <a:rPr lang="en-US" altLang="zh-CN" sz="2800" dirty="0">
                  <a:solidFill>
                    <a:srgbClr val="FF0000"/>
                  </a:solidFill>
                  <a:latin typeface="微软雅黑" panose="020B0503020204020204" pitchFamily="34" charset="-122"/>
                  <a:ea typeface="微软雅黑" panose="020B0503020204020204" pitchFamily="34" charset="-122"/>
                  <a:sym typeface="+mn-ea"/>
                </a:rPr>
                <a:t>2500000000</a:t>
              </a:r>
              <a:endParaRPr lang="zh-CN" altLang="en-US" sz="2800" dirty="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2132965" y="2079625"/>
            <a:ext cx="3258820" cy="716280"/>
            <a:chOff x="3359" y="2255"/>
            <a:chExt cx="5132" cy="1128"/>
          </a:xfrm>
          <a:effectLst>
            <a:outerShdw blurRad="76200" dir="13500000" sy="23000" kx="1200000" algn="br" rotWithShape="0">
              <a:prstClr val="black">
                <a:alpha val="20000"/>
              </a:prstClr>
            </a:outerShdw>
          </a:effectLst>
        </p:grpSpPr>
        <p:sp>
          <p:nvSpPr>
            <p:cNvPr id="26" name="平行四边形 25"/>
            <p:cNvSpPr/>
            <p:nvPr/>
          </p:nvSpPr>
          <p:spPr>
            <a:xfrm>
              <a:off x="3359" y="2333"/>
              <a:ext cx="5133" cy="1050"/>
            </a:xfrm>
            <a:prstGeom prst="parallelogram">
              <a:avLst>
                <a:gd name="adj" fmla="val 78366"/>
              </a:avLst>
            </a:prstGeom>
            <a:solidFill>
              <a:srgbClr val="FFC000"/>
            </a:solidFill>
            <a:ln w="19050">
              <a:solidFill>
                <a:schemeClr val="tx1"/>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18"/>
            <p:cNvSpPr txBox="1"/>
            <p:nvPr/>
          </p:nvSpPr>
          <p:spPr>
            <a:xfrm>
              <a:off x="4687" y="2255"/>
              <a:ext cx="2495" cy="1016"/>
            </a:xfrm>
            <a:prstGeom prst="rect">
              <a:avLst/>
            </a:prstGeom>
            <a:noFill/>
          </p:spPr>
          <p:txBody>
            <a:bodyPr wrap="square" rtlCol="0">
              <a:spAutoFit/>
            </a:bodyPr>
            <a:p>
              <a:pPr>
                <a:lnSpc>
                  <a:spcPct val="150000"/>
                </a:lnSpc>
              </a:pPr>
              <a:r>
                <a:rPr lang="zh-CN" altLang="en-US" sz="2400" dirty="0">
                  <a:latin typeface="微软雅黑" panose="020B0503020204020204" pitchFamily="34" charset="-122"/>
                  <a:ea typeface="微软雅黑" panose="020B0503020204020204" pitchFamily="34" charset="-122"/>
                </a:rPr>
                <a:t>二十五亿</a:t>
              </a:r>
              <a:endParaRPr lang="zh-CN" altLang="en-US" sz="2400" dirty="0">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621155" y="3237865"/>
            <a:ext cx="4191000" cy="706755"/>
            <a:chOff x="2553" y="3999"/>
            <a:chExt cx="6600" cy="1113"/>
          </a:xfrm>
        </p:grpSpPr>
        <p:sp>
          <p:nvSpPr>
            <p:cNvPr id="32" name="平行四边形 31"/>
            <p:cNvSpPr/>
            <p:nvPr/>
          </p:nvSpPr>
          <p:spPr>
            <a:xfrm>
              <a:off x="2553" y="4062"/>
              <a:ext cx="6601" cy="1050"/>
            </a:xfrm>
            <a:prstGeom prst="parallelogram">
              <a:avLst>
                <a:gd name="adj" fmla="val 78366"/>
              </a:avLst>
            </a:prstGeom>
            <a:solidFill>
              <a:srgbClr val="92D050"/>
            </a:solidFill>
            <a:ln w="19050">
              <a:solidFill>
                <a:schemeClr val="tx1"/>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3621" y="3999"/>
              <a:ext cx="4608" cy="1016"/>
            </a:xfrm>
            <a:prstGeom prst="rect">
              <a:avLst/>
            </a:prstGeom>
            <a:noFill/>
          </p:spPr>
          <p:txBody>
            <a:bodyPr wrap="non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sym typeface="+mn-ea"/>
                </a:rPr>
                <a:t>四百九十亿零六十万</a:t>
              </a:r>
              <a:endParaRPr lang="en-US" altLang="zh-CN" sz="2400" dirty="0">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1205865" y="4432300"/>
            <a:ext cx="4191000" cy="704850"/>
            <a:chOff x="6477" y="5586"/>
            <a:chExt cx="6600" cy="1110"/>
          </a:xfrm>
        </p:grpSpPr>
        <p:sp>
          <p:nvSpPr>
            <p:cNvPr id="36" name="平行四边形 35"/>
            <p:cNvSpPr/>
            <p:nvPr/>
          </p:nvSpPr>
          <p:spPr>
            <a:xfrm>
              <a:off x="6477" y="5646"/>
              <a:ext cx="6601" cy="1050"/>
            </a:xfrm>
            <a:prstGeom prst="parallelogram">
              <a:avLst>
                <a:gd name="adj" fmla="val 78366"/>
              </a:avLst>
            </a:prstGeom>
            <a:solidFill>
              <a:schemeClr val="accent5">
                <a:lumMod val="60000"/>
                <a:lumOff val="40000"/>
              </a:schemeClr>
            </a:solidFill>
            <a:ln w="19050">
              <a:solidFill>
                <a:schemeClr val="tx1"/>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nvSpPr>
          <p:spPr>
            <a:xfrm>
              <a:off x="7474" y="5586"/>
              <a:ext cx="4608" cy="1016"/>
            </a:xfrm>
            <a:prstGeom prst="rect">
              <a:avLst/>
            </a:prstGeom>
            <a:noFill/>
          </p:spPr>
          <p:txBody>
            <a:bodyPr wrap="non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sym typeface="+mn-ea"/>
                </a:rPr>
                <a:t>五千零四亿零七百万</a:t>
              </a:r>
              <a:endParaRPr lang="zh-CN" altLang="en-US" sz="2400"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033780" y="5584825"/>
            <a:ext cx="4191635" cy="704850"/>
            <a:chOff x="6477" y="5586"/>
            <a:chExt cx="6601" cy="1110"/>
          </a:xfrm>
        </p:grpSpPr>
        <p:sp>
          <p:nvSpPr>
            <p:cNvPr id="42" name="平行四边形 41"/>
            <p:cNvSpPr/>
            <p:nvPr/>
          </p:nvSpPr>
          <p:spPr>
            <a:xfrm>
              <a:off x="6477" y="5646"/>
              <a:ext cx="6601" cy="1050"/>
            </a:xfrm>
            <a:prstGeom prst="parallelogram">
              <a:avLst>
                <a:gd name="adj" fmla="val 78366"/>
              </a:avLst>
            </a:prstGeom>
            <a:solidFill>
              <a:schemeClr val="accent2">
                <a:lumMod val="40000"/>
                <a:lumOff val="60000"/>
              </a:schemeClr>
            </a:solidFill>
            <a:ln w="19050">
              <a:solidFill>
                <a:schemeClr val="tx1"/>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nvSpPr>
          <p:spPr>
            <a:xfrm>
              <a:off x="7474" y="5586"/>
              <a:ext cx="4608" cy="1016"/>
            </a:xfrm>
            <a:prstGeom prst="rect">
              <a:avLst/>
            </a:prstGeom>
            <a:noFill/>
          </p:spPr>
          <p:txBody>
            <a:bodyPr wrap="non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sym typeface="+mn-ea"/>
                </a:rPr>
                <a:t>二百零三亿零四十万</a:t>
              </a:r>
              <a:endParaRPr lang="zh-CN" altLang="en-US" sz="2400" dirty="0">
                <a:latin typeface="微软雅黑" panose="020B0503020204020204" pitchFamily="34" charset="-122"/>
                <a:ea typeface="微软雅黑" panose="020B0503020204020204" pitchFamily="34" charset="-122"/>
              </a:endParaRPr>
            </a:p>
          </p:txBody>
        </p:sp>
      </p:grpSp>
      <p:sp>
        <p:nvSpPr>
          <p:cNvPr id="52" name="文本框 51"/>
          <p:cNvSpPr txBox="1"/>
          <p:nvPr/>
        </p:nvSpPr>
        <p:spPr>
          <a:xfrm>
            <a:off x="4088130" y="1146175"/>
            <a:ext cx="2316480" cy="521970"/>
          </a:xfrm>
          <a:prstGeom prst="rect">
            <a:avLst/>
          </a:prstGeom>
          <a:noFill/>
        </p:spPr>
        <p:txBody>
          <a:bodyPr wrap="none" rtlCol="0" anchor="t">
            <a:spAutoFit/>
          </a:bodyPr>
          <a:p>
            <a:r>
              <a:rPr lang="zh-CN" altLang="en-US" sz="2800" kern="0" dirty="0">
                <a:latin typeface="微软雅黑" panose="020B0503020204020204" pitchFamily="34" charset="-122"/>
                <a:ea typeface="微软雅黑" panose="020B0503020204020204" pitchFamily="34" charset="-122"/>
                <a:sym typeface="+mn-ea"/>
              </a:rPr>
              <a:t>写出下面的数</a:t>
            </a:r>
            <a:endParaRPr lang="zh-CN" altLang="en-US" sz="2800" kern="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p:tgtEl>
                                          <p:spTgt spid="30"/>
                                        </p:tgtEl>
                                        <p:attrNameLst>
                                          <p:attrName>ppt_x</p:attrName>
                                        </p:attrNameLst>
                                      </p:cBhvr>
                                      <p:tavLst>
                                        <p:tav tm="0">
                                          <p:val>
                                            <p:strVal val="#ppt_x-#ppt_w*1.125000"/>
                                          </p:val>
                                        </p:tav>
                                        <p:tav tm="100000">
                                          <p:val>
                                            <p:strVal val="#ppt_x"/>
                                          </p:val>
                                        </p:tav>
                                      </p:tavLst>
                                    </p:anim>
                                    <p:animEffect transition="in" filter="wipe(right)">
                                      <p:cBhvr>
                                        <p:cTn id="8" dur="500"/>
                                        <p:tgtEl>
                                          <p:spTgt spid="3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additive="base">
                                        <p:cTn id="13" dur="500"/>
                                        <p:tgtEl>
                                          <p:spTgt spid="48"/>
                                        </p:tgtEl>
                                        <p:attrNameLst>
                                          <p:attrName>ppt_x</p:attrName>
                                        </p:attrNameLst>
                                      </p:cBhvr>
                                      <p:tavLst>
                                        <p:tav tm="0">
                                          <p:val>
                                            <p:strVal val="#ppt_x-#ppt_w*1.125000"/>
                                          </p:val>
                                        </p:tav>
                                        <p:tav tm="100000">
                                          <p:val>
                                            <p:strVal val="#ppt_x"/>
                                          </p:val>
                                        </p:tav>
                                      </p:tavLst>
                                    </p:anim>
                                    <p:animEffect transition="in" filter="wipe(right)">
                                      <p:cBhvr>
                                        <p:cTn id="14" dur="500"/>
                                        <p:tgtEl>
                                          <p:spTgt spid="4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p:tgtEl>
                                          <p:spTgt spid="49"/>
                                        </p:tgtEl>
                                        <p:attrNameLst>
                                          <p:attrName>ppt_x</p:attrName>
                                        </p:attrNameLst>
                                      </p:cBhvr>
                                      <p:tavLst>
                                        <p:tav tm="0">
                                          <p:val>
                                            <p:strVal val="#ppt_x-#ppt_w*1.125000"/>
                                          </p:val>
                                        </p:tav>
                                        <p:tav tm="100000">
                                          <p:val>
                                            <p:strVal val="#ppt_x"/>
                                          </p:val>
                                        </p:tav>
                                      </p:tavLst>
                                    </p:anim>
                                    <p:animEffect transition="in" filter="wipe(right)">
                                      <p:cBhvr>
                                        <p:cTn id="20" dur="500"/>
                                        <p:tgtEl>
                                          <p:spTgt spid="4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p:tgtEl>
                                          <p:spTgt spid="50"/>
                                        </p:tgtEl>
                                        <p:attrNameLst>
                                          <p:attrName>ppt_x</p:attrName>
                                        </p:attrNameLst>
                                      </p:cBhvr>
                                      <p:tavLst>
                                        <p:tav tm="0">
                                          <p:val>
                                            <p:strVal val="#ppt_x-#ppt_w*1.125000"/>
                                          </p:val>
                                        </p:tav>
                                        <p:tav tm="100000">
                                          <p:val>
                                            <p:strVal val="#ppt_x"/>
                                          </p:val>
                                        </p:tav>
                                      </p:tavLst>
                                    </p:anim>
                                    <p:animEffect transition="in" filter="wipe(right)">
                                      <p:cBhvr>
                                        <p:cTn id="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1388</Words>
  <Application>WPS 演示</Application>
  <PresentationFormat>宽屏</PresentationFormat>
  <Paragraphs>265</Paragraphs>
  <Slides>15</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15</vt:i4>
      </vt:variant>
    </vt:vector>
  </HeadingPairs>
  <TitlesOfParts>
    <vt:vector size="31" baseType="lpstr">
      <vt:lpstr>Arial</vt:lpstr>
      <vt:lpstr>宋体</vt:lpstr>
      <vt:lpstr>Wingdings</vt:lpstr>
      <vt:lpstr>微软雅黑</vt:lpstr>
      <vt:lpstr>Wingdings</vt:lpstr>
      <vt:lpstr>Times New Roman</vt:lpstr>
      <vt:lpstr>汉仪书宋二简</vt:lpstr>
      <vt:lpstr>Calibri</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192</cp:revision>
  <dcterms:created xsi:type="dcterms:W3CDTF">2019-06-19T02:08:00Z</dcterms:created>
  <dcterms:modified xsi:type="dcterms:W3CDTF">2023-09-28T14:15:34Z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73090A18EA884D7AA46CB131917A84C6</vt:lpwstr>
  </property>
</Properties>
</file>