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40"/>
  </p:notesMasterIdLst>
  <p:handoutMasterIdLst>
    <p:handoutMasterId r:id="rId41"/>
  </p:handoutMasterIdLst>
  <p:sldIdLst>
    <p:sldId id="302" r:id="rId4"/>
    <p:sldId id="256" r:id="rId5"/>
    <p:sldId id="303" r:id="rId6"/>
    <p:sldId id="311" r:id="rId7"/>
    <p:sldId id="312" r:id="rId8"/>
    <p:sldId id="307" r:id="rId9"/>
    <p:sldId id="305" r:id="rId10"/>
    <p:sldId id="308" r:id="rId11"/>
    <p:sldId id="310" r:id="rId12"/>
    <p:sldId id="276" r:id="rId13"/>
    <p:sldId id="313" r:id="rId14"/>
    <p:sldId id="270" r:id="rId15"/>
    <p:sldId id="316" r:id="rId16"/>
    <p:sldId id="314" r:id="rId17"/>
    <p:sldId id="272" r:id="rId18"/>
    <p:sldId id="275" r:id="rId19"/>
    <p:sldId id="317" r:id="rId20"/>
    <p:sldId id="290" r:id="rId21"/>
    <p:sldId id="318" r:id="rId22"/>
    <p:sldId id="320" r:id="rId23"/>
    <p:sldId id="321" r:id="rId24"/>
    <p:sldId id="322" r:id="rId25"/>
    <p:sldId id="323" r:id="rId26"/>
    <p:sldId id="324" r:id="rId27"/>
    <p:sldId id="325" r:id="rId28"/>
    <p:sldId id="319" r:id="rId29"/>
    <p:sldId id="339" r:id="rId30"/>
    <p:sldId id="352" r:id="rId31"/>
    <p:sldId id="340" r:id="rId32"/>
    <p:sldId id="341" r:id="rId33"/>
    <p:sldId id="342" r:id="rId34"/>
    <p:sldId id="346" r:id="rId35"/>
    <p:sldId id="348" r:id="rId36"/>
    <p:sldId id="349" r:id="rId37"/>
    <p:sldId id="268" r:id="rId38"/>
    <p:sldId id="360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0" userDrawn="1">
          <p15:clr>
            <a:srgbClr val="A4A3A4"/>
          </p15:clr>
        </p15:guide>
        <p15:guide id="2" pos="37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2C1DA"/>
    <a:srgbClr val="FFFFFF"/>
    <a:srgbClr val="2D9995"/>
    <a:srgbClr val="E0BCE1"/>
    <a:srgbClr val="990033"/>
    <a:srgbClr val="EE7FBD"/>
    <a:srgbClr val="000000"/>
    <a:srgbClr val="3C8C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864" y="-114"/>
      </p:cViewPr>
      <p:guideLst>
        <p:guide orient="horz" pos="2110"/>
        <p:guide pos="37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F9B84EA-7D68-4D60-9CB1-D50884785D1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962C8B-B14F-4D97-AF65-F5344CB8AC3E}" type="datetime1">
              <a:rPr kumimoji="0" lang="zh-CN" altLang="en-US" sz="18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rgbClr val="29475C"/>
          </a:solidFill>
          <a:latin typeface="+mj-lt"/>
          <a:ea typeface="+mj-ea"/>
          <a:cs typeface="+mj-cs"/>
          <a:sym typeface="Baskerville Old Face" panose="02020602080505020303" charset="0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rgbClr val="29475C"/>
          </a:solidFill>
          <a:latin typeface="Baskerville Old Face" panose="02020602080505020303" charset="0"/>
          <a:ea typeface="微软雅黑" panose="020B0503020204020204" pitchFamily="34" charset="-122"/>
          <a:sym typeface="Baskerville Old Face" panose="02020602080505020303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rgbClr val="29475C"/>
          </a:solidFill>
          <a:latin typeface="Baskerville Old Face" panose="02020602080505020303" charset="0"/>
          <a:ea typeface="微软雅黑" panose="020B0503020204020204" pitchFamily="34" charset="-122"/>
          <a:sym typeface="Baskerville Old Face" panose="02020602080505020303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rgbClr val="29475C"/>
          </a:solidFill>
          <a:latin typeface="Baskerville Old Face" panose="02020602080505020303" charset="0"/>
          <a:ea typeface="微软雅黑" panose="020B0503020204020204" pitchFamily="34" charset="-122"/>
          <a:sym typeface="Baskerville Old Face" panose="02020602080505020303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rgbClr val="29475C"/>
          </a:solidFill>
          <a:latin typeface="Baskerville Old Face" panose="02020602080505020303" charset="0"/>
          <a:ea typeface="微软雅黑" panose="020B0503020204020204" pitchFamily="34" charset="-122"/>
          <a:sym typeface="Baskerville Old Face" panose="02020602080505020303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29475C"/>
          </a:solidFill>
          <a:latin typeface="Baskerville Old Face" panose="02020602080505020303" charset="0"/>
          <a:ea typeface="微软雅黑" panose="020B0503020204020204" pitchFamily="34" charset="-122"/>
          <a:sym typeface="Baskerville Old Face" panose="02020602080505020303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29475C"/>
          </a:solidFill>
          <a:latin typeface="Baskerville Old Face" panose="02020602080505020303" charset="0"/>
          <a:ea typeface="微软雅黑" panose="020B0503020204020204" pitchFamily="34" charset="-122"/>
          <a:sym typeface="Baskerville Old Face" panose="02020602080505020303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29475C"/>
          </a:solidFill>
          <a:latin typeface="Baskerville Old Face" panose="02020602080505020303" charset="0"/>
          <a:ea typeface="微软雅黑" panose="020B0503020204020204" pitchFamily="34" charset="-122"/>
          <a:sym typeface="Baskerville Old Face" panose="02020602080505020303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29475C"/>
          </a:solidFill>
          <a:latin typeface="Baskerville Old Face" panose="02020602080505020303" charset="0"/>
          <a:ea typeface="微软雅黑" panose="020B0503020204020204" pitchFamily="34" charset="-122"/>
          <a:sym typeface="Baskerville Old Face" panose="02020602080505020303" charset="0"/>
        </a:defRPr>
      </a:lvl9pPr>
    </p:titleStyle>
    <p:bodyStyle>
      <a:lvl1pPr marL="342900" indent="-342900" algn="l" defTabSz="0" rtl="0" fontAlgn="base">
        <a:spcBef>
          <a:spcPts val="1800"/>
        </a:spcBef>
        <a:spcAft>
          <a:spcPct val="0"/>
        </a:spcAft>
        <a:buChar char="•"/>
        <a:defRPr sz="2400" kern="1200">
          <a:solidFill>
            <a:srgbClr val="29475C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355600" lvl="1" indent="-355600" algn="l" defTabSz="0" rtl="0" fontAlgn="base">
        <a:lnSpc>
          <a:spcPct val="130000"/>
        </a:lnSpc>
        <a:spcBef>
          <a:spcPct val="20000"/>
        </a:spcBef>
        <a:spcAft>
          <a:spcPct val="0"/>
        </a:spcAft>
        <a:buFont typeface="Calibri" panose="020F0502020204030204" pitchFamily="34" charset="0"/>
        <a:buChar char=" "/>
        <a:defRPr sz="1600" kern="1200">
          <a:solidFill>
            <a:srgbClr val="3D6A8A"/>
          </a:solidFill>
          <a:latin typeface="Calibri" panose="020F0502020204030204" charset="-122"/>
          <a:ea typeface="幼圆" panose="02010509060101010101" pitchFamily="49" charset="-122"/>
          <a:cs typeface="+mn-cs"/>
          <a:sym typeface="Calibri" panose="020F0502020204030204" pitchFamily="34" charset="0"/>
        </a:defRPr>
      </a:lvl2pPr>
      <a:lvl3pPr marL="1143000" lvl="2" indent="-228600" algn="l" defTabSz="0" rtl="0" fontAlgn="base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1600" kern="1200">
          <a:solidFill>
            <a:srgbClr val="003366"/>
          </a:solidFill>
          <a:latin typeface="Calibri" panose="020F0502020204030204" charset="-122"/>
          <a:ea typeface="幼圆" panose="02010509060101010101" pitchFamily="49" charset="-122"/>
          <a:cs typeface="+mn-cs"/>
          <a:sym typeface="Calibri" panose="020F0502020204030204" pitchFamily="34" charset="0"/>
        </a:defRPr>
      </a:lvl3pPr>
      <a:lvl4pPr marL="1600200" lvl="3" indent="-228600" algn="l" defTabSz="0" rtl="0" fontAlgn="base">
        <a:spcBef>
          <a:spcPct val="20000"/>
        </a:spcBef>
        <a:spcAft>
          <a:spcPct val="0"/>
        </a:spcAft>
        <a:buFont typeface="Calibri" panose="020F0502020204030204" pitchFamily="34" charset="0"/>
        <a:buChar char="–"/>
        <a:defRPr sz="1400" kern="1200">
          <a:solidFill>
            <a:srgbClr val="003366"/>
          </a:solidFill>
          <a:latin typeface="Calibri" panose="020F0502020204030204" charset="-122"/>
          <a:ea typeface="幼圆" panose="02010509060101010101" pitchFamily="49" charset="-122"/>
          <a:cs typeface="+mn-cs"/>
          <a:sym typeface="Calibri" panose="020F0502020204030204" pitchFamily="34" charset="0"/>
        </a:defRPr>
      </a:lvl4pPr>
      <a:lvl5pPr marL="2057400" lvl="4" indent="-228600" algn="l" defTabSz="0" rtl="0" fontAlgn="base">
        <a:spcBef>
          <a:spcPct val="20000"/>
        </a:spcBef>
        <a:spcAft>
          <a:spcPct val="0"/>
        </a:spcAft>
        <a:buFont typeface="Calibri" panose="020F0502020204030204" pitchFamily="34" charset="0"/>
        <a:buChar char="»"/>
        <a:defRPr sz="1000" kern="1200">
          <a:solidFill>
            <a:srgbClr val="003366"/>
          </a:solidFill>
          <a:latin typeface="Calibri" panose="020F0502020204030204" charset="-122"/>
          <a:ea typeface="幼圆" panose="02010509060101010101" pitchFamily="49" charset="-122"/>
          <a:cs typeface="+mn-cs"/>
          <a:sym typeface="Calibri" panose="020F0502020204030204" pitchFamily="34" charset="0"/>
        </a:defRPr>
      </a:lvl5pPr>
      <a:lvl6pPr marL="2514600" lvl="5" indent="-228600" algn="l" defTabSz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Calibri" panose="020F0502020204030204" charset="-122"/>
        <a:buChar char="»"/>
        <a:defRPr sz="1000" kern="1200">
          <a:solidFill>
            <a:srgbClr val="003366"/>
          </a:solidFill>
          <a:latin typeface="Calibri" panose="020F0502020204030204" charset="-122"/>
          <a:ea typeface="幼圆" panose="02010509060101010101" pitchFamily="49" charset="-122"/>
          <a:cs typeface="+mn-cs"/>
          <a:sym typeface="Calibri" panose="020F0502020204030204" charset="-122"/>
        </a:defRPr>
      </a:lvl6pPr>
      <a:lvl7pPr marL="2971800" lvl="6" indent="-228600" algn="l" defTabSz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Calibri" panose="020F0502020204030204" charset="-122"/>
        <a:buChar char="»"/>
        <a:defRPr sz="1000" kern="1200">
          <a:solidFill>
            <a:srgbClr val="003366"/>
          </a:solidFill>
          <a:latin typeface="Calibri" panose="020F0502020204030204" charset="-122"/>
          <a:ea typeface="幼圆" panose="02010509060101010101" pitchFamily="49" charset="-122"/>
          <a:cs typeface="+mn-cs"/>
          <a:sym typeface="Calibri" panose="020F0502020204030204" charset="-122"/>
        </a:defRPr>
      </a:lvl7pPr>
      <a:lvl8pPr marL="3429000" lvl="7" indent="-228600" algn="l" defTabSz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Calibri" panose="020F0502020204030204" charset="-122"/>
        <a:buChar char="»"/>
        <a:defRPr sz="1000" kern="1200">
          <a:solidFill>
            <a:srgbClr val="003366"/>
          </a:solidFill>
          <a:latin typeface="Calibri" panose="020F0502020204030204" charset="-122"/>
          <a:ea typeface="幼圆" panose="02010509060101010101" pitchFamily="49" charset="-122"/>
          <a:cs typeface="+mn-cs"/>
          <a:sym typeface="Calibri" panose="020F0502020204030204" charset="-122"/>
        </a:defRPr>
      </a:lvl8pPr>
      <a:lvl9pPr marL="3886200" lvl="8" indent="-228600" algn="l" defTabSz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Calibri" panose="020F0502020204030204" charset="-122"/>
        <a:buChar char="»"/>
        <a:defRPr sz="1000" kern="1200">
          <a:solidFill>
            <a:srgbClr val="003366"/>
          </a:solidFill>
          <a:latin typeface="Calibri" panose="020F0502020204030204" charset="-122"/>
          <a:ea typeface="幼圆" panose="02010509060101010101" pitchFamily="49" charset="-122"/>
          <a:cs typeface="+mn-cs"/>
          <a:sym typeface="Calibri" panose="020F0502020204030204" charset="-122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22.png"/><Relationship Id="rId1" Type="http://schemas.openxmlformats.org/officeDocument/2006/relationships/hyperlink" Target="file:///E:\18&#31179;&#23567;&#23398;&#35821;&#25991;&#32593;&#30424;&#36164;&#28304;\18&#31179;&#23567;&#23398;&#35821;&#25991;&#20154;&#25945;&#19977;&#24180;&#32423;&#35838;&#20214;\&#31532;&#20843;&#21333;&#20803;\26%20&#21059;&#22836;&#22823;&#24072;.wa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35.png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6" name="组合 2"/>
          <p:cNvGrpSpPr/>
          <p:nvPr/>
        </p:nvGrpSpPr>
        <p:grpSpPr>
          <a:xfrm>
            <a:off x="300038" y="263525"/>
            <a:ext cx="3227387" cy="714375"/>
            <a:chOff x="1584" y="1598"/>
            <a:chExt cx="5082" cy="1124"/>
          </a:xfrm>
        </p:grpSpPr>
        <p:pic>
          <p:nvPicPr>
            <p:cNvPr id="1028" name="图片 8" descr="PPT图标青色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9" name="TextBox 76"/>
            <p:cNvSpPr txBox="1"/>
            <p:nvPr/>
          </p:nvSpPr>
          <p:spPr>
            <a:xfrm>
              <a:off x="1584" y="1598"/>
              <a:ext cx="3630" cy="1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新课导入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27" name="文本框 1"/>
          <p:cNvSpPr txBox="1"/>
          <p:nvPr/>
        </p:nvSpPr>
        <p:spPr>
          <a:xfrm>
            <a:off x="1514475" y="1728788"/>
            <a:ext cx="9163050" cy="3830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5400" b="1" dirty="0">
                <a:solidFill>
                  <a:srgbClr val="2324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400" b="1" dirty="0">
                <a:solidFill>
                  <a:srgbClr val="2324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同学们喜欢理发吗？可不可以跟大家分享一下你们理发时发生的有趣的故事？</a:t>
            </a:r>
            <a:endParaRPr lang="zh-CN" altLang="en-US" sz="5400" b="1" dirty="0">
              <a:solidFill>
                <a:srgbClr val="2324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566738" y="1419225"/>
            <a:ext cx="6092825" cy="45815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0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汉仪中楷简" charset="-122"/>
                <a:ea typeface="汉仪中楷简" charset="-122"/>
                <a:cs typeface="+mn-cs"/>
              </a:rPr>
              <a:t>    </a:t>
            </a:r>
            <a:r>
              <a:rPr kumimoji="0" lang="zh-CN" altLang="en-US" sz="6000" b="0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汉仪中楷简" charset="-122"/>
                <a:ea typeface="汉仪中楷简" charset="-122"/>
                <a:cs typeface="+mn-cs"/>
              </a:rPr>
              <a:t>听录音，思考本文主要讲了一件什么事。</a:t>
            </a:r>
            <a:endParaRPr kumimoji="0" lang="zh-CN" altLang="en-US" sz="6000" b="0" i="0" u="none" strike="noStrike" kern="1200" cap="none" spc="0" normalizeH="0" baseline="0" noProof="1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汉仪中楷简" charset="-122"/>
              <a:ea typeface="汉仪中楷简" charset="-122"/>
              <a:cs typeface="+mn-cs"/>
            </a:endParaRPr>
          </a:p>
        </p:txBody>
      </p:sp>
      <p:pic>
        <p:nvPicPr>
          <p:cNvPr id="10243" name="图片 4">
            <a:hlinkClick r:id="rId1" action="ppaction://program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3625" y="1757363"/>
            <a:ext cx="3743325" cy="3905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4" name="组合 1"/>
          <p:cNvGrpSpPr/>
          <p:nvPr/>
        </p:nvGrpSpPr>
        <p:grpSpPr>
          <a:xfrm>
            <a:off x="300038" y="263525"/>
            <a:ext cx="3227387" cy="714375"/>
            <a:chOff x="1584" y="1598"/>
            <a:chExt cx="5083" cy="1125"/>
          </a:xfrm>
        </p:grpSpPr>
        <p:pic>
          <p:nvPicPr>
            <p:cNvPr id="10245" name="图片 8" descr="PPT图标青色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整体感知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5"/>
          <p:cNvPicPr>
            <a:picLocks noChangeAspect="1"/>
          </p:cNvPicPr>
          <p:nvPr/>
        </p:nvPicPr>
        <p:blipFill>
          <a:blip r:embed="rId1"/>
          <a:srcRect l="1317" t="5241" r="1308" b="5867"/>
          <a:stretch>
            <a:fillRect/>
          </a:stretch>
        </p:blipFill>
        <p:spPr>
          <a:xfrm>
            <a:off x="1588" y="-6350"/>
            <a:ext cx="12190412" cy="686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1897063" y="1217613"/>
            <a:ext cx="8399462" cy="442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zh-CN" altLang="en-US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    本文主要写我的表弟小沙十分</a:t>
            </a:r>
            <a:r>
              <a:rPr lang="zh-CN" altLang="en-US" sz="4400" b="1" u="sng" dirty="0">
                <a:latin typeface="宋体" panose="02010600030101010101" pitchFamily="2" charset="-122"/>
                <a:sym typeface="幼圆" panose="02010509060101010101" pitchFamily="49" charset="-122"/>
              </a:rPr>
              <a:t>     </a:t>
            </a:r>
            <a:r>
              <a:rPr lang="zh-CN" altLang="en-US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，怕到理发店剃头，所以求</a:t>
            </a:r>
            <a:r>
              <a:rPr lang="en-US" altLang="zh-CN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“</a:t>
            </a:r>
            <a:r>
              <a:rPr lang="zh-CN" altLang="en-US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我</a:t>
            </a:r>
            <a:r>
              <a:rPr lang="en-US" altLang="zh-CN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”</a:t>
            </a:r>
            <a:r>
              <a:rPr lang="zh-CN" altLang="en-US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帮他剪头发，结果</a:t>
            </a:r>
            <a:r>
              <a:rPr lang="en-US" altLang="zh-CN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“</a:t>
            </a:r>
            <a:r>
              <a:rPr lang="zh-CN" altLang="en-US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我</a:t>
            </a:r>
            <a:r>
              <a:rPr lang="en-US" altLang="zh-CN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”</a:t>
            </a:r>
            <a:r>
              <a:rPr lang="zh-CN" altLang="en-US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把他的头发剪得</a:t>
            </a:r>
            <a:r>
              <a:rPr lang="zh-CN" altLang="en-US" sz="4400" b="1" u="sng" dirty="0">
                <a:latin typeface="宋体" panose="02010600030101010101" pitchFamily="2" charset="-122"/>
                <a:sym typeface="幼圆" panose="02010509060101010101" pitchFamily="49" charset="-122"/>
              </a:rPr>
              <a:t>       </a:t>
            </a:r>
            <a:r>
              <a:rPr lang="zh-CN" altLang="en-US" sz="4400" b="1" dirty="0">
                <a:latin typeface="宋体" panose="02010600030101010101" pitchFamily="2" charset="-122"/>
                <a:sym typeface="幼圆" panose="02010509060101010101" pitchFamily="49" charset="-122"/>
              </a:rPr>
              <a:t>的。</a:t>
            </a:r>
            <a:endParaRPr lang="zh-CN" altLang="en-US" sz="44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65425" y="2632075"/>
            <a:ext cx="11001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胆小</a:t>
            </a:r>
            <a:endParaRPr lang="zh-CN" altLang="en-US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68988" y="4743450"/>
            <a:ext cx="20193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坑坑洼洼</a:t>
            </a:r>
            <a:endParaRPr lang="zh-CN" altLang="en-US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l="16076" t="29735" r="16228" b="17607"/>
          <a:stretch>
            <a:fillRect/>
          </a:stretch>
        </p:blipFill>
        <p:spPr>
          <a:xfrm>
            <a:off x="479425" y="1020444"/>
            <a:ext cx="11232515" cy="2348866"/>
          </a:xfrm>
          <a:prstGeom prst="roundRect">
            <a:avLst>
              <a:gd name="adj" fmla="val 9326"/>
            </a:avLst>
          </a:prstGeom>
        </p:spPr>
      </p:pic>
      <p:sp>
        <p:nvSpPr>
          <p:cNvPr id="33" name="文本框 32"/>
          <p:cNvSpPr txBox="1"/>
          <p:nvPr/>
        </p:nvSpPr>
        <p:spPr>
          <a:xfrm>
            <a:off x="814388" y="1133475"/>
            <a:ext cx="10561637" cy="212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齐读课文第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1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自然段，看一看作者是怎样描述小沙胆小的，体会这样写的好处。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13" y="4422775"/>
            <a:ext cx="1406525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怕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3856038"/>
            <a:ext cx="2771775" cy="2703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350" y="3854450"/>
            <a:ext cx="2695575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925" y="3854450"/>
            <a:ext cx="2247900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0825" y="3857625"/>
            <a:ext cx="2624138" cy="2701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7" name="组合 1"/>
          <p:cNvGrpSpPr/>
          <p:nvPr/>
        </p:nvGrpSpPr>
        <p:grpSpPr>
          <a:xfrm>
            <a:off x="300038" y="263525"/>
            <a:ext cx="3227387" cy="714375"/>
            <a:chOff x="1584" y="1598"/>
            <a:chExt cx="5083" cy="1125"/>
          </a:xfrm>
        </p:grpSpPr>
        <p:pic>
          <p:nvPicPr>
            <p:cNvPr id="12298" name="图片 8" descr="PPT图标青色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9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课文解读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圆角矩形 10"/>
          <p:cNvSpPr/>
          <p:nvPr/>
        </p:nvSpPr>
        <p:spPr>
          <a:xfrm>
            <a:off x="550863" y="728663"/>
            <a:ext cx="11088688" cy="259715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2013" y="728663"/>
            <a:ext cx="10467975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我的表弟小沙</a:t>
            </a:r>
            <a:r>
              <a:rPr lang="zh-CN" altLang="en-US" sz="4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天生胆小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，他怕鬼，怕喝中药，怕做噩梦，还怕剃头。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48800" y="1079500"/>
            <a:ext cx="795338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怕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98900" y="2270125"/>
            <a:ext cx="793750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怕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0263" y="2270125"/>
            <a:ext cx="795337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怕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62850" y="2270125"/>
            <a:ext cx="793750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怕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0863" y="4600575"/>
            <a:ext cx="1408112" cy="828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排比</a:t>
            </a:r>
            <a:endParaRPr lang="zh-CN" altLang="en-US" sz="4800" b="1" dirty="0">
              <a:solidFill>
                <a:srgbClr val="990033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8063" y="3640138"/>
            <a:ext cx="9361487" cy="274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排比的运用让句子更加有节奏感，读起来朗朗上口。通过</a:t>
            </a:r>
            <a:r>
              <a:rPr lang="en-US" altLang="zh-CN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4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个</a:t>
            </a:r>
            <a:r>
              <a:rPr lang="en-US" altLang="zh-CN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怕</a:t>
            </a:r>
            <a:r>
              <a:rPr lang="en-US" altLang="zh-CN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强调小沙的胆小。</a:t>
            </a:r>
            <a:endParaRPr lang="zh-CN" altLang="en-US" sz="4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l="16076" t="29735" r="16228" b="17607"/>
          <a:stretch>
            <a:fillRect/>
          </a:stretch>
        </p:blipFill>
        <p:spPr>
          <a:xfrm>
            <a:off x="1487169" y="1342390"/>
            <a:ext cx="9218296" cy="4618988"/>
          </a:xfrm>
          <a:prstGeom prst="roundRect">
            <a:avLst>
              <a:gd name="adj" fmla="val 8825"/>
            </a:avLst>
          </a:prstGeom>
        </p:spPr>
      </p:pic>
      <p:sp>
        <p:nvSpPr>
          <p:cNvPr id="33" name="文本框 32"/>
          <p:cNvSpPr txBox="1"/>
          <p:nvPr/>
        </p:nvSpPr>
        <p:spPr>
          <a:xfrm>
            <a:off x="2073275" y="1879600"/>
            <a:ext cx="8045450" cy="3543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默读课文第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2-6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自然段，找一找课文中提到几次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害人精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，分别指谁，为什么这样称呼。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圆角矩形 10"/>
          <p:cNvSpPr/>
          <p:nvPr/>
        </p:nvSpPr>
        <p:spPr>
          <a:xfrm>
            <a:off x="173038" y="173038"/>
            <a:ext cx="6729413" cy="488473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285750" y="200025"/>
            <a:ext cx="6503988" cy="4830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店里的剃头师傅都不欢迎小沙这样的顾客，因为谁给他剃头，他就骂谁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400" b="1" dirty="0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害人精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，还用看仇人一样的目光怒视对方。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73038" y="5445125"/>
            <a:ext cx="2767013" cy="1033463"/>
          </a:xfrm>
          <a:prstGeom prst="wedgeEllipseCallout">
            <a:avLst>
              <a:gd name="adj1" fmla="val 7769"/>
              <a:gd name="adj2" fmla="val -7619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B394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害人精？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B3948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2794" y="5232400"/>
            <a:ext cx="2499359" cy="15684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127000"/>
          </a:effectLst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给小沙剃头的人</a:t>
            </a:r>
            <a:endParaRPr kumimoji="0" lang="zh-CN" altLang="en-US" sz="4000" b="1" kern="1200" cap="none" spc="0" normalizeH="0" baseline="0" noProof="1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64400" y="3998913"/>
            <a:ext cx="44069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因为小沙害怕剃头，所以他骂给他剃头的人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害人精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pic>
        <p:nvPicPr>
          <p:cNvPr id="15369" name="图片 6"/>
          <p:cNvPicPr>
            <a:picLocks noChangeAspect="1"/>
          </p:cNvPicPr>
          <p:nvPr/>
        </p:nvPicPr>
        <p:blipFill>
          <a:blip r:embed="rId1"/>
          <a:srcRect b="15625"/>
          <a:stretch>
            <a:fillRect/>
          </a:stretch>
        </p:blipFill>
        <p:spPr>
          <a:xfrm>
            <a:off x="7264400" y="1141413"/>
            <a:ext cx="4665663" cy="2947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圆角矩形 10"/>
          <p:cNvSpPr/>
          <p:nvPr/>
        </p:nvSpPr>
        <p:spPr>
          <a:xfrm>
            <a:off x="317500" y="301625"/>
            <a:ext cx="9340850" cy="1998663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6387" name="文本框 3"/>
          <p:cNvSpPr txBox="1"/>
          <p:nvPr/>
        </p:nvSpPr>
        <p:spPr>
          <a:xfrm>
            <a:off x="393700" y="301625"/>
            <a:ext cx="9126538" cy="1814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最让小沙</a:t>
            </a:r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耿耿于怀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的是，每次剃完头，姑父还要付双倍的钱给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害人精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4333875" y="2500313"/>
            <a:ext cx="2528888" cy="928688"/>
          </a:xfrm>
          <a:prstGeom prst="wedgeEllipseCallout">
            <a:avLst>
              <a:gd name="adj1" fmla="val 45607"/>
              <a:gd name="adj2" fmla="val -5321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B394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害人精？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B3948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393700" y="2549525"/>
            <a:ext cx="3001963" cy="968375"/>
          </a:xfrm>
          <a:prstGeom prst="wedgeEllipseCallout">
            <a:avLst>
              <a:gd name="adj1" fmla="val 22886"/>
              <a:gd name="adj2" fmla="val -6927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B394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耿耿于怀？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B3948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865" y="3789679"/>
            <a:ext cx="2455545" cy="23069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127000"/>
          </a:effectLst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不满自己剃头后付双倍钱</a:t>
            </a:r>
            <a:endParaRPr kumimoji="0" lang="zh-CN" altLang="en-US" sz="4000" b="1" kern="1200" cap="none" spc="0" normalizeH="0" baseline="0" noProof="1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8175" y="2599690"/>
            <a:ext cx="4706620" cy="8299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127000"/>
          </a:effectLst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这里指老剃头师傅</a:t>
            </a:r>
            <a:endParaRPr kumimoji="0" lang="zh-CN" altLang="en-US" sz="4000" b="1" kern="1200" cap="none" spc="0" normalizeH="0" baseline="0" noProof="1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4650" y="3908425"/>
            <a:ext cx="8905875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因为小沙本来就害怕剃头，老剃头师傅还老是把他弄得又痛又痒，剃完头还要给双倍钱。所以他叫老师傅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害人精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l="16076" t="29735" r="16228" b="17607"/>
          <a:stretch>
            <a:fillRect/>
          </a:stretch>
        </p:blipFill>
        <p:spPr>
          <a:xfrm>
            <a:off x="1337310" y="1119504"/>
            <a:ext cx="9517380" cy="4618356"/>
          </a:xfrm>
          <a:prstGeom prst="roundRect">
            <a:avLst>
              <a:gd name="adj" fmla="val 7465"/>
            </a:avLst>
          </a:prstGeom>
        </p:spPr>
      </p:pic>
      <p:sp>
        <p:nvSpPr>
          <p:cNvPr id="33" name="文本框 32"/>
          <p:cNvSpPr txBox="1"/>
          <p:nvPr/>
        </p:nvSpPr>
        <p:spPr>
          <a:xfrm>
            <a:off x="1711325" y="1500188"/>
            <a:ext cx="8769350" cy="3857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默读课文第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7-18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自然段，找一找文中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剃头大师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是指谁，为什么这样称呼。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圆角矩形 10"/>
          <p:cNvSpPr/>
          <p:nvPr/>
        </p:nvSpPr>
        <p:spPr>
          <a:xfrm>
            <a:off x="142875" y="1138238"/>
            <a:ext cx="5313363" cy="527843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377825" y="1138238"/>
            <a:ext cx="4767263" cy="5170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我觉得自己像个</a:t>
            </a:r>
            <a:r>
              <a:rPr lang="zh-CN" altLang="zh-CN" sz="4400" b="1" dirty="0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剃头大师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，剪刀所到之处，头发纷纷飘落，真比那老剃头师傅还熟练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876675" y="184150"/>
            <a:ext cx="2908300" cy="954088"/>
          </a:xfrm>
          <a:prstGeom prst="wedgeEllipseCallout">
            <a:avLst>
              <a:gd name="adj1" fmla="val -30882"/>
              <a:gd name="adj2" fmla="val 6467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B394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剃头大师？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B3948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25028" y="572135"/>
            <a:ext cx="1666875" cy="829943"/>
          </a:xfrm>
          <a:prstGeom prst="rect">
            <a:avLst/>
          </a:prstGeom>
          <a:solidFill>
            <a:srgbClr val="4AC0E4"/>
          </a:solidFill>
          <a:effectLst>
            <a:softEdge rad="76200"/>
          </a:effectLst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kern="1200" cap="none" spc="0" normalizeH="0" baseline="0" noProof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4000" b="1" kern="1200" cap="none" spc="0" normalizeH="0" baseline="0" noProof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</a:t>
            </a:r>
            <a:r>
              <a:rPr kumimoji="0" lang="en-US" altLang="zh-CN" sz="4000" b="1" kern="1200" cap="none" spc="0" normalizeH="0" baseline="0" noProof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4000" b="1" kern="1200" cap="none" spc="0" normalizeH="0" baseline="0" noProof="1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11850" y="1401763"/>
            <a:ext cx="5926138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因为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从没干过这一行，却能直接上手，就像有剃头的天分，而且小沙高兴地肯定了我，所以我格外自信，认为自己像个剃头大师。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l="16076" t="29735" r="16228" b="17607"/>
          <a:stretch>
            <a:fillRect/>
          </a:stretch>
        </p:blipFill>
        <p:spPr>
          <a:xfrm>
            <a:off x="960119" y="1119504"/>
            <a:ext cx="10271759" cy="4618356"/>
          </a:xfrm>
          <a:prstGeom prst="roundRect">
            <a:avLst>
              <a:gd name="adj" fmla="val 7465"/>
            </a:avLst>
          </a:prstGeom>
        </p:spPr>
      </p:pic>
      <p:sp>
        <p:nvSpPr>
          <p:cNvPr id="33" name="文本框 32"/>
          <p:cNvSpPr txBox="1"/>
          <p:nvPr/>
        </p:nvSpPr>
        <p:spPr>
          <a:xfrm>
            <a:off x="1403350" y="1500188"/>
            <a:ext cx="9385300" cy="3857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再读课文第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7-18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自然段，看看小沙对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帮他剪发的态度是怎样变化的，这种变化说明了什么。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"/>
          <p:cNvGrpSpPr>
            <a:grpSpLocks noChangeAspect="1"/>
          </p:cNvGrpSpPr>
          <p:nvPr/>
        </p:nvGrpSpPr>
        <p:grpSpPr>
          <a:xfrm>
            <a:off x="0" y="0"/>
            <a:ext cx="12201525" cy="6858000"/>
            <a:chOff x="0" y="0"/>
            <a:chExt cx="9150605" cy="5143500"/>
          </a:xfrm>
        </p:grpSpPr>
        <p:pic>
          <p:nvPicPr>
            <p:cNvPr id="205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860159" cy="51435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" name="图片 4"/>
            <p:cNvPicPr>
              <a:picLocks noChangeAspect="1"/>
            </p:cNvPicPr>
            <p:nvPr/>
          </p:nvPicPr>
          <p:blipFill>
            <a:blip r:embed="rId1"/>
            <a:srcRect l="46394" r="20216"/>
            <a:stretch>
              <a:fillRect/>
            </a:stretch>
          </p:blipFill>
          <p:spPr>
            <a:xfrm>
              <a:off x="6860159" y="0"/>
              <a:ext cx="2290446" cy="51435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1" name="标题 5"/>
          <p:cNvSpPr>
            <a:spLocks noGrp="1"/>
          </p:cNvSpPr>
          <p:nvPr>
            <p:ph type="ctrTitle"/>
          </p:nvPr>
        </p:nvSpPr>
        <p:spPr>
          <a:xfrm>
            <a:off x="914400" y="1382713"/>
            <a:ext cx="10363200" cy="13192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9600" dirty="0">
                <a:solidFill>
                  <a:srgbClr val="28465C"/>
                </a:solidFill>
                <a:latin typeface="汉仪太极体简" charset="-122"/>
                <a:ea typeface="汉仪太极体简" charset="-122"/>
              </a:rPr>
              <a:t>19 </a:t>
            </a:r>
            <a:r>
              <a:rPr lang="zh-CN" altLang="en-US" sz="9600" dirty="0">
                <a:solidFill>
                  <a:srgbClr val="28465C"/>
                </a:solidFill>
                <a:latin typeface="汉仪太极体简" charset="-122"/>
                <a:ea typeface="汉仪太极体简" charset="-122"/>
              </a:rPr>
              <a:t>剃头大师</a:t>
            </a:r>
            <a:endParaRPr lang="zh-CN" altLang="en-US" sz="9600" dirty="0">
              <a:solidFill>
                <a:srgbClr val="28465C"/>
              </a:solidFill>
              <a:latin typeface="汉仪太极体简" charset="-122"/>
              <a:ea typeface="汉仪太极体简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圆角矩形 10"/>
          <p:cNvSpPr/>
          <p:nvPr/>
        </p:nvSpPr>
        <p:spPr>
          <a:xfrm>
            <a:off x="220663" y="368300"/>
            <a:ext cx="9010650" cy="325913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483" name="文本框 3"/>
          <p:cNvSpPr txBox="1"/>
          <p:nvPr/>
        </p:nvSpPr>
        <p:spPr>
          <a:xfrm>
            <a:off x="541338" y="474663"/>
            <a:ext cx="8367712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小沙的头发很长了，他知道姑父绝不肯让他这样过年，可他又怕再去理发店受折磨，就央求我替他剪头发，并答应剪完后付给我五块钱。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27563" y="2032000"/>
            <a:ext cx="1203325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央求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1338" y="3832225"/>
            <a:ext cx="10990262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因为小沙头发已经很长了，必须要剪，但小沙又不想去理发店，所以央求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帮他剪，并承诺了五元钱的报酬。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1380" y="992505"/>
            <a:ext cx="1407160" cy="25285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marR="0" defTabSz="914400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恳求</a:t>
            </a:r>
            <a:endParaRPr kumimoji="0" lang="zh-CN" altLang="en-US" sz="4800" b="1" kern="120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哀求</a:t>
            </a:r>
            <a:endParaRPr kumimoji="0" lang="zh-CN" altLang="en-US" sz="4800" b="1" kern="120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乞求</a:t>
            </a:r>
            <a:endParaRPr kumimoji="0" lang="zh-CN" altLang="en-US" sz="4800" b="1" kern="120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圆角矩形 10"/>
          <p:cNvSpPr/>
          <p:nvPr/>
        </p:nvSpPr>
        <p:spPr>
          <a:xfrm>
            <a:off x="222250" y="996950"/>
            <a:ext cx="7548563" cy="2411413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507" name="文本框 3"/>
          <p:cNvSpPr txBox="1"/>
          <p:nvPr/>
        </p:nvSpPr>
        <p:spPr>
          <a:xfrm>
            <a:off x="541338" y="1049338"/>
            <a:ext cx="6910387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小沙坐在凳子上，看我找出剪刀，才有些慌，说：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别剪破耳朵，你得发誓！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98925" y="1881188"/>
            <a:ext cx="693738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慌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1050" y="4052888"/>
            <a:ext cx="10629900" cy="1814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因为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从来没有帮人剪过头发，所以小沙看到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拿着剪刀很慌张，生怕剪破了耳朵。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pic>
        <p:nvPicPr>
          <p:cNvPr id="21510" name="图片 4"/>
          <p:cNvPicPr>
            <a:picLocks noChangeAspect="1"/>
          </p:cNvPicPr>
          <p:nvPr/>
        </p:nvPicPr>
        <p:blipFill>
          <a:blip r:embed="rId1"/>
          <a:srcRect l="35284"/>
          <a:stretch>
            <a:fillRect/>
          </a:stretch>
        </p:blipFill>
        <p:spPr>
          <a:xfrm>
            <a:off x="8913813" y="1347788"/>
            <a:ext cx="2724150" cy="270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圆角矩形 10"/>
          <p:cNvSpPr/>
          <p:nvPr/>
        </p:nvSpPr>
        <p:spPr>
          <a:xfrm>
            <a:off x="220663" y="1230313"/>
            <a:ext cx="9010650" cy="1827213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531" name="文本框 3"/>
          <p:cNvSpPr txBox="1"/>
          <p:nvPr/>
        </p:nvSpPr>
        <p:spPr>
          <a:xfrm>
            <a:off x="541338" y="1336675"/>
            <a:ext cx="83677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    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嗬！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小沙高兴了，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你真把头发剪下来了！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29150" y="1447800"/>
            <a:ext cx="1203325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高兴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1050" y="3603625"/>
            <a:ext cx="10629900" cy="1814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因为小沙对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的要求很低，只要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剪下头发并不剪破他的耳朵就好了。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1380" y="1638300"/>
            <a:ext cx="1407160" cy="17157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marR="0" defTabSz="914400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开心</a:t>
            </a:r>
            <a:endParaRPr kumimoji="0" lang="zh-CN" altLang="en-US" sz="4800" b="1" kern="120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快乐</a:t>
            </a:r>
            <a:endParaRPr kumimoji="0" lang="zh-CN" altLang="en-US" sz="4800" b="1" kern="120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圆角矩形 10"/>
          <p:cNvSpPr/>
          <p:nvPr/>
        </p:nvSpPr>
        <p:spPr>
          <a:xfrm>
            <a:off x="207963" y="381000"/>
            <a:ext cx="11133138" cy="1890713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555" name="文本框 3"/>
          <p:cNvSpPr txBox="1"/>
          <p:nvPr/>
        </p:nvSpPr>
        <p:spPr>
          <a:xfrm>
            <a:off x="209550" y="487363"/>
            <a:ext cx="111315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小沙连忙摸耳朵，看它们还在，就无所谓了。我敢说世界上再也没有比他更优秀的顾客了。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05875" y="590550"/>
            <a:ext cx="1714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无所谓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825" y="2520950"/>
            <a:ext cx="1143635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因为小沙现在最在乎的是耳朵是否被剪破了，没有发现自己的头发被剪坏了。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1638" y="1314450"/>
            <a:ext cx="8351837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世界上再也没有比他更优秀的顾客了</a:t>
            </a:r>
            <a:endParaRPr lang="zh-CN" altLang="en-US" sz="4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7825" y="4473575"/>
            <a:ext cx="1143635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因为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给小沙剪头发的时候，他不吵也不闹。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把他的头发剪坏了他也没有怪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圆角矩形 10"/>
          <p:cNvSpPr/>
          <p:nvPr/>
        </p:nvSpPr>
        <p:spPr>
          <a:xfrm>
            <a:off x="220663" y="942975"/>
            <a:ext cx="9010650" cy="241300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579" name="文本框 3"/>
          <p:cNvSpPr txBox="1"/>
          <p:nvPr/>
        </p:nvSpPr>
        <p:spPr>
          <a:xfrm>
            <a:off x="541338" y="1068388"/>
            <a:ext cx="8367712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我想稳住小沙，告诉他这是最时髦的发式，可他一照镜子，大叫一声，像见了鬼一样。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1050" y="3932238"/>
            <a:ext cx="10629900" cy="1814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因为小沙发现他的头发被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剪得坑坑洼洼的，像层层梯田。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39630" y="1272540"/>
            <a:ext cx="1407160" cy="903605"/>
          </a:xfrm>
          <a:prstGeom prst="rect">
            <a:avLst/>
          </a:prstGeom>
          <a:solidFill>
            <a:srgbClr val="E0BCE1"/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marR="0" defTabSz="914400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惊吓</a:t>
            </a:r>
            <a:endParaRPr kumimoji="0" lang="zh-CN" altLang="en-US" sz="4800" b="1" kern="120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431800" y="1069975"/>
            <a:ext cx="97250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小沙对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帮他剪头发的态度变化：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35113" y="2713038"/>
            <a:ext cx="8621713" cy="2776538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47825" y="3009900"/>
            <a:ext cx="1560513" cy="922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央求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41825" y="3009900"/>
            <a:ext cx="1560513" cy="922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慌张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208338" y="3349625"/>
            <a:ext cx="1233488" cy="242888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34238" y="3009900"/>
            <a:ext cx="1560512" cy="922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高兴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6002338" y="3349625"/>
            <a:ext cx="1231900" cy="242888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45263" y="4333875"/>
            <a:ext cx="2249487" cy="922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无所谓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13" name="右弧形箭头 12"/>
          <p:cNvSpPr/>
          <p:nvPr/>
        </p:nvSpPr>
        <p:spPr>
          <a:xfrm>
            <a:off x="8794750" y="3592513"/>
            <a:ext cx="504825" cy="1296988"/>
          </a:xfrm>
          <a:prstGeom prst="curved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60788" y="4333875"/>
            <a:ext cx="1560512" cy="922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惊吓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15" name="左箭头 14"/>
          <p:cNvSpPr/>
          <p:nvPr/>
        </p:nvSpPr>
        <p:spPr>
          <a:xfrm>
            <a:off x="5321300" y="4673600"/>
            <a:ext cx="1223963" cy="242888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3" grpId="0" bldLvl="0" animBg="1"/>
      <p:bldP spid="9" grpId="0"/>
      <p:bldP spid="10" grpId="0" bldLvl="0" animBg="1"/>
      <p:bldP spid="11" grpId="0"/>
      <p:bldP spid="13" grpId="0" bldLvl="0" animBg="1"/>
      <p:bldP spid="14" grpId="0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32"/>
          <p:cNvSpPr txBox="1"/>
          <p:nvPr/>
        </p:nvSpPr>
        <p:spPr>
          <a:xfrm>
            <a:off x="392113" y="342900"/>
            <a:ext cx="2595562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结果：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4988" y="3343275"/>
            <a:ext cx="1808162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6000" dirty="0">
                <a:solidFill>
                  <a:srgbClr val="0B3948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倒霉</a:t>
            </a:r>
            <a:endParaRPr lang="zh-CN" altLang="en-US" sz="6000" dirty="0">
              <a:solidFill>
                <a:srgbClr val="0B3948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43150" y="2298700"/>
            <a:ext cx="231775" cy="3289300"/>
          </a:xfrm>
          <a:prstGeom prst="leftBrace">
            <a:avLst>
              <a:gd name="adj1" fmla="val 112182"/>
              <a:gd name="adj2" fmla="val 50000"/>
            </a:avLst>
          </a:prstGeom>
          <a:ln w="381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47494B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8913" y="1812925"/>
            <a:ext cx="1601787" cy="1089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5400" dirty="0">
                <a:solidFill>
                  <a:srgbClr val="0B3948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“</a:t>
            </a:r>
            <a:r>
              <a:rPr lang="zh-CN" altLang="en-US" sz="5400" dirty="0">
                <a:solidFill>
                  <a:srgbClr val="0B3948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我</a:t>
            </a:r>
            <a:r>
              <a:rPr lang="en-US" altLang="zh-CN" sz="5400" dirty="0">
                <a:solidFill>
                  <a:srgbClr val="0B3948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”</a:t>
            </a:r>
            <a:endParaRPr lang="en-US" altLang="zh-CN" sz="5400" dirty="0">
              <a:solidFill>
                <a:srgbClr val="0B3948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8913" y="3398838"/>
            <a:ext cx="1601787" cy="1087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5400" dirty="0">
                <a:solidFill>
                  <a:srgbClr val="0B3948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小沙</a:t>
            </a:r>
            <a:endParaRPr lang="zh-CN" altLang="en-US" sz="5400" dirty="0">
              <a:solidFill>
                <a:srgbClr val="0B3948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28913" y="4989513"/>
            <a:ext cx="1601787" cy="1089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5400" dirty="0">
                <a:solidFill>
                  <a:srgbClr val="0B3948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姑父</a:t>
            </a:r>
            <a:endParaRPr lang="zh-CN" altLang="en-US" sz="5400" dirty="0">
              <a:solidFill>
                <a:srgbClr val="0B3948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29163" y="1905000"/>
            <a:ext cx="6208712" cy="9048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0B3948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没得到那五块钱</a:t>
            </a:r>
            <a:endParaRPr lang="zh-CN" altLang="en-US" sz="4400" dirty="0">
              <a:solidFill>
                <a:srgbClr val="0B3948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29163" y="3490913"/>
            <a:ext cx="6208712" cy="903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0B3948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被迫到理发店剃光头</a:t>
            </a:r>
            <a:endParaRPr lang="zh-CN" altLang="en-US" sz="4400" dirty="0">
              <a:solidFill>
                <a:srgbClr val="0B3948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29163" y="5081588"/>
            <a:ext cx="6948487" cy="903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0B3948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睡衣上的碎发清除不干净</a:t>
            </a:r>
            <a:endParaRPr lang="zh-CN" altLang="en-US" sz="4400" dirty="0">
              <a:solidFill>
                <a:srgbClr val="0B3948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2" grpId="0"/>
      <p:bldP spid="16" grpId="0"/>
      <p:bldP spid="17" grpId="0"/>
      <p:bldP spid="18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11"/>
          <p:cNvPicPr>
            <a:picLocks noChangeAspect="1"/>
          </p:cNvPicPr>
          <p:nvPr/>
        </p:nvPicPr>
        <p:blipFill>
          <a:blip r:embed="rId1"/>
          <a:srcRect l="16713" t="27747" r="18587" b="27982"/>
          <a:stretch>
            <a:fillRect/>
          </a:stretch>
        </p:blipFill>
        <p:spPr>
          <a:xfrm>
            <a:off x="1292225" y="1239838"/>
            <a:ext cx="10198100" cy="507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6"/>
          <p:cNvSpPr txBox="1"/>
          <p:nvPr/>
        </p:nvSpPr>
        <p:spPr>
          <a:xfrm>
            <a:off x="2147888" y="2255838"/>
            <a:ext cx="1017587" cy="30464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4800" b="1" dirty="0"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小沙胆小</a:t>
            </a:r>
            <a:endParaRPr lang="zh-CN" altLang="en-US" sz="4800" b="1" dirty="0"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  <p:sp>
        <p:nvSpPr>
          <p:cNvPr id="27652" name="文本框 5"/>
          <p:cNvSpPr txBox="1"/>
          <p:nvPr/>
        </p:nvSpPr>
        <p:spPr>
          <a:xfrm>
            <a:off x="7097713" y="2117725"/>
            <a:ext cx="2735262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害人精</a:t>
            </a:r>
            <a:r>
              <a:rPr lang="en-US" altLang="zh-CN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”</a:t>
            </a:r>
            <a:endParaRPr lang="en-US" altLang="zh-CN" sz="40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27653" name="文本框 7"/>
          <p:cNvSpPr txBox="1"/>
          <p:nvPr/>
        </p:nvSpPr>
        <p:spPr>
          <a:xfrm>
            <a:off x="3571875" y="2117725"/>
            <a:ext cx="2735263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老剃头师傅</a:t>
            </a:r>
            <a:endParaRPr lang="zh-CN" altLang="en-US" sz="40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27654" name="文本框 8"/>
          <p:cNvSpPr txBox="1"/>
          <p:nvPr/>
        </p:nvSpPr>
        <p:spPr>
          <a:xfrm>
            <a:off x="6842125" y="4627563"/>
            <a:ext cx="3246438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剃头大师</a:t>
            </a:r>
            <a:r>
              <a:rPr lang="en-US" altLang="zh-CN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”</a:t>
            </a:r>
            <a:endParaRPr lang="en-US" altLang="zh-CN" sz="40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165475" y="2609850"/>
            <a:ext cx="257175" cy="2308225"/>
          </a:xfrm>
          <a:prstGeom prst="leftBrace">
            <a:avLst>
              <a:gd name="adj1" fmla="val 96475"/>
              <a:gd name="adj2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47494B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7656" name="文本框 15"/>
          <p:cNvSpPr txBox="1"/>
          <p:nvPr/>
        </p:nvSpPr>
        <p:spPr>
          <a:xfrm>
            <a:off x="4081463" y="4625975"/>
            <a:ext cx="1714500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”</a:t>
            </a:r>
            <a:endParaRPr lang="en-US" altLang="zh-CN" sz="40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cxnSp>
        <p:nvCxnSpPr>
          <p:cNvPr id="17" name="直接箭头连接符 16"/>
          <p:cNvCxnSpPr>
            <a:stCxn id="27653" idx="3"/>
            <a:endCxn id="27652" idx="1"/>
          </p:cNvCxnSpPr>
          <p:nvPr/>
        </p:nvCxnSpPr>
        <p:spPr>
          <a:xfrm>
            <a:off x="6378575" y="2471738"/>
            <a:ext cx="7905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27656" idx="3"/>
            <a:endCxn id="27654" idx="1"/>
          </p:cNvCxnSpPr>
          <p:nvPr/>
        </p:nvCxnSpPr>
        <p:spPr>
          <a:xfrm>
            <a:off x="5867400" y="4979988"/>
            <a:ext cx="10477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59" name="组合 2"/>
          <p:cNvGrpSpPr/>
          <p:nvPr/>
        </p:nvGrpSpPr>
        <p:grpSpPr>
          <a:xfrm>
            <a:off x="300038" y="263525"/>
            <a:ext cx="3227387" cy="714375"/>
            <a:chOff x="1584" y="1598"/>
            <a:chExt cx="5083" cy="1125"/>
          </a:xfrm>
        </p:grpSpPr>
        <p:pic>
          <p:nvPicPr>
            <p:cNvPr id="27660" name="图片 1" descr="PPT图标青色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1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结构梳理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1579563" y="1463675"/>
            <a:ext cx="9032875" cy="3930650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大家现在理解这篇课文了吗？还有无法解决的问题吗？说出来，我们一起讨论一下吧！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 advTm="0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棱台 4"/>
          <p:cNvSpPr/>
          <p:nvPr/>
        </p:nvSpPr>
        <p:spPr>
          <a:xfrm>
            <a:off x="334963" y="1219200"/>
            <a:ext cx="11520488" cy="5184775"/>
          </a:xfrm>
          <a:prstGeom prst="bevel">
            <a:avLst>
              <a:gd name="adj" fmla="val 2094"/>
            </a:avLst>
          </a:prstGeom>
          <a:solidFill>
            <a:srgbClr val="C2C1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9699" name="文本框 8"/>
          <p:cNvSpPr txBox="1"/>
          <p:nvPr/>
        </p:nvSpPr>
        <p:spPr>
          <a:xfrm>
            <a:off x="755650" y="1346200"/>
            <a:ext cx="10633075" cy="4621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给加点字注音。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）他处（    ）事公正，而且处（    ）处为别人着想，所以大家都舍不得他离开。</a:t>
            </a:r>
            <a:endParaRPr lang="zh-CN" altLang="en-US" sz="36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）他虽然看不见，但是可以用手摸（    ）别人的脸来猜测别人的模（    ）样。</a:t>
            </a:r>
            <a:endParaRPr lang="zh-CN" altLang="en-US" sz="36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pic>
        <p:nvPicPr>
          <p:cNvPr id="29700" name="图片 14"/>
          <p:cNvPicPr>
            <a:picLocks noChangeAspect="1"/>
          </p:cNvPicPr>
          <p:nvPr/>
        </p:nvPicPr>
        <p:blipFill>
          <a:blip r:embed="rId1"/>
          <a:srcRect l="16917" t="19510" r="40727" b="35588"/>
          <a:stretch>
            <a:fillRect/>
          </a:stretch>
        </p:blipFill>
        <p:spPr>
          <a:xfrm>
            <a:off x="2582863" y="3057525"/>
            <a:ext cx="274637" cy="350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16"/>
          <p:cNvPicPr>
            <a:picLocks noChangeAspect="1"/>
          </p:cNvPicPr>
          <p:nvPr/>
        </p:nvPicPr>
        <p:blipFill>
          <a:blip r:embed="rId1"/>
          <a:srcRect l="16917" t="19510" r="40727" b="35588"/>
          <a:stretch>
            <a:fillRect/>
          </a:stretch>
        </p:blipFill>
        <p:spPr>
          <a:xfrm>
            <a:off x="7604125" y="3057525"/>
            <a:ext cx="274638" cy="350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图片 17"/>
          <p:cNvPicPr>
            <a:picLocks noChangeAspect="1"/>
          </p:cNvPicPr>
          <p:nvPr/>
        </p:nvPicPr>
        <p:blipFill>
          <a:blip r:embed="rId1"/>
          <a:srcRect l="16917" t="19510" r="40727" b="35588"/>
          <a:stretch>
            <a:fillRect/>
          </a:stretch>
        </p:blipFill>
        <p:spPr>
          <a:xfrm>
            <a:off x="8080375" y="4833938"/>
            <a:ext cx="274638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图片 19"/>
          <p:cNvPicPr>
            <a:picLocks noChangeAspect="1"/>
          </p:cNvPicPr>
          <p:nvPr/>
        </p:nvPicPr>
        <p:blipFill>
          <a:blip r:embed="rId1"/>
          <a:srcRect l="16917" t="19510" r="40727" b="35588"/>
          <a:stretch>
            <a:fillRect/>
          </a:stretch>
        </p:blipFill>
        <p:spPr>
          <a:xfrm>
            <a:off x="4632325" y="5734050"/>
            <a:ext cx="274638" cy="35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3362325" y="2571750"/>
            <a:ext cx="952500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chǔ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53438" y="2571750"/>
            <a:ext cx="952500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chù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77313" y="4337050"/>
            <a:ext cx="6969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mō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37200" y="5186363"/>
            <a:ext cx="696913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mú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grpSp>
        <p:nvGrpSpPr>
          <p:cNvPr id="29708" name="组合 2"/>
          <p:cNvGrpSpPr/>
          <p:nvPr/>
        </p:nvGrpSpPr>
        <p:grpSpPr>
          <a:xfrm>
            <a:off x="300038" y="263525"/>
            <a:ext cx="3227387" cy="714375"/>
            <a:chOff x="1584" y="1598"/>
            <a:chExt cx="5083" cy="1125"/>
          </a:xfrm>
        </p:grpSpPr>
        <p:pic>
          <p:nvPicPr>
            <p:cNvPr id="29709" name="图片 1" descr="PPT图标青色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0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随堂练习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175" y="1010919"/>
            <a:ext cx="10916285" cy="5714366"/>
          </a:xfrm>
          <a:prstGeom prst="roundRect">
            <a:avLst/>
          </a:prstGeom>
        </p:spPr>
      </p:pic>
      <p:sp>
        <p:nvSpPr>
          <p:cNvPr id="3075" name="Text Box 3"/>
          <p:cNvSpPr/>
          <p:nvPr/>
        </p:nvSpPr>
        <p:spPr>
          <a:xfrm>
            <a:off x="1314450" y="1497013"/>
            <a:ext cx="9563100" cy="4743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40000"/>
              </a:lnSpc>
              <a:buFont typeface="宋体" panose="02010600030101010101" pitchFamily="2" charset="-122"/>
              <a:buAutoNum type="arabicPeriod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会认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剃、执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个生字，会写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表、胆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个生字。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40000"/>
              </a:lnSpc>
              <a:buFont typeface="宋体" panose="02010600030101010101" pitchFamily="2" charset="-122"/>
              <a:buAutoNum type="arabicPeriod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正确、流利、有感情地朗读课文，用自己的方法理解生词，然后查字典验证。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marL="514350" indent="-514350">
              <a:lnSpc>
                <a:spcPct val="140000"/>
              </a:lnSpc>
              <a:buFont typeface="宋体" panose="02010600030101010101" pitchFamily="2" charset="-122"/>
              <a:buAutoNum type="arabicPeriod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找出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和老剃头师傅给小沙剃头的不同，理解为什么会有这样的不同。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3076" name="组合 1"/>
          <p:cNvGrpSpPr/>
          <p:nvPr/>
        </p:nvGrpSpPr>
        <p:grpSpPr>
          <a:xfrm>
            <a:off x="300038" y="296863"/>
            <a:ext cx="3227387" cy="714375"/>
            <a:chOff x="1584" y="1598"/>
            <a:chExt cx="5083" cy="1125"/>
          </a:xfrm>
        </p:grpSpPr>
        <p:pic>
          <p:nvPicPr>
            <p:cNvPr id="3077" name="图片 8" descr="PPT图标青色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8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学习目标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棱台 4"/>
          <p:cNvSpPr/>
          <p:nvPr/>
        </p:nvSpPr>
        <p:spPr>
          <a:xfrm>
            <a:off x="334963" y="966788"/>
            <a:ext cx="11520488" cy="5610225"/>
          </a:xfrm>
          <a:prstGeom prst="bevel">
            <a:avLst>
              <a:gd name="adj" fmla="val 2094"/>
            </a:avLst>
          </a:prstGeom>
          <a:solidFill>
            <a:srgbClr val="C2C1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0723" name="文本框 8"/>
          <p:cNvSpPr txBox="1"/>
          <p:nvPr/>
        </p:nvSpPr>
        <p:spPr>
          <a:xfrm>
            <a:off x="779463" y="1108075"/>
            <a:ext cx="10633075" cy="1814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用下列词语造句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  夺门而逃  规规矩矩  耿耿于怀  坑坑洼洼</a:t>
            </a:r>
            <a:endParaRPr lang="zh-CN" altLang="en-US" sz="40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30724" name="文本框 20"/>
          <p:cNvSpPr txBox="1"/>
          <p:nvPr/>
        </p:nvSpPr>
        <p:spPr>
          <a:xfrm>
            <a:off x="1182688" y="2922588"/>
            <a:ext cx="10229850" cy="3538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小偷一看到警察出现，就夺门而逃。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上课了，同学们都规规矩矩地坐在座位上。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对于他的不负责任，我一直耿耿于怀。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幼圆" panose="02010509060101010101" pitchFamily="49" charset="-122"/>
              </a:rPr>
              <a:t>这条小路坑坑洼洼的，很不好走。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69913" y="1016000"/>
            <a:ext cx="11272838" cy="1855788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2938" y="1158875"/>
            <a:ext cx="111267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"/>
            </a:pPr>
            <a:r>
              <a:rPr lang="zh-CN" altLang="en-US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默读课文，画出不理解的词语，先猜猜他们的意思，再查字典验证。</a:t>
            </a:r>
            <a:endParaRPr lang="zh-CN" altLang="en-US" sz="40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8925" y="4614863"/>
            <a:ext cx="11615738" cy="21367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夺门而逃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】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摆脱阻拦，冲出门去。 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锃亮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形容反光发亮。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耿耿于怀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事情（多为牵挂的或不愉快的）在心里，难以排解。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98463" y="3014663"/>
            <a:ext cx="11615737" cy="14478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可以联系生活实际理解词语，可以联系上下文理解词语，也可以直接在文中找解释的语句或同义词。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750" name="组合 3"/>
          <p:cNvGrpSpPr/>
          <p:nvPr/>
        </p:nvGrpSpPr>
        <p:grpSpPr>
          <a:xfrm>
            <a:off x="300038" y="192088"/>
            <a:ext cx="3227387" cy="714375"/>
            <a:chOff x="1584" y="1598"/>
            <a:chExt cx="5083" cy="1125"/>
          </a:xfrm>
        </p:grpSpPr>
        <p:pic>
          <p:nvPicPr>
            <p:cNvPr id="31751" name="图片 5" descr="PPT图标青色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2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课后习题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5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charRg st="25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charRg st="25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charRg st="25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charRg st="37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charRg st="3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charRg st="3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09538" y="1055688"/>
            <a:ext cx="11971338" cy="1855788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27013" y="1200150"/>
            <a:ext cx="117252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"/>
            </a:pPr>
            <a:r>
              <a:rPr lang="zh-CN" altLang="en-US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朗读课文。说说老剃头师傅和</a:t>
            </a:r>
            <a:r>
              <a:rPr lang="en-US" altLang="zh-CN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给小沙剃头的过程有什么不同。</a:t>
            </a:r>
            <a:endParaRPr lang="zh-CN" altLang="en-US" sz="40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01663" y="2781300"/>
            <a:ext cx="10975975" cy="40687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老剃头师傅给小沙剃头是被姑父强迫的，他会把小沙弄得又痛又痒，小沙叫他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害人精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，还对他收双倍钱耿耿于怀。而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给小沙剃头是小沙主动要求的还答应给五元钱报酬，剃头时小沙对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来说就是最优秀的顾客。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  <p:grpSp>
        <p:nvGrpSpPr>
          <p:cNvPr id="32773" name="组合 3"/>
          <p:cNvGrpSpPr/>
          <p:nvPr/>
        </p:nvGrpSpPr>
        <p:grpSpPr>
          <a:xfrm>
            <a:off x="300038" y="192088"/>
            <a:ext cx="3227387" cy="714375"/>
            <a:chOff x="1584" y="1598"/>
            <a:chExt cx="5083" cy="1125"/>
          </a:xfrm>
        </p:grpSpPr>
        <p:pic>
          <p:nvPicPr>
            <p:cNvPr id="32774" name="图片 5" descr="PPT图标青色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5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课后习题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charRg st="0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charRg st="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charRg st="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15888" y="65088"/>
            <a:ext cx="11971338" cy="2268538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1775" y="114300"/>
            <a:ext cx="11726863" cy="217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"/>
            </a:pPr>
            <a:r>
              <a:rPr lang="zh-CN" altLang="en-US" sz="4000" b="1" dirty="0">
                <a:latin typeface="宋体" panose="02010600030101010101" pitchFamily="2" charset="-122"/>
                <a:sym typeface="幼圆" panose="02010509060101010101" pitchFamily="49" charset="-122"/>
              </a:rPr>
              <a:t>一边默读一边想，试着回答下面的问题。</a:t>
            </a:r>
            <a:endParaRPr lang="zh-CN" altLang="en-US" sz="40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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剃头大师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害人精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分别指谁？为什么这样称呼他们？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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为什么说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世界上再也没有比小沙更优秀的顾客了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15888" y="2379663"/>
            <a:ext cx="11971337" cy="22844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剃头大师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是指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，因为“我”自我感觉像有剃头的天分，所以我认为自己像个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剃头大师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。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害人精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指给小沙剃头发的人，因为小沙害怕剃头，所以谁给她剃头他就骂谁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害人精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888" y="4835525"/>
            <a:ext cx="11971337" cy="15446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因为“我”给小沙剪头发的时候，他不吵也不闹。“我”把他的头发剪坏了他也没有怪“我”。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08025" y="942975"/>
            <a:ext cx="10575925" cy="1741488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0263" y="968375"/>
            <a:ext cx="10360025" cy="1690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30000"/>
              </a:lnSpc>
              <a:buFont typeface="Wingdings" panose="05000000000000000000" pitchFamily="2" charset="2"/>
              <a:buChar char=""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课文为什么用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剃头大师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作为题目？和同学交流你的看法。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08025" y="2776538"/>
            <a:ext cx="10788650" cy="37607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示例：本文主要讲的是小沙剃头的趣事，其中老师傅给小沙剃头是略写，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给小沙剃头是详写，而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我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又被称作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剃头大师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，所以以此作为文题很符合文意。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6825" y="2325688"/>
            <a:ext cx="2730500" cy="4037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525" y="2325688"/>
            <a:ext cx="2754313" cy="4037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5838" y="1411288"/>
            <a:ext cx="2820987" cy="403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5"/>
          <p:cNvPicPr>
            <a:picLocks noChangeAspect="1"/>
          </p:cNvPicPr>
          <p:nvPr/>
        </p:nvPicPr>
        <p:blipFill>
          <a:blip r:embed="rId4"/>
          <a:srcRect b="1157"/>
          <a:stretch>
            <a:fillRect/>
          </a:stretch>
        </p:blipFill>
        <p:spPr>
          <a:xfrm>
            <a:off x="581025" y="1411288"/>
            <a:ext cx="2730500" cy="403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图文框 6"/>
          <p:cNvSpPr/>
          <p:nvPr/>
        </p:nvSpPr>
        <p:spPr>
          <a:xfrm>
            <a:off x="406400" y="1096963"/>
            <a:ext cx="11379200" cy="5478463"/>
          </a:xfrm>
          <a:prstGeom prst="frame">
            <a:avLst>
              <a:gd name="adj1" fmla="val 1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5847" name="组合 3"/>
          <p:cNvGrpSpPr/>
          <p:nvPr/>
        </p:nvGrpSpPr>
        <p:grpSpPr>
          <a:xfrm>
            <a:off x="300038" y="263525"/>
            <a:ext cx="3227387" cy="714375"/>
            <a:chOff x="1584" y="1598"/>
            <a:chExt cx="5083" cy="1125"/>
          </a:xfrm>
        </p:grpSpPr>
        <p:pic>
          <p:nvPicPr>
            <p:cNvPr id="35848" name="图片 7" descr="PPT图标青色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9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推荐阅读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4"/>
          <p:cNvSpPr txBox="1"/>
          <p:nvPr/>
        </p:nvSpPr>
        <p:spPr>
          <a:xfrm>
            <a:off x="4473575" y="5654675"/>
            <a:ext cx="3244850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B394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老掉牙的推剪</a:t>
            </a:r>
            <a:endParaRPr lang="zh-CN" altLang="en-US" sz="4000" b="1" dirty="0">
              <a:solidFill>
                <a:srgbClr val="0B3948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pic>
        <p:nvPicPr>
          <p:cNvPr id="4099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86"/>
          <a:stretch>
            <a:fillRect/>
          </a:stretch>
        </p:blipFill>
        <p:spPr>
          <a:xfrm>
            <a:off x="565150" y="1265238"/>
            <a:ext cx="4464050" cy="4073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4100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8650" y="981075"/>
            <a:ext cx="5905500" cy="43576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1" name="组合 1"/>
          <p:cNvGrpSpPr/>
          <p:nvPr/>
        </p:nvGrpSpPr>
        <p:grpSpPr>
          <a:xfrm>
            <a:off x="300038" y="263525"/>
            <a:ext cx="3227387" cy="714375"/>
            <a:chOff x="1584" y="1598"/>
            <a:chExt cx="5083" cy="1125"/>
          </a:xfrm>
        </p:grpSpPr>
        <p:pic>
          <p:nvPicPr>
            <p:cNvPr id="4102" name="图片 8" descr="PPT图标青色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知识锦囊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3"/>
          <p:cNvPicPr>
            <a:picLocks noChangeAspect="1"/>
          </p:cNvPicPr>
          <p:nvPr/>
        </p:nvPicPr>
        <p:blipFill>
          <a:blip r:embed="rId1"/>
          <a:srcRect t="10135" b="11562"/>
          <a:stretch>
            <a:fillRect/>
          </a:stretch>
        </p:blipFill>
        <p:spPr>
          <a:xfrm>
            <a:off x="447675" y="298450"/>
            <a:ext cx="4843463" cy="505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4"/>
          <p:cNvSpPr txBox="1"/>
          <p:nvPr/>
        </p:nvSpPr>
        <p:spPr>
          <a:xfrm>
            <a:off x="1755775" y="5668963"/>
            <a:ext cx="2225675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B394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坑坑洼洼</a:t>
            </a:r>
            <a:endParaRPr lang="zh-CN" altLang="en-US" sz="4000" b="1" dirty="0">
              <a:solidFill>
                <a:srgbClr val="0B3948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  <p:pic>
        <p:nvPicPr>
          <p:cNvPr id="5124" name="图片 5"/>
          <p:cNvPicPr>
            <a:picLocks noChangeAspect="1"/>
          </p:cNvPicPr>
          <p:nvPr/>
        </p:nvPicPr>
        <p:blipFill>
          <a:blip r:embed="rId2"/>
          <a:srcRect l="12202" b="4774"/>
          <a:stretch>
            <a:fillRect/>
          </a:stretch>
        </p:blipFill>
        <p:spPr>
          <a:xfrm>
            <a:off x="5543550" y="298450"/>
            <a:ext cx="6218238" cy="505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6"/>
          <p:cNvSpPr txBox="1"/>
          <p:nvPr/>
        </p:nvSpPr>
        <p:spPr>
          <a:xfrm>
            <a:off x="7540625" y="5668963"/>
            <a:ext cx="2225675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B394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幼圆" panose="02010509060101010101" pitchFamily="49" charset="-122"/>
              </a:rPr>
              <a:t>层层梯田</a:t>
            </a:r>
            <a:endParaRPr lang="zh-CN" altLang="en-US" sz="4000" b="1" dirty="0">
              <a:solidFill>
                <a:srgbClr val="0B3948"/>
              </a:solidFill>
              <a:latin typeface="楷体" panose="02010609060101010101" pitchFamily="49" charset="-122"/>
              <a:ea typeface="楷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810" y="1734185"/>
            <a:ext cx="11422380" cy="4334510"/>
          </a:xfrm>
          <a:prstGeom prst="round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062038" y="2282825"/>
            <a:ext cx="9920287" cy="103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自由读，要求读准字音，读通句子。</a:t>
            </a:r>
            <a:endParaRPr lang="zh-CN" altLang="en-US" sz="44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2038" y="3321050"/>
            <a:ext cx="10742612" cy="103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和同桌合作读，注意读出感情。</a:t>
            </a:r>
            <a:endParaRPr lang="zh-CN" altLang="en-US" sz="44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2038" y="4359275"/>
            <a:ext cx="10742612" cy="103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默读，标注出重点语句和不懂的地方。</a:t>
            </a:r>
            <a:endParaRPr lang="zh-CN" altLang="en-US" sz="44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150" name="组合 4"/>
          <p:cNvGrpSpPr/>
          <p:nvPr/>
        </p:nvGrpSpPr>
        <p:grpSpPr>
          <a:xfrm>
            <a:off x="300038" y="263525"/>
            <a:ext cx="3227387" cy="714375"/>
            <a:chOff x="1584" y="1598"/>
            <a:chExt cx="5083" cy="1125"/>
          </a:xfrm>
        </p:grpSpPr>
        <p:pic>
          <p:nvPicPr>
            <p:cNvPr id="6151" name="图片 8" descr="PPT图标青色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2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初读课文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1"/>
          <a:srcRect l="16103" t="26550" r="17979" b="27383"/>
          <a:stretch>
            <a:fillRect/>
          </a:stretch>
        </p:blipFill>
        <p:spPr>
          <a:xfrm>
            <a:off x="212725" y="863600"/>
            <a:ext cx="11644313" cy="592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1"/>
          <p:cNvSpPr txBox="1"/>
          <p:nvPr/>
        </p:nvSpPr>
        <p:spPr>
          <a:xfrm>
            <a:off x="2892425" y="5326063"/>
            <a:ext cx="2005013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</a:t>
            </a:r>
            <a:r>
              <a:rPr lang="zh-CN" altLang="en-US" sz="6000" b="1" dirty="0">
                <a:solidFill>
                  <a:srgbClr val="3C8C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替</a:t>
            </a:r>
            <a:endParaRPr lang="zh-CN" altLang="en-US" sz="6000" b="1" dirty="0">
              <a:solidFill>
                <a:srgbClr val="3C8C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文本框 3"/>
          <p:cNvSpPr txBox="1"/>
          <p:nvPr/>
        </p:nvSpPr>
        <p:spPr>
          <a:xfrm>
            <a:off x="2903538" y="3605213"/>
            <a:ext cx="1970087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</a:t>
            </a:r>
            <a:r>
              <a:rPr lang="zh-CN" altLang="en-US" sz="6000" b="1" dirty="0">
                <a:solidFill>
                  <a:srgbClr val="3C8C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刑</a:t>
            </a:r>
            <a:endParaRPr lang="zh-CN" altLang="en-US" sz="6000" b="1" dirty="0">
              <a:solidFill>
                <a:srgbClr val="3C8C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文本框 32"/>
          <p:cNvSpPr txBox="1"/>
          <p:nvPr/>
        </p:nvSpPr>
        <p:spPr>
          <a:xfrm>
            <a:off x="646113" y="3605213"/>
            <a:ext cx="1973262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r>
              <a:rPr lang="zh-CN" altLang="en-US" sz="6000" b="1" dirty="0">
                <a:solidFill>
                  <a:srgbClr val="3C8C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惯</a:t>
            </a:r>
            <a:endParaRPr lang="zh-CN" altLang="en-US" sz="6000" b="1" dirty="0">
              <a:solidFill>
                <a:srgbClr val="3C8C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文本框 44"/>
          <p:cNvSpPr txBox="1"/>
          <p:nvPr/>
        </p:nvSpPr>
        <p:spPr>
          <a:xfrm>
            <a:off x="5149850" y="3605213"/>
            <a:ext cx="2849563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3C8C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</a:t>
            </a:r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5" name="文本框 45"/>
          <p:cNvSpPr txBox="1"/>
          <p:nvPr/>
        </p:nvSpPr>
        <p:spPr>
          <a:xfrm>
            <a:off x="2892425" y="1838325"/>
            <a:ext cx="19939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师傅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6" name="文本框 47"/>
          <p:cNvSpPr txBox="1"/>
          <p:nvPr/>
        </p:nvSpPr>
        <p:spPr>
          <a:xfrm>
            <a:off x="625475" y="1838325"/>
            <a:ext cx="19939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3C8C9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剃</a:t>
            </a:r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头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177" name="文本框 50"/>
          <p:cNvSpPr txBox="1"/>
          <p:nvPr/>
        </p:nvSpPr>
        <p:spPr>
          <a:xfrm>
            <a:off x="635000" y="5326063"/>
            <a:ext cx="19939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3C8C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</a:t>
            </a:r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8" name="文本框 51"/>
          <p:cNvSpPr txBox="1"/>
          <p:nvPr/>
        </p:nvSpPr>
        <p:spPr>
          <a:xfrm>
            <a:off x="5160963" y="1838325"/>
            <a:ext cx="283845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3C8C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骂</a:t>
            </a:r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9" name="文本框 5"/>
          <p:cNvSpPr txBox="1"/>
          <p:nvPr/>
        </p:nvSpPr>
        <p:spPr>
          <a:xfrm>
            <a:off x="5160963" y="5326063"/>
            <a:ext cx="19939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处置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180" name="文本框 6"/>
          <p:cNvSpPr txBox="1"/>
          <p:nvPr/>
        </p:nvSpPr>
        <p:spPr>
          <a:xfrm>
            <a:off x="7418388" y="5326063"/>
            <a:ext cx="19939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181" name="文本框 7"/>
          <p:cNvSpPr txBox="1"/>
          <p:nvPr/>
        </p:nvSpPr>
        <p:spPr>
          <a:xfrm>
            <a:off x="9675813" y="5326063"/>
            <a:ext cx="19939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3C8C9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</a:t>
            </a:r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22263" y="1274763"/>
            <a:ext cx="1587500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tì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97238" y="1274763"/>
            <a:ext cx="1589087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fu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03775" y="1274763"/>
            <a:ext cx="1589088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mà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080625" y="3041650"/>
            <a:ext cx="1589088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máo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4988" y="4760913"/>
            <a:ext cx="1589087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lí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02188" y="3040063"/>
            <a:ext cx="1587500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zhí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14875" y="4760913"/>
            <a:ext cx="2617788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chǔ zhì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09938" y="4762500"/>
            <a:ext cx="15875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tì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2888" y="4760913"/>
            <a:ext cx="178117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fǒu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85850" y="3041650"/>
            <a:ext cx="15875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guàn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97238" y="3041650"/>
            <a:ext cx="1589087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xíng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40550" y="1274763"/>
            <a:ext cx="1589088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chóu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94" name="文本框 6"/>
          <p:cNvSpPr txBox="1"/>
          <p:nvPr/>
        </p:nvSpPr>
        <p:spPr>
          <a:xfrm>
            <a:off x="7418388" y="3605213"/>
            <a:ext cx="19939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监督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195" name="文本框 7"/>
          <p:cNvSpPr txBox="1"/>
          <p:nvPr/>
        </p:nvSpPr>
        <p:spPr>
          <a:xfrm>
            <a:off x="9675813" y="3605213"/>
            <a:ext cx="19939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时髦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37488" y="3041650"/>
            <a:ext cx="15875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dū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7488" y="4762500"/>
            <a:ext cx="1589087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shì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198" name="组合 5"/>
          <p:cNvGrpSpPr/>
          <p:nvPr/>
        </p:nvGrpSpPr>
        <p:grpSpPr>
          <a:xfrm>
            <a:off x="314325" y="157163"/>
            <a:ext cx="3227388" cy="714375"/>
            <a:chOff x="1584" y="1598"/>
            <a:chExt cx="5083" cy="1125"/>
          </a:xfrm>
        </p:grpSpPr>
        <p:pic>
          <p:nvPicPr>
            <p:cNvPr id="7202" name="图片 6" descr="PPT图标青色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>
            <a:xfrm>
              <a:off x="1584" y="1598"/>
              <a:ext cx="5083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Box 76"/>
            <p:cNvSpPr txBox="1"/>
            <p:nvPr/>
          </p:nvSpPr>
          <p:spPr>
            <a:xfrm>
              <a:off x="1584" y="1598"/>
              <a:ext cx="363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solidFill>
                    <a:srgbClr val="232526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字词学习</a:t>
              </a:r>
              <a:endParaRPr lang="zh-CN" altLang="en-US" sz="4000" b="1" dirty="0">
                <a:solidFill>
                  <a:srgbClr val="232526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7199" name="文本框 6"/>
          <p:cNvSpPr txBox="1"/>
          <p:nvPr/>
        </p:nvSpPr>
        <p:spPr>
          <a:xfrm>
            <a:off x="7332663" y="1838325"/>
            <a:ext cx="19939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3C8C9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仇</a:t>
            </a:r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</a:t>
            </a:r>
            <a:endParaRPr lang="zh-CN" altLang="en-US" sz="6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200" name="文本框 7"/>
          <p:cNvSpPr txBox="1"/>
          <p:nvPr/>
        </p:nvSpPr>
        <p:spPr>
          <a:xfrm>
            <a:off x="9675813" y="1836738"/>
            <a:ext cx="19939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抚</a:t>
            </a:r>
            <a:r>
              <a:rPr lang="zh-CN" altLang="en-US" sz="6000" b="1" dirty="0">
                <a:solidFill>
                  <a:srgbClr val="3C8C9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摸</a:t>
            </a:r>
            <a:endParaRPr lang="zh-CN" altLang="en-US" sz="6000" b="1" dirty="0">
              <a:solidFill>
                <a:srgbClr val="3C8C93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52063" y="1274763"/>
            <a:ext cx="1589087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mō</a:t>
            </a:r>
            <a:endParaRPr lang="en-US" altLang="zh-CN" sz="40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4" grpId="0"/>
      <p:bldP spid="5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2" name="圆角矩形 41"/>
          <p:cNvSpPr/>
          <p:nvPr/>
        </p:nvSpPr>
        <p:spPr>
          <a:xfrm>
            <a:off x="8851900" y="3594100"/>
            <a:ext cx="3092450" cy="3048000"/>
          </a:xfrm>
          <a:prstGeom prst="roundRect">
            <a:avLst/>
          </a:prstGeom>
          <a:solidFill>
            <a:srgbClr val="DAE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5472113" y="3594100"/>
            <a:ext cx="3092450" cy="3048000"/>
          </a:xfrm>
          <a:prstGeom prst="roundRect">
            <a:avLst/>
          </a:prstGeom>
          <a:solidFill>
            <a:srgbClr val="DAE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263525" y="3594100"/>
            <a:ext cx="4922838" cy="3048000"/>
          </a:xfrm>
          <a:prstGeom prst="roundRect">
            <a:avLst/>
          </a:prstGeom>
          <a:solidFill>
            <a:srgbClr val="9CD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363538" y="303213"/>
            <a:ext cx="7191375" cy="3048000"/>
          </a:xfrm>
          <a:prstGeom prst="roundRect">
            <a:avLst/>
          </a:prstGeom>
          <a:solidFill>
            <a:srgbClr val="AEAA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08013" y="506413"/>
            <a:ext cx="1331912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dǎn</a:t>
            </a:r>
            <a:endParaRPr lang="zh-CN" altLang="en-US" sz="36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103438" y="2508250"/>
            <a:ext cx="3182938" cy="6445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u="sng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en-US" sz="36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结构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711325" y="506413"/>
            <a:ext cx="129063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lǐ</a:t>
            </a:r>
            <a:endParaRPr lang="zh-CN" altLang="en-US" sz="36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619375" y="506413"/>
            <a:ext cx="152717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chóu</a:t>
            </a:r>
            <a:endParaRPr lang="en-US" altLang="zh-CN" sz="36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663950" y="506413"/>
            <a:ext cx="16176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fù</a:t>
            </a:r>
            <a:endParaRPr lang="en-US" altLang="zh-CN" sz="36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grpSp>
        <p:nvGrpSpPr>
          <p:cNvPr id="7" name="组合 33"/>
          <p:cNvGrpSpPr/>
          <p:nvPr/>
        </p:nvGrpSpPr>
        <p:grpSpPr>
          <a:xfrm>
            <a:off x="787400" y="1150938"/>
            <a:ext cx="6329363" cy="1122362"/>
            <a:chOff x="1240" y="1813"/>
            <a:chExt cx="9967" cy="1768"/>
          </a:xfrm>
        </p:grpSpPr>
        <p:pic>
          <p:nvPicPr>
            <p:cNvPr id="8229" name="图片 11"/>
            <p:cNvPicPr>
              <a:picLocks noChangeAspect="1"/>
            </p:cNvPicPr>
            <p:nvPr/>
          </p:nvPicPr>
          <p:blipFill>
            <a:blip r:embed="rId1"/>
            <a:srcRect l="940" t="1042" r="1236" b="1164"/>
            <a:stretch>
              <a:fillRect/>
            </a:stretch>
          </p:blipFill>
          <p:spPr>
            <a:xfrm>
              <a:off x="9465" y="1814"/>
              <a:ext cx="1742" cy="174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230" name="组合 44"/>
            <p:cNvGrpSpPr/>
            <p:nvPr/>
          </p:nvGrpSpPr>
          <p:grpSpPr>
            <a:xfrm>
              <a:off x="1240" y="1812"/>
              <a:ext cx="9824" cy="1768"/>
              <a:chOff x="1256" y="1334"/>
              <a:chExt cx="12559" cy="2135"/>
            </a:xfrm>
          </p:grpSpPr>
          <p:pic>
            <p:nvPicPr>
              <p:cNvPr id="8231" name="图片 4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56" y="1336"/>
                <a:ext cx="10514" cy="21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1256" y="1347"/>
                <a:ext cx="1860" cy="21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6600" b="1" kern="1200" cap="none" spc="0" normalizeH="0" baseline="0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  <a:sym typeface="+mn-ea"/>
                  </a:rPr>
                  <a:t>胆</a:t>
                </a:r>
                <a:endParaRPr kumimoji="0" lang="zh-CN" altLang="en-US" sz="6600" b="1" kern="1200" cap="none" spc="0" normalizeH="0" baseline="0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6" y="1338"/>
                <a:ext cx="1857" cy="21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6600" b="1" kern="1200" cap="none" spc="0" normalizeH="0" baseline="0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  <a:sym typeface="+mn-ea"/>
                  </a:rPr>
                  <a:t>理</a:t>
                </a:r>
                <a:endParaRPr kumimoji="0" lang="zh-CN" altLang="en-US" sz="6600" b="1" kern="1200" cap="none" spc="0" normalizeH="0" baseline="0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551" y="1356"/>
                <a:ext cx="1860" cy="21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6600" b="1" kern="1200" cap="none" spc="0" normalizeH="0" baseline="0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  <a:sym typeface="+mn-ea"/>
                  </a:rPr>
                  <a:t>仇</a:t>
                </a:r>
                <a:endParaRPr kumimoji="0" lang="zh-CN" altLang="en-US" sz="6600" b="1" kern="1200" cap="none" spc="0" normalizeH="0" baseline="0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7597" y="1365"/>
                <a:ext cx="1860" cy="21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6600" b="1" kern="1200" cap="none" spc="0" normalizeH="0" baseline="0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付</a:t>
                </a:r>
                <a:endParaRPr kumimoji="0" lang="zh-CN" altLang="en-US" sz="6600" b="1" kern="1200" cap="none" spc="0" normalizeH="0" baseline="0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9664" y="1356"/>
                <a:ext cx="1860" cy="21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6600" b="1" kern="1200" cap="none" spc="0" normalizeH="0" baseline="0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  <a:sym typeface="+mn-ea"/>
                  </a:rPr>
                  <a:t>倍</a:t>
                </a:r>
                <a:endParaRPr kumimoji="0" lang="zh-CN" altLang="en-US" sz="6600" b="1" kern="1200" cap="none" spc="0" normalizeH="0" baseline="0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1956" y="1335"/>
                <a:ext cx="1860" cy="21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6600" b="1" kern="1200" cap="none" spc="0" normalizeH="0" baseline="0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件</a:t>
                </a:r>
                <a:endParaRPr kumimoji="0" lang="zh-CN" altLang="en-US" sz="6600" b="1" kern="1200" cap="none" spc="0" normalizeH="0" baseline="0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4735513" y="522288"/>
            <a:ext cx="155733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bèi</a:t>
            </a:r>
            <a:endParaRPr lang="en-US" altLang="zh-CN" sz="36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51125" y="2446338"/>
            <a:ext cx="1200150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C00000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左右</a:t>
            </a:r>
            <a:endParaRPr lang="zh-CN" altLang="en-US" sz="4000" dirty="0">
              <a:solidFill>
                <a:srgbClr val="C00000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-109537" y="3751263"/>
            <a:ext cx="2540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</a:rPr>
              <a:t>biǎo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20800" y="5740400"/>
            <a:ext cx="3181350" cy="6461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u="sng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en-US" sz="36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结构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3288" y="3735388"/>
            <a:ext cx="25400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duó</a:t>
            </a:r>
            <a:endParaRPr lang="en-US" altLang="zh-CN" sz="36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81200" y="3746500"/>
            <a:ext cx="2540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mà</a:t>
            </a:r>
            <a:endParaRPr lang="en-US" altLang="zh-CN" sz="36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grpSp>
        <p:nvGrpSpPr>
          <p:cNvPr id="10" name="组合 57"/>
          <p:cNvGrpSpPr/>
          <p:nvPr/>
        </p:nvGrpSpPr>
        <p:grpSpPr>
          <a:xfrm>
            <a:off x="509588" y="4381500"/>
            <a:ext cx="4398962" cy="1116013"/>
            <a:chOff x="2603" y="6947"/>
            <a:chExt cx="6928" cy="1759"/>
          </a:xfrm>
        </p:grpSpPr>
        <p:pic>
          <p:nvPicPr>
            <p:cNvPr id="8224" name="图片 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03" y="6947"/>
              <a:ext cx="6928" cy="17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/>
            <p:cNvSpPr txBox="1"/>
            <p:nvPr/>
          </p:nvSpPr>
          <p:spPr>
            <a:xfrm>
              <a:off x="2663" y="6947"/>
              <a:ext cx="1618" cy="17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600" b="1" kern="1200" cap="none" spc="0" normalizeH="0" baseline="0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表</a:t>
              </a:r>
              <a:endParaRPr kumimoji="0" lang="zh-CN" altLang="en-US" sz="6600" b="1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416" y="6947"/>
              <a:ext cx="1618" cy="17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600" b="1" kern="1200" cap="none" spc="0" normalizeH="0" baseline="0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夺</a:t>
              </a:r>
              <a:endParaRPr kumimoji="0" lang="zh-CN" altLang="en-US" sz="6600" b="1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113" y="6962"/>
              <a:ext cx="1615" cy="17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600" b="1" kern="1200" cap="none" spc="0" normalizeH="0" baseline="0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骂</a:t>
              </a:r>
              <a:endParaRPr kumimoji="0" lang="zh-CN" altLang="en-US" sz="6600" b="1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81" y="6962"/>
              <a:ext cx="1615" cy="17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600" b="1" kern="1200" cap="none" spc="0" normalizeH="0" baseline="0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虽</a:t>
              </a:r>
              <a:endParaRPr kumimoji="0" lang="zh-CN" altLang="en-US" sz="6600" b="1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3103563" y="3735388"/>
            <a:ext cx="25400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</a:rPr>
              <a:t>suī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05000" y="5680075"/>
            <a:ext cx="1198563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C00000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上下</a:t>
            </a:r>
            <a:endParaRPr lang="zh-CN" altLang="en-US" sz="4000" dirty="0">
              <a:solidFill>
                <a:srgbClr val="C00000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99125" y="5740400"/>
            <a:ext cx="2640013" cy="6461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u="sng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kumimoji="0" lang="zh-CN" altLang="en-US" sz="36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结构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13838" y="3735388"/>
            <a:ext cx="25400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</a:rPr>
              <a:t>guǐ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719763" y="5680075"/>
            <a:ext cx="1706562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C00000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半包围</a:t>
            </a:r>
            <a:endParaRPr lang="zh-CN" altLang="en-US" sz="4000" dirty="0">
              <a:solidFill>
                <a:srgbClr val="C00000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9925" y="3735388"/>
            <a:ext cx="25400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chà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/>
          <a:srcRect l="940" t="1042" r="1236" b="1164"/>
          <a:stretch>
            <a:fillRect/>
          </a:stretch>
        </p:blipFill>
        <p:spPr>
          <a:xfrm>
            <a:off x="9845675" y="4386263"/>
            <a:ext cx="1106488" cy="110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文本框 39"/>
          <p:cNvSpPr txBox="1"/>
          <p:nvPr/>
        </p:nvSpPr>
        <p:spPr>
          <a:xfrm>
            <a:off x="9869488" y="4386263"/>
            <a:ext cx="1028700" cy="110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鬼</a:t>
            </a:r>
            <a:endParaRPr kumimoji="0" lang="zh-CN" altLang="en-US" sz="6600" b="1" kern="1200" cap="none" spc="0" normalizeH="0" baseline="0" noProof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940" t="1042" r="1236" b="1164"/>
          <a:stretch>
            <a:fillRect/>
          </a:stretch>
        </p:blipFill>
        <p:spPr>
          <a:xfrm>
            <a:off x="6465888" y="4381500"/>
            <a:ext cx="1106487" cy="110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489700" y="4381500"/>
            <a:ext cx="1028700" cy="110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差</a:t>
            </a:r>
            <a:endParaRPr kumimoji="0" lang="zh-CN" altLang="en-US" sz="6600" b="1" kern="1200" cap="none" spc="0" normalizeH="0" baseline="0" noProof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64213" y="506413"/>
            <a:ext cx="160178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宋体" panose="02010600030101010101" pitchFamily="2" charset="-122"/>
                <a:sym typeface="幼圆" panose="02010509060101010101" pitchFamily="49" charset="-122"/>
              </a:rPr>
              <a:t>jiàn</a:t>
            </a:r>
            <a:endParaRPr lang="zh-CN" altLang="en-US" sz="3600" b="1" dirty="0">
              <a:latin typeface="宋体" panose="02010600030101010101" pitchFamily="2" charset="-122"/>
              <a:sym typeface="幼圆" panose="020105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78913" y="5740400"/>
            <a:ext cx="2640013" cy="6461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u="sng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en-US" sz="36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结构</a:t>
            </a:r>
            <a:endParaRPr kumimoji="0" lang="zh-CN" altLang="en-US" sz="36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386888" y="5680075"/>
            <a:ext cx="1198562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C00000"/>
                </a:solidFill>
                <a:latin typeface="汉仪中楷简" charset="-122"/>
                <a:ea typeface="汉仪中楷简" charset="-122"/>
                <a:sym typeface="幼圆" panose="02010509060101010101" pitchFamily="49" charset="-122"/>
              </a:rPr>
              <a:t>独体</a:t>
            </a:r>
            <a:endParaRPr lang="zh-CN" altLang="en-US" sz="4000" dirty="0">
              <a:solidFill>
                <a:srgbClr val="C00000"/>
              </a:solidFill>
              <a:latin typeface="汉仪中楷简" charset="-122"/>
              <a:ea typeface="汉仪中楷简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69" grpId="0" bldLvl="0" animBg="1"/>
      <p:bldP spid="51" grpId="0"/>
      <p:bldP spid="53" grpId="0"/>
      <p:bldP spid="55" grpId="0"/>
      <p:bldP spid="17" grpId="0"/>
      <p:bldP spid="22" grpId="0"/>
      <p:bldP spid="25" grpId="0"/>
      <p:bldP spid="26" grpId="0" bldLvl="0" animBg="1"/>
      <p:bldP spid="29" grpId="0"/>
      <p:bldP spid="32" grpId="0"/>
      <p:bldP spid="36" grpId="0"/>
      <p:bldP spid="37" grpId="0"/>
      <p:bldP spid="38" grpId="0" bldLvl="0" animBg="1"/>
      <p:bldP spid="41" grpId="0"/>
      <p:bldP spid="57" grpId="0"/>
      <p:bldP spid="5" grpId="0"/>
      <p:bldP spid="40" grpId="0"/>
      <p:bldP spid="3" grpId="0"/>
      <p:bldP spid="33" grpId="0"/>
      <p:bldP spid="46" grpId="0" bldLvl="0" animBg="1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"/>
          <p:cNvSpPr txBox="1"/>
          <p:nvPr/>
        </p:nvSpPr>
        <p:spPr>
          <a:xfrm>
            <a:off x="287338" y="293688"/>
            <a:ext cx="11615737" cy="62706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监督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>
                <a:solidFill>
                  <a:srgbClr val="47494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查看并督促。</a:t>
            </a:r>
            <a:endParaRPr lang="zh-CN" altLang="en-US" sz="3200" b="1" dirty="0">
              <a:solidFill>
                <a:srgbClr val="47494B"/>
              </a:solidFill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夺门而逃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】</a:t>
            </a:r>
            <a:r>
              <a:rPr lang="zh-CN" altLang="en-US" sz="3200" b="1" dirty="0">
                <a:solidFill>
                  <a:srgbClr val="47494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摆脱阻拦，冲出门去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。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冤家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>
                <a:solidFill>
                  <a:srgbClr val="47494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仇人。  </a:t>
            </a:r>
            <a:endParaRPr lang="zh-CN" altLang="en-US" sz="3200" b="1" dirty="0">
              <a:solidFill>
                <a:srgbClr val="47494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锃亮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形容反光发亮。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耿耿于怀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事情（多为牵挂的或不愉快的）在心里，难以排解。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处置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>
                <a:solidFill>
                  <a:srgbClr val="47494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时髦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幼圆" panose="02010509060101010101" pitchFamily="49" charset="-122"/>
              </a:rPr>
              <a:t>指事物新颖入时。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1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4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charRg st="56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charRg st="5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charRg st="5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charRg st="86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charRg st="8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charRg st="8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4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charRg st="94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charRg st="94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charRg st="94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0">
  <a:themeElements>
    <a:clrScheme name="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568DB4"/>
      </a:accent1>
      <a:accent2>
        <a:srgbClr val="15728F"/>
      </a:accent2>
      <a:accent3>
        <a:srgbClr val="FFFFFF"/>
      </a:accent3>
      <a:accent4>
        <a:srgbClr val="3C3E3F"/>
      </a:accent4>
      <a:accent5>
        <a:srgbClr val="B4C5D6"/>
      </a:accent5>
      <a:accent6>
        <a:srgbClr val="126680"/>
      </a:accent6>
      <a:hlink>
        <a:srgbClr val="00B0F0"/>
      </a:hlink>
      <a:folHlink>
        <a:srgbClr val="AFB2B4"/>
      </a:folHlink>
    </a:clrScheme>
    <a:fontScheme name="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568DB4"/>
      </a:accent1>
      <a:accent2>
        <a:srgbClr val="15728F"/>
      </a:accent2>
      <a:accent3>
        <a:srgbClr val="FFFFFF"/>
      </a:accent3>
      <a:accent4>
        <a:srgbClr val="3C3E3F"/>
      </a:accent4>
      <a:accent5>
        <a:srgbClr val="B4C5D6"/>
      </a:accent5>
      <a:accent6>
        <a:srgbClr val="126680"/>
      </a:accent6>
      <a:hlink>
        <a:srgbClr val="00B0F0"/>
      </a:hlink>
      <a:folHlink>
        <a:srgbClr val="AFB2B4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2623</Words>
  <Application>WPS 演示</Application>
  <PresentationFormat>自定义</PresentationFormat>
  <Paragraphs>365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Arial</vt:lpstr>
      <vt:lpstr>宋体</vt:lpstr>
      <vt:lpstr>Wingdings</vt:lpstr>
      <vt:lpstr>Baskerville Old Face</vt:lpstr>
      <vt:lpstr>微软雅黑</vt:lpstr>
      <vt:lpstr>Calibri</vt:lpstr>
      <vt:lpstr>Calibri</vt:lpstr>
      <vt:lpstr>幼圆</vt:lpstr>
      <vt:lpstr>楷体</vt:lpstr>
      <vt:lpstr>汉仪太极体简</vt:lpstr>
      <vt:lpstr>汉仪中楷简</vt:lpstr>
      <vt:lpstr>黑体</vt:lpstr>
      <vt:lpstr>Arial Unicode MS</vt:lpstr>
      <vt:lpstr>Cambria</vt:lpstr>
      <vt:lpstr>Arial</vt:lpstr>
      <vt:lpstr>等线</vt:lpstr>
      <vt:lpstr>0</vt:lpstr>
      <vt:lpstr>自定义设计方案</vt:lpstr>
      <vt:lpstr>PowerPoint 演示文稿</vt:lpstr>
      <vt:lpstr>19 剃头大师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输入报告主题</dc:title>
  <dc:creator/>
  <cp:lastModifiedBy>上帝掷骰子吗</cp:lastModifiedBy>
  <cp:revision>19</cp:revision>
  <dcterms:created xsi:type="dcterms:W3CDTF">2016-04-20T08:10:00Z</dcterms:created>
  <dcterms:modified xsi:type="dcterms:W3CDTF">2023-11-13T12:48:28Z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3573B8EAD0C34E979B3F97AC0E16052F_13</vt:lpwstr>
  </property>
</Properties>
</file>