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6"/>
  </p:notesMasterIdLst>
  <p:handoutMasterIdLst>
    <p:handoutMasterId r:id="rId29"/>
  </p:handoutMasterIdLst>
  <p:sldIdLst>
    <p:sldId id="306" r:id="rId4"/>
    <p:sldId id="370" r:id="rId5"/>
    <p:sldId id="371" r:id="rId7"/>
    <p:sldId id="365" r:id="rId8"/>
    <p:sldId id="309" r:id="rId9"/>
    <p:sldId id="310" r:id="rId10"/>
    <p:sldId id="311" r:id="rId11"/>
    <p:sldId id="372" r:id="rId12"/>
    <p:sldId id="368" r:id="rId13"/>
    <p:sldId id="335" r:id="rId14"/>
    <p:sldId id="358" r:id="rId15"/>
    <p:sldId id="373" r:id="rId16"/>
    <p:sldId id="369" r:id="rId17"/>
    <p:sldId id="351" r:id="rId18"/>
    <p:sldId id="375" r:id="rId19"/>
    <p:sldId id="323" r:id="rId20"/>
    <p:sldId id="325" r:id="rId21"/>
    <p:sldId id="327" r:id="rId22"/>
    <p:sldId id="367" r:id="rId23"/>
    <p:sldId id="366" r:id="rId24"/>
    <p:sldId id="376" r:id="rId25"/>
    <p:sldId id="377" r:id="rId26"/>
    <p:sldId id="296" r:id="rId27"/>
    <p:sldId id="392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A9E01D"/>
    <a:srgbClr val="DE6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2"/>
    <p:restoredTop sz="94424"/>
  </p:normalViewPr>
  <p:slideViewPr>
    <p:cSldViewPr snapToGrid="0" showGuides="1">
      <p:cViewPr varScale="1">
        <p:scale>
          <a:sx n="66" d="100"/>
          <a:sy n="66" d="100"/>
        </p:scale>
        <p:origin x="-8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1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F9B84EA-7D68-4D60-9CB1-D50884785D1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0.png"/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0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3938169" y="2134620"/>
            <a:ext cx="3542958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15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小虾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11267" name="图片 5"/>
          <p:cNvPicPr>
            <a:picLocks noChangeAspect="1"/>
          </p:cNvPicPr>
          <p:nvPr/>
        </p:nvPicPr>
        <p:blipFill>
          <a:blip r:embed="rId1"/>
          <a:srcRect t="7082"/>
          <a:stretch>
            <a:fillRect/>
          </a:stretch>
        </p:blipFill>
        <p:spPr>
          <a:xfrm>
            <a:off x="1193800" y="3965575"/>
            <a:ext cx="4745038" cy="2757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8"/>
          <p:cNvSpPr txBox="1"/>
          <p:nvPr/>
        </p:nvSpPr>
        <p:spPr>
          <a:xfrm>
            <a:off x="7004478" y="5906950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78150" y="1860550"/>
            <a:ext cx="7570788" cy="2717800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作者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是怎样写出小虾的有趣的呢？请默读课文第三自然段，边读边画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出你认为最有意思的语句。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213" y="2151063"/>
            <a:ext cx="2414587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>
          <a:xfrm>
            <a:off x="1784350" y="1690688"/>
            <a:ext cx="9820275" cy="44370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要是你用小竹枝去动动那些正在休息的小虾，它们会立即向别的安静的角落蹦去，一路上像生了气似的，不停地舞动着前面那双细长的腿，腿末端那副钳子一张一张的，胡须也一翘一翘地摆动着，连眼珠子也一突一突的。</a:t>
            </a:r>
            <a:endParaRPr lang="zh-CN" altLang="en-US" sz="3600" b="1" dirty="0">
              <a:solidFill>
                <a:srgbClr val="4343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475" y="194945"/>
            <a:ext cx="2646045" cy="831215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互动课堂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745538" y="2717800"/>
            <a:ext cx="950913" cy="6127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27850" y="3530600"/>
            <a:ext cx="938213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477000" y="4354513"/>
            <a:ext cx="184150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604500" y="4354513"/>
            <a:ext cx="506413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869238" y="5180013"/>
            <a:ext cx="181292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10129838" y="5553075"/>
            <a:ext cx="1654175" cy="1046163"/>
            <a:chOff x="7599484" y="930532"/>
            <a:chExt cx="1652954" cy="1180455"/>
          </a:xfrm>
        </p:grpSpPr>
        <p:sp>
          <p:nvSpPr>
            <p:cNvPr id="13" name="云形 12"/>
            <p:cNvSpPr/>
            <p:nvPr/>
          </p:nvSpPr>
          <p:spPr>
            <a:xfrm>
              <a:off x="7599484" y="930532"/>
              <a:ext cx="1652954" cy="1180455"/>
            </a:xfrm>
            <a:prstGeom prst="clou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24" name="矩形 13"/>
            <p:cNvSpPr/>
            <p:nvPr/>
          </p:nvSpPr>
          <p:spPr>
            <a:xfrm>
              <a:off x="7819064" y="1099453"/>
              <a:ext cx="1213794" cy="7976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动作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10101263" y="3262313"/>
            <a:ext cx="917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920875" y="4092575"/>
            <a:ext cx="3179763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" name="组合 18"/>
          <p:cNvGrpSpPr/>
          <p:nvPr/>
        </p:nvGrpSpPr>
        <p:grpSpPr>
          <a:xfrm>
            <a:off x="188913" y="3151188"/>
            <a:ext cx="1652587" cy="1179512"/>
            <a:chOff x="7599484" y="930532"/>
            <a:chExt cx="1652954" cy="1180455"/>
          </a:xfrm>
        </p:grpSpPr>
        <p:sp>
          <p:nvSpPr>
            <p:cNvPr id="20" name="云形 19"/>
            <p:cNvSpPr/>
            <p:nvPr/>
          </p:nvSpPr>
          <p:spPr>
            <a:xfrm>
              <a:off x="7599484" y="930532"/>
              <a:ext cx="1652954" cy="1180455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22" name="矩形 20"/>
            <p:cNvSpPr/>
            <p:nvPr/>
          </p:nvSpPr>
          <p:spPr>
            <a:xfrm>
              <a:off x="7819064" y="1166816"/>
              <a:ext cx="1213794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拟人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2771775" y="3530600"/>
            <a:ext cx="143827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857375" y="5180013"/>
            <a:ext cx="140970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22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479550" y="1814513"/>
            <a:ext cx="849312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脚末端那副钳子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一张一张</a:t>
            </a: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的，胡须也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一翘一翘地</a:t>
            </a: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摆动着，连眼珠子也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一突一突</a:t>
            </a: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8813" y="3906838"/>
            <a:ext cx="8224838" cy="8715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快把这些有趣的动词抄写下来吧！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7013" y="3252788"/>
            <a:ext cx="2419350" cy="3605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787525" y="1920875"/>
            <a:ext cx="8912225" cy="2514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如果这时碰到正在闲游的同伴，说不定就要打起来。小虾的搏斗很激烈，蹦出水面是常有的事，有时还会蹦到缸外的地面上。</a:t>
            </a:r>
            <a:endParaRPr lang="zh-CN" altLang="en-US" sz="3600" b="1" dirty="0">
              <a:solidFill>
                <a:srgbClr val="4343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387350"/>
            <a:ext cx="1852612" cy="217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2805113" y="2944813"/>
            <a:ext cx="1350963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3179763" y="955675"/>
            <a:ext cx="2155825" cy="1179513"/>
            <a:chOff x="7599483" y="930532"/>
            <a:chExt cx="2156747" cy="1180455"/>
          </a:xfrm>
        </p:grpSpPr>
        <p:sp>
          <p:nvSpPr>
            <p:cNvPr id="7" name="云形 6"/>
            <p:cNvSpPr/>
            <p:nvPr/>
          </p:nvSpPr>
          <p:spPr>
            <a:xfrm>
              <a:off x="7599483" y="930532"/>
              <a:ext cx="2156747" cy="1180455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8" name="矩形 7"/>
            <p:cNvSpPr/>
            <p:nvPr/>
          </p:nvSpPr>
          <p:spPr>
            <a:xfrm>
              <a:off x="7819064" y="1166816"/>
              <a:ext cx="1728358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脾气坏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7369175" y="2944813"/>
            <a:ext cx="96837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9"/>
          <p:cNvGrpSpPr/>
          <p:nvPr/>
        </p:nvGrpSpPr>
        <p:grpSpPr>
          <a:xfrm>
            <a:off x="6731000" y="500063"/>
            <a:ext cx="2593975" cy="1419225"/>
            <a:chOff x="5854850" y="2158369"/>
            <a:chExt cx="2593376" cy="1419860"/>
          </a:xfrm>
        </p:grpSpPr>
        <p:sp>
          <p:nvSpPr>
            <p:cNvPr id="11" name="线形标注 1 10"/>
            <p:cNvSpPr/>
            <p:nvPr/>
          </p:nvSpPr>
          <p:spPr>
            <a:xfrm>
              <a:off x="5854850" y="2261602"/>
              <a:ext cx="2593376" cy="1213393"/>
            </a:xfrm>
            <a:prstGeom prst="borderCallout1">
              <a:avLst>
                <a:gd name="adj1" fmla="val 101291"/>
                <a:gd name="adj2" fmla="val 21353"/>
                <a:gd name="adj3" fmla="val 191464"/>
                <a:gd name="adj4" fmla="val 29287"/>
              </a:avLst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6" name="矩形 11"/>
            <p:cNvSpPr/>
            <p:nvPr/>
          </p:nvSpPr>
          <p:spPr>
            <a:xfrm>
              <a:off x="5906285" y="2158369"/>
              <a:ext cx="2491105" cy="14198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600" b="1" dirty="0">
                  <a:latin typeface="宋体" panose="02010600030101010101" pitchFamily="2" charset="-122"/>
                </a:rPr>
                <a:t>搏斗的动作非常剧烈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758238" y="3554413"/>
            <a:ext cx="18240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831975" y="4429125"/>
            <a:ext cx="84232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8" name="组合 16"/>
          <p:cNvGrpSpPr/>
          <p:nvPr/>
        </p:nvGrpSpPr>
        <p:grpSpPr>
          <a:xfrm>
            <a:off x="7546975" y="4725988"/>
            <a:ext cx="3370263" cy="1314450"/>
            <a:chOff x="7449357" y="972145"/>
            <a:chExt cx="3370755" cy="1314938"/>
          </a:xfrm>
        </p:grpSpPr>
        <p:sp>
          <p:nvSpPr>
            <p:cNvPr id="18" name="云形 17"/>
            <p:cNvSpPr/>
            <p:nvPr/>
          </p:nvSpPr>
          <p:spPr>
            <a:xfrm>
              <a:off x="7449357" y="972145"/>
              <a:ext cx="3370755" cy="1314938"/>
            </a:xfrm>
            <a:prstGeom prst="cloud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4" name="矩形 18"/>
            <p:cNvSpPr/>
            <p:nvPr/>
          </p:nvSpPr>
          <p:spPr>
            <a:xfrm>
              <a:off x="8012739" y="1276036"/>
              <a:ext cx="2242922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搏斗激烈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62075"/>
            <a:ext cx="2382838" cy="277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770188" y="1530350"/>
            <a:ext cx="80518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Calibri" panose="020F0502020204030204" pitchFamily="34" charset="0"/>
              </a:rPr>
              <a:t>整个第三自然段是围绕哪句话写的？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392" y="199776"/>
            <a:ext cx="2646878" cy="83099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写法提炼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60850" y="2582863"/>
            <a:ext cx="5070475" cy="793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缸里的小虾十分有趣。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0188" y="3517900"/>
            <a:ext cx="8716962" cy="290353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后面小虾的动作描写都是围绕小虾的有趣来写，而这种围绕一句话把文章写具体的方法十分常见，你学会了吗？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77950" y="908050"/>
            <a:ext cx="10061575" cy="2081213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泥鳅的性格真古怪。它有时很老实，趴在缸底的沙石上一动不动，可是要是你用细棒碰它一下，它就会在缸中快速地游来游去，显得很生气。</a:t>
            </a:r>
            <a:endParaRPr lang="zh-CN" altLang="en-US" sz="3600" b="1" dirty="0">
              <a:solidFill>
                <a:srgbClr val="4343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78965" y="138887"/>
            <a:ext cx="4134465" cy="769441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比一比，评一评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8250" y="2989263"/>
            <a:ext cx="10269538" cy="3689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泥鳅的性格实在有些古怪。说它老实吧，它有时的确很乖，它会趴在缸底的沙石上一动不动，任凭我们在教室里大声朗读，放声歌唱。可是要是你用细棒轻轻地碰它一下，它就会暴躁地扭动身子在缸中快速地游来游去，顿时，水花四溅，连嘴边的胡须也一翘一翘的。</a:t>
            </a:r>
            <a:endParaRPr lang="zh-CN" altLang="en-US" sz="3600" b="1" dirty="0">
              <a:solidFill>
                <a:srgbClr val="4343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150" y="2857500"/>
            <a:ext cx="2098675" cy="973138"/>
            <a:chOff x="7449357" y="972145"/>
            <a:chExt cx="2098065" cy="1314938"/>
          </a:xfrm>
        </p:grpSpPr>
        <p:sp>
          <p:nvSpPr>
            <p:cNvPr id="6" name="云形 5"/>
            <p:cNvSpPr/>
            <p:nvPr/>
          </p:nvSpPr>
          <p:spPr>
            <a:xfrm>
              <a:off x="7449357" y="972145"/>
              <a:ext cx="2098065" cy="1314938"/>
            </a:xfrm>
            <a:prstGeom prst="cloud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3" name="矩形 6"/>
            <p:cNvSpPr/>
            <p:nvPr/>
          </p:nvSpPr>
          <p:spPr>
            <a:xfrm>
              <a:off x="7634210" y="1112714"/>
              <a:ext cx="1728358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更具体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143250" y="3684588"/>
            <a:ext cx="952500" cy="5238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128125" y="3684588"/>
            <a:ext cx="1863725" cy="5238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606800" y="4883150"/>
            <a:ext cx="3238500" cy="50958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187700" y="6080125"/>
            <a:ext cx="3640138" cy="5111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-306387"/>
            <a:ext cx="12734925" cy="716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26629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024188" y="1582738"/>
            <a:ext cx="6189662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这篇课文是一篇写小虾生活习性的文章。通过我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观察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小虾生活、打架等细节的描写，突出了小虾的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十分有趣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，抒发了我对小虾的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喜爱之情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01788"/>
            <a:ext cx="7505700" cy="359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1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2765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25813" y="1985963"/>
            <a:ext cx="5813425" cy="2730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观察一种小动物，试着用围绕一句话把事情写具体的方式写一段话</a:t>
            </a:r>
            <a:r>
              <a:rPr lang="en-US" altLang="zh-CN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!</a:t>
            </a:r>
            <a:endParaRPr lang="zh-CN" altLang="en-US" sz="4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765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4802188"/>
            <a:ext cx="2852738" cy="182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0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2868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结构梳理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33550" y="3200400"/>
            <a:ext cx="16859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小虾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73475" y="2508250"/>
            <a:ext cx="23590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捉小虾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27675" y="2508250"/>
            <a:ext cx="26193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掀、伸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73475" y="3895725"/>
            <a:ext cx="2357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养小虾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32500" y="3895725"/>
            <a:ext cx="12747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有趣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508375" y="2862263"/>
            <a:ext cx="165100" cy="1504950"/>
          </a:xfrm>
          <a:prstGeom prst="leftBrace">
            <a:avLst>
              <a:gd name="adj1" fmla="val 85914"/>
              <a:gd name="adj2" fmla="val 50000"/>
            </a:avLst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469313" y="2832100"/>
            <a:ext cx="155575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喜爱之情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9" name="左大括号 28"/>
          <p:cNvSpPr/>
          <p:nvPr/>
        </p:nvSpPr>
        <p:spPr>
          <a:xfrm flipH="1">
            <a:off x="7837488" y="2862263"/>
            <a:ext cx="174625" cy="1504950"/>
          </a:xfrm>
          <a:prstGeom prst="leftBrace">
            <a:avLst>
              <a:gd name="adj1" fmla="val 66137"/>
              <a:gd name="adj2" fmla="val 50000"/>
            </a:avLst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8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80000">
            <a:off x="1377950" y="4087813"/>
            <a:ext cx="1192213" cy="1039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9" grpId="0"/>
      <p:bldP spid="20" grpId="0"/>
      <p:bldP spid="5" grpId="0" bldLvl="0" animBg="1"/>
      <p:bldP spid="28" grpId="0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14513" y="992188"/>
            <a:ext cx="9813925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宋体" panose="02010600030101010101" pitchFamily="2" charset="-122"/>
              </a:rPr>
              <a:t>      齐白石：</a:t>
            </a:r>
            <a:r>
              <a:rPr lang="zh-CN" altLang="en-US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原名纯芝，字渭青，号</a:t>
            </a:r>
            <a:endParaRPr lang="en-US" altLang="zh-CN" sz="3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兰亭。后改名璜，字濒生，号白石、白</a:t>
            </a:r>
            <a:endParaRPr lang="en-US" altLang="zh-CN" sz="3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石山翁等。是近现代中国绘画大师，世界文化名人。擅画花鸟、虫鱼、山水、人物，笔墨雄浑滋润，色彩浓艳明快，造型简练生动，意境淳厚朴实。所作鱼虾虫蟹，天趣横生。</a:t>
            </a:r>
            <a:endParaRPr lang="zh-CN" altLang="en-US" sz="3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9114" y="991947"/>
            <a:ext cx="2214351" cy="2611062"/>
          </a:xfrm>
          <a:prstGeom prst="ellipse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109537"/>
            <a:ext cx="295433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知识拓展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94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1044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6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72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0050" r="19652"/>
          <a:stretch>
            <a:fillRect/>
          </a:stretch>
        </p:blipFill>
        <p:spPr>
          <a:xfrm>
            <a:off x="0" y="0"/>
            <a:ext cx="551338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3981" r="6078" b="4677"/>
          <a:stretch>
            <a:fillRect/>
          </a:stretch>
        </p:blipFill>
        <p:spPr>
          <a:xfrm>
            <a:off x="5513388" y="0"/>
            <a:ext cx="36290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8725" y="0"/>
            <a:ext cx="46132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714375" y="1074738"/>
            <a:ext cx="10764838" cy="47085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齐白石虾图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是齐白石先生晚年所作的一幅画，藏于上海博物馆。该画体现了高度的笔墨技巧，在表现了水墨、宣纸的独物性能后，又将虾之质感表现得淋漓尽致，是白石笔下最写实的对象之一。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5900" y="133350"/>
            <a:ext cx="2646363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课后小练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1788" y="1322388"/>
            <a:ext cx="9607550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句子创作沙龙。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小虾十分有趣。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改为感叹句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这缸不正好用来养小鱼小虾吗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改为陈述句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5325" y="3006725"/>
            <a:ext cx="394335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小虾可真有趣啊！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5325" y="4662488"/>
            <a:ext cx="5827713" cy="7064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这缸正好用来养小鱼小虾。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"/>
          <p:cNvSpPr/>
          <p:nvPr/>
        </p:nvSpPr>
        <p:spPr>
          <a:xfrm>
            <a:off x="817563" y="1474788"/>
            <a:ext cx="10850562" cy="3414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3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阳光洒落在水面上，像许多大量圆镜。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修改病句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4900" y="3846513"/>
            <a:ext cx="7942263" cy="7064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阳光洒落在水面上，像许多圆镜。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33798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3801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802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799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33795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28713" y="1179513"/>
            <a:ext cx="8408987" cy="293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4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虾的品种可真不少，作者笔下的小虾是什么样子的呢？让我们一起到课文中找找答案吧！</a:t>
            </a:r>
            <a:endParaRPr lang="zh-CN" altLang="en-US" sz="4400" b="1" dirty="0">
              <a:solidFill>
                <a:srgbClr val="4343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775" y="2493963"/>
            <a:ext cx="2519363" cy="370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610100" y="1897063"/>
            <a:ext cx="7080250" cy="3784600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菁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莽：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本名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陈益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清，笔名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菁莽，男，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1936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年生，广东揭西人。著有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《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楹联选集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》《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影怀沙集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》《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简居诗草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》《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翠鸟</a:t>
            </a: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》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等。</a:t>
            </a:r>
            <a:endParaRPr kumimoji="1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/>
          <a:srcRect b="7087"/>
          <a:stretch>
            <a:fillRect/>
          </a:stretch>
        </p:blipFill>
        <p:spPr>
          <a:xfrm>
            <a:off x="979358" y="952216"/>
            <a:ext cx="3352386" cy="33195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87600" y="1368425"/>
            <a:ext cx="9334500" cy="3538538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用自己喜欢的方式读课文，根据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拼音读准字音，用笔划出拿不准的生字，带生词的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语句可以多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读几遍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找一找，作者笔下的小虾是什么样的？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3" y="2330450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32000" y="358775"/>
            <a:ext cx="78025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1575" y="1522413"/>
            <a:ext cx="9879013" cy="4248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水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缸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空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隙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掀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开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末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端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副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钳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搏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斗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较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腹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部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6125" y="1930400"/>
            <a:ext cx="87090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gāng    xì  xiān    mò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4463" y="3983038"/>
            <a:ext cx="90043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fù  qián    bó    jiào     fù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68538" y="469900"/>
            <a:ext cx="7305675" cy="8318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48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挑战形近字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834468" y="1645920"/>
            <a:ext cx="8524180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1475" y="2022475"/>
            <a:ext cx="6203950" cy="34766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末（         ）   博（         ）</a:t>
            </a:r>
            <a:endParaRPr kumimoji="0" lang="en-US" altLang="zh-CN" sz="4400" b="1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未（         ）   搏（         ）</a:t>
            </a:r>
            <a:endParaRPr kumimoji="0" lang="zh-CN" altLang="en-US" sz="4400" b="1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9238" y="4516438"/>
            <a:ext cx="14446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未来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30663" y="2841625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末尾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62813" y="4516438"/>
            <a:ext cx="14446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搏斗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62813" y="2871788"/>
            <a:ext cx="13176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博学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0" grpId="0"/>
      <p:bldP spid="11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8"/>
          <p:cNvSpPr/>
          <p:nvPr/>
        </p:nvSpPr>
        <p:spPr>
          <a:xfrm>
            <a:off x="4625975" y="4556125"/>
            <a:ext cx="917575" cy="768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78763" y="4540250"/>
            <a:ext cx="1363663" cy="768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9613" y="2900363"/>
            <a:ext cx="1811338" cy="768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8375" y="1960563"/>
            <a:ext cx="7437438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有的通体透明，像玻璃似的，这是才长大的；有的稍带灰黑色，甚至背上、尾巴上还积着泥，长着青苔，这是老的，大家叫它千年虾。</a:t>
            </a:r>
            <a:endParaRPr lang="zh-CN" altLang="en-US" sz="2000" dirty="0">
              <a:latin typeface="Calibri" panose="020F0502020204030204" pitchFamily="34" charset="0"/>
            </a:endParaRPr>
          </a:p>
        </p:txBody>
      </p:sp>
      <p:sp>
        <p:nvSpPr>
          <p:cNvPr id="18438" name="矩形 3"/>
          <p:cNvSpPr/>
          <p:nvPr/>
        </p:nvSpPr>
        <p:spPr>
          <a:xfrm>
            <a:off x="2038350" y="681038"/>
            <a:ext cx="731043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作者笔下的小虾是什么样子的？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328988" y="2711450"/>
            <a:ext cx="53784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499100" y="3603625"/>
            <a:ext cx="3849688" cy="36513"/>
          </a:xfrm>
          <a:prstGeom prst="line">
            <a:avLst/>
          </a:prstGeom>
          <a:ln w="38100">
            <a:solidFill>
              <a:srgbClr val="3333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414588" y="4421188"/>
            <a:ext cx="6770688" cy="65088"/>
          </a:xfrm>
          <a:prstGeom prst="line">
            <a:avLst/>
          </a:prstGeom>
          <a:ln w="38100">
            <a:solidFill>
              <a:srgbClr val="3333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414588" y="5248275"/>
            <a:ext cx="6770688" cy="65088"/>
          </a:xfrm>
          <a:prstGeom prst="line">
            <a:avLst/>
          </a:prstGeom>
          <a:ln w="38100">
            <a:solidFill>
              <a:srgbClr val="3333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9018588" y="2108200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比喻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408738" y="2168525"/>
            <a:ext cx="2355850" cy="6127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7608" y="1328107"/>
            <a:ext cx="2324421" cy="1549614"/>
          </a:xfrm>
          <a:prstGeom prst="wedgeRoundRectCallout">
            <a:avLst>
              <a:gd name="adj1" fmla="val 59019"/>
              <a:gd name="adj2" fmla="val 44886"/>
              <a:gd name="adj3" fmla="val 16667"/>
            </a:avLst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23408" y="3376498"/>
            <a:ext cx="2358618" cy="1681051"/>
          </a:xfrm>
          <a:prstGeom prst="wedgeRoundRectCallout">
            <a:avLst>
              <a:gd name="adj1" fmla="val -62495"/>
              <a:gd name="adj2" fmla="val 42204"/>
              <a:gd name="adj3" fmla="val 16667"/>
            </a:avLst>
          </a:prstGeom>
          <a:ln>
            <a:solidFill>
              <a:schemeClr val="bg1">
                <a:lumMod val="85000"/>
              </a:schemeClr>
            </a:solidFill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18" grpId="0" bldLvl="0" animBg="1"/>
      <p:bldP spid="2" grpId="0"/>
      <p:bldP spid="16" grpId="0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73438" y="1884363"/>
            <a:ext cx="6515100" cy="1793875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默读课文，边读边想：作者笔下的小虾有什么特点？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2546350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972175" y="4179888"/>
            <a:ext cx="1316038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有趣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1653</Words>
  <Application>WPS 演示</Application>
  <PresentationFormat>自定义</PresentationFormat>
  <Paragraphs>140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楷体</vt:lpstr>
      <vt:lpstr>华文中宋</vt:lpstr>
      <vt:lpstr>华文新魏</vt:lpstr>
      <vt:lpstr>隶书</vt:lpstr>
      <vt:lpstr>微软雅黑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要是你用小竹枝去动动那些正在休息的小虾，它们会立即向别的安静的角落蹦去，一路上像生了气似的，不停地舞动着前面那双细长的腿，腿末端那副钳子一张一张的，胡须也一翘一翘地摆动着，连眼珠子也一突一突的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109</cp:revision>
  <dcterms:created xsi:type="dcterms:W3CDTF">2018-07-30T01:54:00Z</dcterms:created>
  <dcterms:modified xsi:type="dcterms:W3CDTF">2023-11-13T12:53:22Z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1E85FC18D5B547019A8054790E2018D8_13</vt:lpwstr>
  </property>
</Properties>
</file>