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sldIdLst>
    <p:sldId id="256"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61" r:id="rId20"/>
    <p:sldId id="262" r:id="rId21"/>
    <p:sldId id="281" r:id="rId22"/>
  </p:sldIdLst>
  <p:sldSz cx="9144000" cy="5143500" type="screen16x9"/>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98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150" d="100"/>
          <a:sy n="150" d="100"/>
        </p:scale>
        <p:origin x="706" y="18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 name="文本框 22"/>
          <p:cNvSpPr txBox="1"/>
          <p:nvPr userDrawn="1"/>
        </p:nvSpPr>
        <p:spPr>
          <a:xfrm>
            <a:off x="6913272" y="10352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6" name="直线连接符 4"/>
          <p:cNvCxnSpPr/>
          <p:nvPr userDrawn="1"/>
        </p:nvCxnSpPr>
        <p:spPr>
          <a:xfrm flipV="1">
            <a:off x="6717927" y="38336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
        <p:nvSpPr>
          <p:cNvPr id="37" name="矩形 36"/>
          <p:cNvSpPr/>
          <p:nvPr userDrawn="1"/>
        </p:nvSpPr>
        <p:spPr>
          <a:xfrm>
            <a:off x="0" y="0"/>
            <a:ext cx="9144000" cy="5143500"/>
          </a:xfrm>
          <a:prstGeom prst="rect">
            <a:avLst/>
          </a:prstGeom>
          <a:gradFill flip="none" rotWithShape="1">
            <a:gsLst>
              <a:gs pos="51000">
                <a:srgbClr val="FFFFFF">
                  <a:alpha val="25000"/>
                </a:srgbClr>
              </a:gs>
              <a:gs pos="20000">
                <a:srgbClr val="FFFFFF">
                  <a:alpha val="50000"/>
                </a:srgbClr>
              </a:gs>
              <a:gs pos="66000">
                <a:schemeClr val="accent1">
                  <a:lumMod val="0"/>
                  <a:lumOff val="100000"/>
                  <a:alpha val="0"/>
                </a:schemeClr>
              </a:gs>
              <a:gs pos="0">
                <a:schemeClr val="bg1">
                  <a:lumMod val="100000"/>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85000"/>
            <a:lum/>
          </a:blip>
          <a:srcRect/>
          <a:stretch>
            <a:fillRect l="-12000" r="-12000"/>
          </a:stretch>
        </a:blipFill>
        <a:effectLst/>
      </p:bgPr>
    </p:bg>
    <p:spTree>
      <p:nvGrpSpPr>
        <p:cNvPr id="1" name=""/>
        <p:cNvGrpSpPr/>
        <p:nvPr/>
      </p:nvGrpSpPr>
      <p:grpSpPr>
        <a:xfrm>
          <a:off x="0" y="0"/>
          <a:ext cx="0" cy="0"/>
          <a:chOff x="0" y="0"/>
          <a:chExt cx="0" cy="0"/>
        </a:xfrm>
      </p:grpSpPr>
      <p:sp>
        <p:nvSpPr>
          <p:cNvPr id="15" name="矩形: 圆角 1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91440" y="-106992"/>
            <a:ext cx="2849881" cy="975360"/>
            <a:chOff x="-91440" y="-106992"/>
            <a:chExt cx="2849881" cy="975360"/>
          </a:xfrm>
        </p:grpSpPr>
        <p:sp>
          <p:nvSpPr>
            <p:cNvPr id="5" name="矩形: 圆角 4"/>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91440" y="-106992"/>
              <a:ext cx="975360" cy="975360"/>
            </a:xfrm>
            <a:prstGeom prst="rect">
              <a:avLst/>
            </a:prstGeom>
          </p:spPr>
        </p:pic>
        <p:sp>
          <p:nvSpPr>
            <p:cNvPr id="4" name="矩形: 圆角 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情境导入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8" name="椭圆 7"/>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22"/>
          <p:cNvSpPr txBox="1"/>
          <p:nvPr userDrawn="1"/>
        </p:nvSpPr>
        <p:spPr>
          <a:xfrm>
            <a:off x="6771032" y="108274"/>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3" name="直线连接符 4"/>
          <p:cNvCxnSpPr/>
          <p:nvPr userDrawn="1"/>
        </p:nvCxnSpPr>
        <p:spPr>
          <a:xfrm flipV="1">
            <a:off x="6575687" y="388114"/>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25" name="矩形: 圆角 2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2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userDrawn="1"/>
        </p:nvGrpSpPr>
        <p:grpSpPr>
          <a:xfrm>
            <a:off x="0" y="0"/>
            <a:ext cx="2758441" cy="720000"/>
            <a:chOff x="0" y="0"/>
            <a:chExt cx="2758441" cy="720000"/>
          </a:xfrm>
        </p:grpSpPr>
        <p:sp>
          <p:nvSpPr>
            <p:cNvPr id="27" name="矩形: 圆角 26"/>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28" name="图片 2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29" name="矩形: 圆角 28"/>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探究新知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30" name="椭圆 29"/>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0" y="0"/>
            <a:ext cx="2758441" cy="720000"/>
            <a:chOff x="0" y="0"/>
            <a:chExt cx="2758441" cy="720000"/>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1" name="矩形: 圆角 10"/>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课堂练习</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4" name="椭圆 13"/>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blipFill dpi="0" rotWithShape="1">
          <a:blip r:embed="rId2">
            <a:alphaModFix amt="85000"/>
            <a:lum/>
          </a:blip>
          <a:srcRect/>
          <a:stretch>
            <a:fillRect l="-1000" r="-1000"/>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0" name="组合 9"/>
          <p:cNvGrpSpPr/>
          <p:nvPr userDrawn="1"/>
        </p:nvGrpSpPr>
        <p:grpSpPr>
          <a:xfrm>
            <a:off x="0" y="0"/>
            <a:ext cx="2758441" cy="720000"/>
            <a:chOff x="0" y="0"/>
            <a:chExt cx="2758441" cy="720000"/>
          </a:xfrm>
        </p:grpSpPr>
        <p:sp>
          <p:nvSpPr>
            <p:cNvPr id="11" name="矩形: 圆角 10"/>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课堂小结</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1" name="组合 10"/>
          <p:cNvGrpSpPr/>
          <p:nvPr userDrawn="1"/>
        </p:nvGrpSpPr>
        <p:grpSpPr>
          <a:xfrm>
            <a:off x="0" y="0"/>
            <a:ext cx="2758441" cy="720000"/>
            <a:chOff x="0" y="0"/>
            <a:chExt cx="2758441" cy="720000"/>
          </a:xfrm>
        </p:grpSpPr>
        <p:sp>
          <p:nvSpPr>
            <p:cNvPr id="12" name="矩形: 圆角 11"/>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拓展延伸</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alphaModFix amt="85000"/>
            <a:lum/>
          </a:blip>
          <a:srcRect/>
          <a:stretch>
            <a:fillRect t="-17000" b="-17000"/>
          </a:stretch>
        </a:blipFill>
        <a:effectLst/>
      </p:bgPr>
    </p:bg>
    <p:spTree>
      <p:nvGrpSpPr>
        <p:cNvPr id="1" name=""/>
        <p:cNvGrpSpPr/>
        <p:nvPr/>
      </p:nvGrpSpPr>
      <p:grpSpPr>
        <a:xfrm>
          <a:off x="0" y="0"/>
          <a:ext cx="0" cy="0"/>
          <a:chOff x="0" y="0"/>
          <a:chExt cx="0" cy="0"/>
        </a:xfrm>
      </p:grpSpPr>
      <p:sp>
        <p:nvSpPr>
          <p:cNvPr id="20" name="矩形: 圆角 19"/>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71120" y="64459"/>
            <a:ext cx="2687321" cy="594672"/>
            <a:chOff x="71120" y="64459"/>
            <a:chExt cx="2687321" cy="594672"/>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1120" y="91343"/>
              <a:ext cx="720000" cy="537313"/>
            </a:xfrm>
            <a:prstGeom prst="rect">
              <a:avLst/>
            </a:prstGeom>
          </p:spPr>
        </p:pic>
        <p:sp>
          <p:nvSpPr>
            <p:cNvPr id="12" name="矩形: 圆角 11"/>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课后作业</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3" name="椭圆 12"/>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18" name="图片 17"/>
          <p:cNvPicPr>
            <a:picLocks noChangeAspect="1"/>
          </p:cNvPicPr>
          <p:nvPr userDrawn="1"/>
        </p:nvPicPr>
        <p:blipFill>
          <a:blip r:embed="rId4" cstate="screen"/>
          <a:srcRect/>
          <a:stretch>
            <a:fillRect/>
          </a:stretch>
        </p:blipFill>
        <p:spPr>
          <a:xfrm>
            <a:off x="941639" y="-1089660"/>
            <a:ext cx="7141676" cy="7141676"/>
          </a:xfrm>
          <a:prstGeom prst="rect">
            <a:avLst/>
          </a:prstGeom>
          <a:effectLst>
            <a:outerShdw blurRad="25400" algn="ctr" rotWithShape="0">
              <a:prstClr val="black">
                <a:alpha val="69000"/>
              </a:prstClr>
            </a:outerShdw>
          </a:effectLst>
        </p:spPr>
      </p:pic>
      <p:sp>
        <p:nvSpPr>
          <p:cNvPr id="19" name="矩形 4"/>
          <p:cNvSpPr>
            <a:spLocks noChangeArrowheads="1"/>
          </p:cNvSpPr>
          <p:nvPr userDrawn="1"/>
        </p:nvSpPr>
        <p:spPr bwMode="auto">
          <a:xfrm>
            <a:off x="2350733" y="2266683"/>
            <a:ext cx="4442534" cy="61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4572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从教材课后习题中选取</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圆角 2"/>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8" name="图片 7" descr="千库网_卡通宇航员太空星球星星宇宙_GIF编号23805 (1)"/>
          <p:cNvPicPr>
            <a:picLocks noChangeAspect="1"/>
          </p:cNvPicPr>
          <p:nvPr userDrawn="1"/>
        </p:nvPicPr>
        <p:blipFill>
          <a:blip r:embed="rId2"/>
          <a:stretch>
            <a:fillRect/>
          </a:stretch>
        </p:blipFill>
        <p:spPr>
          <a:xfrm>
            <a:off x="2088005" y="-42982"/>
            <a:ext cx="4966716" cy="4966716"/>
          </a:xfrm>
          <a:prstGeom prst="rect">
            <a:avLst/>
          </a:prstGeom>
        </p:spPr>
      </p:pic>
      <p:sp>
        <p:nvSpPr>
          <p:cNvPr id="7" name="矩形 6" descr="7b0a2020202022776f7264617274223a20227b5c2269645c223a32353030343830352c5c227469645c223a31333439337d220a7d0a"/>
          <p:cNvSpPr/>
          <p:nvPr userDrawn="1"/>
        </p:nvSpPr>
        <p:spPr>
          <a:xfrm>
            <a:off x="1076641" y="1681670"/>
            <a:ext cx="6989445" cy="1938020"/>
          </a:xfrm>
          <a:prstGeom prst="rect">
            <a:avLst/>
          </a:prstGeom>
          <a:noFill/>
        </p:spPr>
        <p:txBody>
          <a:bodyPr wrap="square" rtlCol="0" anchor="t">
            <a:spAutoFit/>
            <a:scene3d>
              <a:camera prst="obliqueBottomRight"/>
              <a:lightRig rig="flat" dir="t">
                <a:rot lat="0" lon="0" rev="10200000"/>
              </a:lightRig>
            </a:scene3d>
            <a:sp3d extrusionH="381000" contourW="19050" prstMaterial="matte">
              <a:extrusionClr>
                <a:srgbClr val="BCE2F5"/>
              </a:extrusionClr>
              <a:contourClr>
                <a:srgbClr val="16468D"/>
              </a:contourClr>
            </a:sp3d>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rPr>
              <a:t>下节课见</a:t>
            </a:r>
            <a:endPar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endParaRPr>
          </a:p>
        </p:txBody>
      </p:sp>
      <p:sp>
        <p:nvSpPr>
          <p:cNvPr id="9"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0"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3.jpeg"/><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2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7.png"/><Relationship Id="rId1"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1.png"/><Relationship Id="rId1"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5914" y="192286"/>
            <a:ext cx="859851" cy="500137"/>
          </a:xfrm>
          <a:prstGeom prst="rect">
            <a:avLst/>
          </a:prstGeom>
        </p:spPr>
        <p:txBody>
          <a:bodyPr wrap="none" lIns="68580" tIns="34290" rIns="68580" bIns="34290">
            <a:spAutoFit/>
          </a:bodyPr>
          <a:lstStyle/>
          <a:p>
            <a:r>
              <a:rPr lang="zh-CN" altLang="en-US" sz="2800" b="1" dirty="0">
                <a:solidFill>
                  <a:schemeClr val="tx1"/>
                </a:solidFill>
                <a:latin typeface="楷体" panose="02010609060101010101" pitchFamily="49" charset="-122"/>
                <a:ea typeface="楷体" panose="02010609060101010101" pitchFamily="49" charset="-122"/>
              </a:rPr>
              <a:t>测量</a:t>
            </a:r>
            <a:endParaRPr lang="zh-CN" altLang="en-US" sz="2800" b="1" dirty="0">
              <a:solidFill>
                <a:schemeClr val="tx1"/>
              </a:solidFill>
              <a:latin typeface="楷体" panose="02010609060101010101" pitchFamily="49" charset="-122"/>
              <a:ea typeface="楷体" panose="02010609060101010101" pitchFamily="49" charset="-122"/>
            </a:endParaRPr>
          </a:p>
        </p:txBody>
      </p:sp>
      <p:grpSp>
        <p:nvGrpSpPr>
          <p:cNvPr id="3" name="组合 2"/>
          <p:cNvGrpSpPr/>
          <p:nvPr/>
        </p:nvGrpSpPr>
        <p:grpSpPr>
          <a:xfrm>
            <a:off x="115727" y="169203"/>
            <a:ext cx="516996" cy="523220"/>
            <a:chOff x="1395692" y="1566177"/>
            <a:chExt cx="516996" cy="52322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95692" y="1577786"/>
              <a:ext cx="516996" cy="511611"/>
            </a:xfrm>
            <a:prstGeom prst="rect">
              <a:avLst/>
            </a:prstGeom>
          </p:spPr>
        </p:pic>
        <p:sp>
          <p:nvSpPr>
            <p:cNvPr id="5" name="文本框 4"/>
            <p:cNvSpPr txBox="1"/>
            <p:nvPr/>
          </p:nvSpPr>
          <p:spPr>
            <a:xfrm>
              <a:off x="1468883" y="1566177"/>
              <a:ext cx="370614" cy="523220"/>
            </a:xfrm>
            <a:prstGeom prst="rect">
              <a:avLst/>
            </a:prstGeom>
            <a:noFill/>
          </p:spPr>
          <p:txBody>
            <a:bodyPr wrap="none" rtlCol="0">
              <a:spAutoFit/>
            </a:bodyPr>
            <a:lstStyle/>
            <a:p>
              <a:r>
                <a:rPr kumimoji="1" lang="en-US" altLang="zh-CN" sz="2800" b="1" dirty="0">
                  <a:solidFill>
                    <a:srgbClr val="0050AA"/>
                  </a:solidFill>
                  <a:latin typeface="+mj-ea"/>
                  <a:ea typeface="+mj-ea"/>
                </a:rPr>
                <a:t>3</a:t>
              </a:r>
              <a:endParaRPr kumimoji="1" lang="zh-CN" altLang="en-US" sz="2800" b="1" dirty="0">
                <a:solidFill>
                  <a:srgbClr val="0050AA"/>
                </a:solidFill>
                <a:latin typeface="+mj-ea"/>
                <a:ea typeface="+mj-ea"/>
              </a:endParaRPr>
            </a:p>
          </p:txBody>
        </p:sp>
      </p:grpSp>
      <p:grpSp>
        <p:nvGrpSpPr>
          <p:cNvPr id="7" name="组合 6"/>
          <p:cNvGrpSpPr/>
          <p:nvPr/>
        </p:nvGrpSpPr>
        <p:grpSpPr>
          <a:xfrm>
            <a:off x="-40527" y="555511"/>
            <a:ext cx="4612527" cy="3044596"/>
            <a:chOff x="-40527" y="555511"/>
            <a:chExt cx="4612527" cy="3044596"/>
          </a:xfrm>
        </p:grpSpPr>
        <p:grpSp>
          <p:nvGrpSpPr>
            <p:cNvPr id="8" name="组合 7"/>
            <p:cNvGrpSpPr/>
            <p:nvPr userDrawn="1"/>
          </p:nvGrpSpPr>
          <p:grpSpPr>
            <a:xfrm>
              <a:off x="-40527" y="555511"/>
              <a:ext cx="4292487" cy="2720452"/>
              <a:chOff x="-40527" y="555511"/>
              <a:chExt cx="4292487" cy="2720452"/>
            </a:xfrm>
          </p:grpSpPr>
          <p:grpSp>
            <p:nvGrpSpPr>
              <p:cNvPr id="13" name="组合 12"/>
              <p:cNvGrpSpPr/>
              <p:nvPr userDrawn="1"/>
            </p:nvGrpSpPr>
            <p:grpSpPr>
              <a:xfrm>
                <a:off x="188918" y="1586863"/>
                <a:ext cx="4063042" cy="1689100"/>
                <a:chOff x="188918" y="1548763"/>
                <a:chExt cx="4063042" cy="1689100"/>
              </a:xfrm>
            </p:grpSpPr>
            <p:sp>
              <p:nvSpPr>
                <p:cNvPr id="18" name="矩形: 圆角 17"/>
                <p:cNvSpPr/>
                <p:nvPr userDrawn="1"/>
              </p:nvSpPr>
              <p:spPr>
                <a:xfrm>
                  <a:off x="188918" y="1548763"/>
                  <a:ext cx="4063042" cy="1689100"/>
                </a:xfrm>
                <a:prstGeom prst="roundRect">
                  <a:avLst/>
                </a:prstGeom>
                <a:solidFill>
                  <a:schemeClr val="bg1"/>
                </a:solidFill>
                <a:ln w="3175">
                  <a:solidFill>
                    <a:schemeClr val="tx1"/>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楷体" panose="02010609060101010101" pitchFamily="49" charset="-122"/>
                    <a:ea typeface="楷体" panose="02010609060101010101" pitchFamily="49" charset="-122"/>
                  </a:endParaRPr>
                </a:p>
              </p:txBody>
            </p:sp>
            <p:sp>
              <p:nvSpPr>
                <p:cNvPr id="19" name="矩形: 圆角 18"/>
                <p:cNvSpPr/>
                <p:nvPr userDrawn="1"/>
              </p:nvSpPr>
              <p:spPr>
                <a:xfrm>
                  <a:off x="320885" y="1625405"/>
                  <a:ext cx="3799108" cy="1535816"/>
                </a:xfrm>
                <a:prstGeom prst="roundRect">
                  <a:avLst/>
                </a:prstGeom>
                <a:solidFill>
                  <a:schemeClr val="bg1"/>
                </a:soli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tx1"/>
                      </a:solidFill>
                      <a:latin typeface="楷体" panose="02010609060101010101" pitchFamily="49" charset="-122"/>
                      <a:ea typeface="楷体" panose="02010609060101010101" pitchFamily="49" charset="-122"/>
                    </a:rPr>
                    <a:t>练习六</a:t>
                  </a:r>
                  <a:endParaRPr lang="zh-CN" altLang="en-US" sz="6000" b="1" dirty="0">
                    <a:solidFill>
                      <a:schemeClr val="tx1"/>
                    </a:solidFill>
                    <a:latin typeface="楷体" panose="02010609060101010101" pitchFamily="49" charset="-122"/>
                    <a:ea typeface="楷体" panose="02010609060101010101" pitchFamily="49" charset="-122"/>
                  </a:endParaRPr>
                </a:p>
              </p:txBody>
            </p:sp>
          </p:gr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48600" y1="21450" x2="48109" y2="29149"/>
                            <a14:foregroundMark x1="48400" y1="21350" x2="49850" y2="26100"/>
                            <a14:backgroundMark x1="37250" y1="24850" x2="46300" y2="58650"/>
                            <a14:backgroundMark x1="46300" y1="58650" x2="67300" y2="65600"/>
                            <a14:backgroundMark x1="67300" y1="65600" x2="67900" y2="64700"/>
                            <a14:backgroundMark x1="26450" y1="32300" x2="34700" y2="67600"/>
                            <a14:backgroundMark x1="34700" y1="67600" x2="33600" y2="66000"/>
                            <a14:backgroundMark x1="19450" y1="26900" x2="18950" y2="40450"/>
                            <a14:backgroundMark x1="18950" y1="40450" x2="42750" y2="65850"/>
                            <a14:backgroundMark x1="42750" y1="65850" x2="71950" y2="65900"/>
                            <a14:backgroundMark x1="71950" y1="65900" x2="71000" y2="65900"/>
                            <a14:backgroundMark x1="67050" y1="26350" x2="45650" y2="62650"/>
                            <a14:backgroundMark x1="45650" y1="62650" x2="44050" y2="62250"/>
                            <a14:backgroundMark x1="79350" y1="28250" x2="67050" y2="64700"/>
                            <a14:backgroundMark x1="67050" y1="64700" x2="67350" y2="63400"/>
                            <a14:backgroundMark x1="86550" y1="27050" x2="84400" y2="70650"/>
                            <a14:backgroundMark x1="84400" y1="70650" x2="79350" y2="70750"/>
                            <a14:backgroundMark x1="61500" y1="25900" x2="39950" y2="50050"/>
                            <a14:backgroundMark x1="45500" y1="29100" x2="56950" y2="49800"/>
                            <a14:backgroundMark x1="38200" y1="24600" x2="15500" y2="31750"/>
                            <a14:backgroundMark x1="20150" y1="26200" x2="13450" y2="59750"/>
                            <a14:backgroundMark x1="18400" y1="40100" x2="28250" y2="76450"/>
                            <a14:backgroundMark x1="28250" y1="76450" x2="27050" y2="75700"/>
                            <a14:backgroundMark x1="26600" y1="47600" x2="32050" y2="76300"/>
                            <a14:backgroundMark x1="32050" y1="76300" x2="31600" y2="76000"/>
                            <a14:backgroundMark x1="17950" y1="50350" x2="18250" y2="72350"/>
                            <a14:backgroundMark x1="16800" y1="79800" x2="50650" y2="80900"/>
                            <a14:backgroundMark x1="50650" y1="80900" x2="48450" y2="80400"/>
                            <a14:backgroundMark x1="14600" y1="75250" x2="20150" y2="81450"/>
                            <a14:backgroundMark x1="17550" y1="75400" x2="22650" y2="80700"/>
                            <a14:backgroundMark x1="20600" y1="75550" x2="39050" y2="78800"/>
                            <a14:backgroundMark x1="35400" y1="70300" x2="55350" y2="70550"/>
                            <a14:backgroundMark x1="55350" y1="70550" x2="69100" y2="69550"/>
                            <a14:backgroundMark x1="69100" y1="69550" x2="67650" y2="69550"/>
                            <a14:backgroundMark x1="38500" y1="65000" x2="56250" y2="76250"/>
                            <a14:backgroundMark x1="56250" y1="76250" x2="64000" y2="77050"/>
                            <a14:backgroundMark x1="42300" y1="78050" x2="77400" y2="76000"/>
                            <a14:backgroundMark x1="77400" y1="76000" x2="79650" y2="76000"/>
                            <a14:backgroundMark x1="66200" y1="78050" x2="80750" y2="61350"/>
                            <a14:backgroundMark x1="80750" y1="61350" x2="79800" y2="53600"/>
                            <a14:backgroundMark x1="77450" y1="51400" x2="77250" y2="74750"/>
                            <a14:backgroundMark x1="77250" y1="74750" x2="76450" y2="75250"/>
                            <a14:backgroundMark x1="70150" y1="38050" x2="61800" y2="54300"/>
                            <a14:backgroundMark x1="67950" y1="31750" x2="54000" y2="58000"/>
                            <a14:backgroundMark x1="27800" y1="41700" x2="48450" y2="38500"/>
                            <a14:backgroundMark x1="48450" y1="38500" x2="47000" y2="38950"/>
                            <a14:backgroundMark x1="57700" y1="43750" x2="84050" y2="57550"/>
                            <a14:backgroundMark x1="84050" y1="57550" x2="82600" y2="57550"/>
                            <a14:backgroundMark x1="67800" y1="44800" x2="84250" y2="43100"/>
                            <a14:backgroundMark x1="84250" y1="43100" x2="84800" y2="43350"/>
                            <a14:backgroundMark x1="78200" y1="27950" x2="70850" y2="38350"/>
                            <a14:backgroundMark x1="35850" y1="39500" x2="41400" y2="61050"/>
                            <a14:backgroundMark x1="41400" y1="61050" x2="40400" y2="60350"/>
                            <a14:backgroundMark x1="26450" y1="28850" x2="25450" y2="45550"/>
                            <a14:backgroundMark x1="39200" y1="26850" x2="45300" y2="26450"/>
                            <a14:backgroundMark x1="53050" y1="26200" x2="58900" y2="26200"/>
                            <a14:backgroundMark x1="47700" y1="29650" x2="48500" y2="32200"/>
                            <a14:backgroundMark x1="47850" y1="40200" x2="47950" y2="40700"/>
                            <a14:backgroundMark x1="47450" y1="40000" x2="47950" y2="40650"/>
                            <a14:backgroundMark x1="46900" y1="48800" x2="42850" y2="39850"/>
                            <a14:backgroundMark x1="70100" y1="77250" x2="90800" y2="74350"/>
                            <a14:backgroundMark x1="90800" y1="74350" x2="90600" y2="72600"/>
                            <a14:backgroundMark x1="83900" y1="27750" x2="77300" y2="45100"/>
                            <a14:backgroundMark x1="30800" y1="71700" x2="61200" y2="69700"/>
                            <a14:backgroundMark x1="61200" y1="69700" x2="61150" y2="69600"/>
                            <a14:backgroundMark x1="20350" y1="54800" x2="24350" y2="71850"/>
                            <a14:backgroundMark x1="24350" y1="71850" x2="24350" y2="71850"/>
                            <a14:backgroundMark x1="30350" y1="66900" x2="53850" y2="74250"/>
                            <a14:backgroundMark x1="20800" y1="32100" x2="32150" y2="48100"/>
                            <a14:backgroundMark x1="48000" y1="29250" x2="48000" y2="29250"/>
                            <a14:backgroundMark x1="47850" y1="29200" x2="47900" y2="29450"/>
                            <a14:backgroundMark x1="47850" y1="28950" x2="47850" y2="28950"/>
                            <a14:backgroundMark x1="48100" y1="29150" x2="47850" y2="29150"/>
                            <a14:backgroundMark x1="47850" y1="28950" x2="48050" y2="29350"/>
                          </a14:backgroundRemoval>
                        </a14:imgEffect>
                      </a14:imgLayer>
                    </a14:imgProps>
                  </a:ext>
                  <a:ext uri="{28A0092B-C50C-407E-A947-70E740481C1C}">
                    <a14:useLocalDpi xmlns:a14="http://schemas.microsoft.com/office/drawing/2010/main" val="0"/>
                  </a:ext>
                </a:extLst>
              </a:blip>
              <a:srcRect b="67517"/>
              <a:stretch>
                <a:fillRect/>
              </a:stretch>
            </p:blipFill>
            <p:spPr>
              <a:xfrm>
                <a:off x="-40527" y="555511"/>
                <a:ext cx="4160520" cy="1351446"/>
              </a:xfrm>
              <a:prstGeom prst="rect">
                <a:avLst/>
              </a:prstGeom>
            </p:spPr>
          </p:pic>
        </p:grpSp>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527" y="2362230"/>
              <a:ext cx="669105" cy="61526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7087" y="1131590"/>
              <a:ext cx="771906" cy="775367"/>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9510" y="2727617"/>
              <a:ext cx="872490" cy="87249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a:spLocks noChangeArrowheads="1"/>
          </p:cNvSpPr>
          <p:nvPr/>
        </p:nvSpPr>
        <p:spPr bwMode="auto">
          <a:xfrm>
            <a:off x="498099" y="615625"/>
            <a:ext cx="795588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妈妈带小明坐长途汽车看奶奶，途中要走</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308</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千米。他们上午</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8</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时出发，汽车平均每小时行</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80</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千米，中午</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12</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时能到达吗？</a:t>
            </a:r>
            <a:endPar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515404" y="1849457"/>
            <a:ext cx="2091374" cy="792088"/>
            <a:chOff x="1862489" y="1923679"/>
            <a:chExt cx="2091374" cy="792088"/>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862489" y="1923679"/>
              <a:ext cx="792088" cy="792088"/>
            </a:xfrm>
            <a:prstGeom prst="rect">
              <a:avLst/>
            </a:prstGeom>
          </p:spPr>
        </p:pic>
        <p:sp>
          <p:nvSpPr>
            <p:cNvPr id="10" name="TextBox 2"/>
            <p:cNvSpPr txBox="1">
              <a:spLocks noChangeArrowheads="1"/>
            </p:cNvSpPr>
            <p:nvPr/>
          </p:nvSpPr>
          <p:spPr bwMode="auto">
            <a:xfrm>
              <a:off x="2564910" y="2027335"/>
              <a:ext cx="13889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分析：</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12" name="TextBox 2"/>
          <p:cNvSpPr txBox="1">
            <a:spLocks noChangeArrowheads="1"/>
          </p:cNvSpPr>
          <p:nvPr/>
        </p:nvSpPr>
        <p:spPr bwMode="auto">
          <a:xfrm>
            <a:off x="2309967" y="1968317"/>
            <a:ext cx="602978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解决本题的关键是从上午</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8</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时到中午</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12</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时能走多远，再跟</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308</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千米比较。</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3" name="标题 1"/>
          <p:cNvSpPr>
            <a:spLocks noGrp="1" noChangeArrowheads="1"/>
          </p:cNvSpPr>
          <p:nvPr/>
        </p:nvSpPr>
        <p:spPr bwMode="auto">
          <a:xfrm>
            <a:off x="1907704" y="3038907"/>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12</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8</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4</a:t>
            </a:r>
            <a:r>
              <a:rPr lang="zh-CN" altLang="en-US" sz="2800" b="1" dirty="0">
                <a:solidFill>
                  <a:srgbClr val="FF0000"/>
                </a:solidFill>
                <a:latin typeface="楷体" panose="02010609060101010101" pitchFamily="49" charset="-122"/>
                <a:ea typeface="楷体" panose="02010609060101010101" pitchFamily="49" charset="-122"/>
              </a:rPr>
              <a:t>（小时）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标题 1"/>
          <p:cNvSpPr>
            <a:spLocks noGrp="1" noChangeArrowheads="1"/>
          </p:cNvSpPr>
          <p:nvPr/>
        </p:nvSpPr>
        <p:spPr bwMode="auto">
          <a:xfrm>
            <a:off x="2771800" y="4083918"/>
            <a:ext cx="4608512" cy="646237"/>
          </a:xfrm>
          <a:prstGeom prst="rect">
            <a:avLst/>
          </a:prstGeom>
          <a:noFill/>
          <a:ln w="9525">
            <a:noFill/>
            <a:miter lim="800000"/>
          </a:ln>
        </p:spPr>
        <p:txBody>
          <a:bodyPr anchor="ctr"/>
          <a:lstStyle/>
          <a:p>
            <a:pPr eaLnBrk="0" hangingPunct="0"/>
            <a:r>
              <a:rPr lang="zh-CN" altLang="en-US" sz="2800" b="1" dirty="0">
                <a:latin typeface="楷体" panose="02010609060101010101" pitchFamily="49" charset="-122"/>
                <a:ea typeface="楷体" panose="02010609060101010101" pitchFamily="49" charset="-122"/>
              </a:rPr>
              <a:t>答：中午</a:t>
            </a:r>
            <a:r>
              <a:rPr lang="en-US" altLang="zh-CN" sz="2800" b="1" dirty="0">
                <a:latin typeface="楷体" panose="02010609060101010101" pitchFamily="49" charset="-122"/>
                <a:ea typeface="楷体" panose="02010609060101010101" pitchFamily="49" charset="-122"/>
              </a:rPr>
              <a:t>12</a:t>
            </a:r>
            <a:r>
              <a:rPr lang="zh-CN" altLang="en-US" sz="2800" b="1" dirty="0">
                <a:latin typeface="楷体" panose="02010609060101010101" pitchFamily="49" charset="-122"/>
                <a:ea typeface="楷体" panose="02010609060101010101" pitchFamily="49" charset="-122"/>
              </a:rPr>
              <a:t>时能到达。</a:t>
            </a:r>
            <a:endParaRPr lang="zh-CN" altLang="en-US" sz="2800" b="1" dirty="0">
              <a:latin typeface="楷体" panose="02010609060101010101" pitchFamily="49" charset="-122"/>
              <a:ea typeface="楷体" panose="02010609060101010101" pitchFamily="49" charset="-122"/>
            </a:endParaRPr>
          </a:p>
        </p:txBody>
      </p:sp>
      <p:sp>
        <p:nvSpPr>
          <p:cNvPr id="9" name="标题 1"/>
          <p:cNvSpPr>
            <a:spLocks noGrp="1" noChangeArrowheads="1"/>
          </p:cNvSpPr>
          <p:nvPr/>
        </p:nvSpPr>
        <p:spPr bwMode="auto">
          <a:xfrm>
            <a:off x="4932040" y="3038906"/>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80×4</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320</a:t>
            </a:r>
            <a:r>
              <a:rPr lang="zh-CN" altLang="en-US" sz="2800" b="1" dirty="0">
                <a:solidFill>
                  <a:srgbClr val="FF0000"/>
                </a:solidFill>
                <a:latin typeface="楷体" panose="02010609060101010101" pitchFamily="49" charset="-122"/>
                <a:ea typeface="楷体" panose="02010609060101010101" pitchFamily="49" charset="-122"/>
              </a:rPr>
              <a:t>（千米）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标题 1"/>
          <p:cNvSpPr>
            <a:spLocks noGrp="1" noChangeArrowheads="1"/>
          </p:cNvSpPr>
          <p:nvPr/>
        </p:nvSpPr>
        <p:spPr bwMode="auto">
          <a:xfrm>
            <a:off x="3563888" y="3604790"/>
            <a:ext cx="3521945" cy="430213"/>
          </a:xfrm>
          <a:prstGeom prst="rect">
            <a:avLst/>
          </a:prstGeom>
          <a:noFill/>
          <a:ln w="9525">
            <a:noFill/>
            <a:miter lim="800000"/>
          </a:ln>
        </p:spPr>
        <p:txBody>
          <a:bodyPr anchor="ctr"/>
          <a:lstStyle/>
          <a:p>
            <a:pPr eaLnBrk="0" hangingPunct="0"/>
            <a:r>
              <a:rPr lang="en-US" altLang="zh-CN" sz="2800" b="1" dirty="0">
                <a:solidFill>
                  <a:srgbClr val="FF0000"/>
                </a:solidFill>
                <a:latin typeface="楷体" panose="02010609060101010101" pitchFamily="49" charset="-122"/>
                <a:ea typeface="楷体" panose="02010609060101010101" pitchFamily="49" charset="-122"/>
              </a:rPr>
              <a:t>308</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320</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wd">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47845" y="785643"/>
            <a:ext cx="5542894" cy="523875"/>
          </a:xfrm>
          <a:prstGeom prst="rect">
            <a:avLst/>
          </a:prstGeom>
        </p:spPr>
        <p:txBody>
          <a:bodyPr wrap="square">
            <a:spAutoFit/>
          </a:bodyPr>
          <a:lstStyle/>
          <a:p>
            <a:pPr>
              <a:defRPr/>
            </a:pPr>
            <a:r>
              <a:rPr lang="zh-CN" altLang="en-US" sz="2800" b="1" dirty="0">
                <a:latin typeface="楷体" panose="02010609060101010101" pitchFamily="49" charset="-122"/>
                <a:ea typeface="楷体" panose="02010609060101010101" pitchFamily="49" charset="-122"/>
              </a:rPr>
              <a:t>填一填</a:t>
            </a:r>
            <a:endParaRPr lang="zh-CN" altLang="en-US" sz="2800" b="1" dirty="0">
              <a:latin typeface="楷体" panose="02010609060101010101" pitchFamily="49" charset="-122"/>
              <a:ea typeface="楷体" panose="02010609060101010101" pitchFamily="49" charset="-122"/>
            </a:endParaRPr>
          </a:p>
        </p:txBody>
      </p:sp>
      <p:sp>
        <p:nvSpPr>
          <p:cNvPr id="20" name="矩形 19"/>
          <p:cNvSpPr/>
          <p:nvPr/>
        </p:nvSpPr>
        <p:spPr>
          <a:xfrm>
            <a:off x="1547664" y="1635646"/>
            <a:ext cx="6166470" cy="2677656"/>
          </a:xfrm>
          <a:prstGeom prst="rect">
            <a:avLst/>
          </a:prstGeom>
        </p:spPr>
        <p:txBody>
          <a:bodyPr wrap="square">
            <a:spAutoFit/>
          </a:bodyPr>
          <a:lstStyle/>
          <a:p>
            <a:pPr>
              <a:lnSpc>
                <a:spcPct val="150000"/>
              </a:lnSpc>
              <a:defRPr/>
            </a:pPr>
            <a:r>
              <a:rPr lang="zh-CN" altLang="en-US" sz="2800" b="1" dirty="0">
                <a:latin typeface="楷体" panose="02010609060101010101" pitchFamily="49" charset="-122"/>
                <a:ea typeface="楷体" panose="02010609060101010101" pitchFamily="49" charset="-122"/>
              </a:rPr>
              <a:t>（      ）千米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3000</a:t>
            </a:r>
            <a:r>
              <a:rPr lang="zh-CN" altLang="en-US" sz="2800" b="1" dirty="0">
                <a:latin typeface="楷体" panose="02010609060101010101" pitchFamily="49" charset="-122"/>
                <a:ea typeface="楷体" panose="02010609060101010101" pitchFamily="49" charset="-122"/>
              </a:rPr>
              <a:t> 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5</a:t>
            </a:r>
            <a:r>
              <a:rPr lang="zh-CN" altLang="en-US" sz="2800" b="1" dirty="0">
                <a:latin typeface="楷体" panose="02010609060101010101" pitchFamily="49" charset="-122"/>
                <a:ea typeface="楷体" panose="02010609060101010101" pitchFamily="49" charset="-122"/>
              </a:rPr>
              <a:t> 千米</a:t>
            </a:r>
            <a:r>
              <a:rPr lang="en-US" altLang="zh-CN" sz="2800" b="1" dirty="0">
                <a:latin typeface="楷体" panose="02010609060101010101" pitchFamily="49" charset="-122"/>
                <a:ea typeface="楷体" panose="02010609060101010101" pitchFamily="49" charset="-122"/>
              </a:rPr>
              <a:t>-2000</a:t>
            </a:r>
            <a:r>
              <a:rPr lang="zh-CN" altLang="en-US" sz="2800" b="1" dirty="0">
                <a:latin typeface="楷体" panose="02010609060101010101" pitchFamily="49" charset="-122"/>
                <a:ea typeface="楷体" panose="02010609060101010101" pitchFamily="49" charset="-122"/>
              </a:rPr>
              <a:t> 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8000</a:t>
            </a:r>
            <a:r>
              <a:rPr lang="zh-CN" altLang="en-US" sz="2800" b="1" dirty="0">
                <a:latin typeface="楷体" panose="02010609060101010101" pitchFamily="49" charset="-122"/>
                <a:ea typeface="楷体" panose="02010609060101010101" pitchFamily="49" charset="-122"/>
              </a:rPr>
              <a:t>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）千米</a:t>
            </a:r>
            <a:br>
              <a:rPr lang="zh-CN" altLang="en-US" sz="28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米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       ）米</a:t>
            </a:r>
            <a:endParaRPr lang="zh-CN" altLang="en-US" sz="2800" b="1" dirty="0">
              <a:latin typeface="楷体" panose="02010609060101010101" pitchFamily="49" charset="-122"/>
              <a:ea typeface="楷体" panose="02010609060101010101" pitchFamily="49" charset="-122"/>
            </a:endParaRPr>
          </a:p>
        </p:txBody>
      </p:sp>
      <p:sp>
        <p:nvSpPr>
          <p:cNvPr id="21" name="TextBox 3"/>
          <p:cNvSpPr txBox="1"/>
          <p:nvPr/>
        </p:nvSpPr>
        <p:spPr>
          <a:xfrm>
            <a:off x="2351748" y="1740421"/>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TextBox 4"/>
          <p:cNvSpPr txBox="1"/>
          <p:nvPr/>
        </p:nvSpPr>
        <p:spPr>
          <a:xfrm>
            <a:off x="5441023" y="2403996"/>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TextBox 5"/>
          <p:cNvSpPr txBox="1"/>
          <p:nvPr/>
        </p:nvSpPr>
        <p:spPr>
          <a:xfrm>
            <a:off x="4066387" y="3008789"/>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8</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TextBox 6"/>
          <p:cNvSpPr txBox="1"/>
          <p:nvPr/>
        </p:nvSpPr>
        <p:spPr>
          <a:xfrm>
            <a:off x="4932040" y="3661045"/>
            <a:ext cx="1258699" cy="523875"/>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3500</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
          <p:cNvSpPr txBox="1">
            <a:spLocks noChangeArrowheads="1"/>
          </p:cNvSpPr>
          <p:nvPr/>
        </p:nvSpPr>
        <p:spPr bwMode="auto">
          <a:xfrm>
            <a:off x="662730" y="665522"/>
            <a:ext cx="786887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下面的说法正确吗？正确的画“√”，错误的画“</a:t>
            </a:r>
            <a:r>
              <a:rPr lang="en-US" altLang="zh-CN" sz="28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800" b="1" dirty="0">
                <a:latin typeface="楷体" panose="02010609060101010101" pitchFamily="49" charset="-122"/>
                <a:ea typeface="楷体" panose="02010609060101010101" pitchFamily="49" charset="-122"/>
                <a:cs typeface="Times New Roman" panose="02020603050405020304" pitchFamily="18" charset="0"/>
              </a:rPr>
              <a:t>”。</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9" name="矩形 28"/>
          <p:cNvSpPr/>
          <p:nvPr/>
        </p:nvSpPr>
        <p:spPr>
          <a:xfrm>
            <a:off x="1967508" y="1366165"/>
            <a:ext cx="6767501" cy="3323987"/>
          </a:xfrm>
          <a:prstGeom prst="rect">
            <a:avLst/>
          </a:prstGeom>
        </p:spPr>
        <p:txBody>
          <a:bodyPr wrap="square">
            <a:spAutoFit/>
          </a:bodyPr>
          <a:lstStyle/>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）字典厚</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毫米。（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2</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）毛巾长</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8</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厘米。（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）黑板长</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分米。（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）小红家距奶妈家</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20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千米，她最好步行去。（   ）</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30" name="文本框 29"/>
          <p:cNvSpPr txBox="1"/>
          <p:nvPr/>
        </p:nvSpPr>
        <p:spPr>
          <a:xfrm>
            <a:off x="5700796" y="1468576"/>
            <a:ext cx="772991"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1" name="文本框 30"/>
          <p:cNvSpPr txBox="1"/>
          <p:nvPr/>
        </p:nvSpPr>
        <p:spPr>
          <a:xfrm>
            <a:off x="5611403" y="2094207"/>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2" name="文本框 31"/>
          <p:cNvSpPr txBox="1"/>
          <p:nvPr/>
        </p:nvSpPr>
        <p:spPr>
          <a:xfrm>
            <a:off x="5730512" y="2770315"/>
            <a:ext cx="163039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4" name="文本框 33"/>
          <p:cNvSpPr txBox="1"/>
          <p:nvPr/>
        </p:nvSpPr>
        <p:spPr>
          <a:xfrm>
            <a:off x="3491880" y="4011910"/>
            <a:ext cx="1114198"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309689" y="1722880"/>
            <a:ext cx="1657819" cy="2036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292040" y="1151039"/>
            <a:ext cx="7848872" cy="3384581"/>
          </a:xfrm>
          <a:prstGeom prst="rect">
            <a:avLst/>
          </a:prstGeom>
        </p:spPr>
        <p:txBody>
          <a:bodyPr wrap="square">
            <a:spAutoFit/>
          </a:bodyPr>
          <a:lstStyle/>
          <a:p>
            <a:pPr>
              <a:lnSpc>
                <a:spcPct val="200000"/>
              </a:lnSpc>
              <a:defRPr/>
            </a:pPr>
            <a:r>
              <a:rPr lang="en-US" altLang="zh-CN" sz="2800" b="1" dirty="0">
                <a:latin typeface="楷体" panose="02010609060101010101" pitchFamily="49" charset="-122"/>
                <a:ea typeface="楷体" panose="02010609060101010101" pitchFamily="49" charset="-122"/>
              </a:rPr>
              <a:t>7</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1000</a:t>
            </a:r>
            <a:r>
              <a:rPr lang="zh-CN" altLang="en-US" sz="2800" b="1" dirty="0">
                <a:latin typeface="楷体" panose="02010609060101010101" pitchFamily="49" charset="-122"/>
                <a:ea typeface="楷体" panose="02010609060101010101" pitchFamily="49" charset="-122"/>
              </a:rPr>
              <a:t>米＝（     ）米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5000</a:t>
            </a:r>
            <a:r>
              <a:rPr lang="zh-CN" altLang="en-US" sz="2800" b="1" dirty="0">
                <a:latin typeface="楷体" panose="02010609060101010101" pitchFamily="49" charset="-122"/>
                <a:ea typeface="楷体" panose="02010609060101010101" pitchFamily="49" charset="-122"/>
              </a:rPr>
              <a:t>米＋</a:t>
            </a:r>
            <a:r>
              <a:rPr lang="en-US" altLang="zh-CN" sz="2800" b="1" dirty="0">
                <a:latin typeface="楷体" panose="02010609060101010101" pitchFamily="49" charset="-122"/>
                <a:ea typeface="楷体" panose="02010609060101010101" pitchFamily="49" charset="-122"/>
              </a:rPr>
              <a:t>3000</a:t>
            </a:r>
            <a:r>
              <a:rPr lang="zh-CN" altLang="en-US" sz="2800" b="1" dirty="0">
                <a:latin typeface="楷体" panose="02010609060101010101" pitchFamily="49" charset="-122"/>
                <a:ea typeface="楷体" panose="02010609060101010101" pitchFamily="49" charset="-122"/>
              </a:rPr>
              <a:t>米＝（    ）千米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390</a:t>
            </a:r>
            <a:r>
              <a:rPr lang="zh-CN" altLang="en-US" sz="2800" b="1" dirty="0">
                <a:latin typeface="楷体" panose="02010609060101010101" pitchFamily="49" charset="-122"/>
                <a:ea typeface="楷体" panose="02010609060101010101" pitchFamily="49" charset="-122"/>
              </a:rPr>
              <a:t>米＋（    ）米＝</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千米</a:t>
            </a:r>
            <a:endParaRPr lang="en-US" altLang="zh-CN" sz="2800" b="1" dirty="0">
              <a:latin typeface="楷体" panose="02010609060101010101" pitchFamily="49" charset="-122"/>
              <a:ea typeface="楷体" panose="02010609060101010101" pitchFamily="49" charset="-122"/>
            </a:endParaRPr>
          </a:p>
          <a:p>
            <a:pPr>
              <a:lnSpc>
                <a:spcPct val="200000"/>
              </a:lnSpc>
              <a:defRPr/>
            </a:pP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千米</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米＝（   ）千米（    ）米</a:t>
            </a:r>
            <a:endParaRPr lang="zh-CN" altLang="en-US" sz="2800" b="1" dirty="0">
              <a:latin typeface="楷体" panose="02010609060101010101" pitchFamily="49" charset="-122"/>
              <a:ea typeface="楷体" panose="02010609060101010101" pitchFamily="49" charset="-122"/>
            </a:endParaRPr>
          </a:p>
        </p:txBody>
      </p:sp>
      <p:sp>
        <p:nvSpPr>
          <p:cNvPr id="29" name="TextBox 3"/>
          <p:cNvSpPr txBox="1"/>
          <p:nvPr/>
        </p:nvSpPr>
        <p:spPr>
          <a:xfrm>
            <a:off x="4427984" y="141962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6000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0" name="矩形 29"/>
          <p:cNvSpPr/>
          <p:nvPr/>
        </p:nvSpPr>
        <p:spPr>
          <a:xfrm>
            <a:off x="1269789" y="677827"/>
            <a:ext cx="1627369" cy="523220"/>
          </a:xfrm>
          <a:prstGeom prst="rect">
            <a:avLst/>
          </a:prstGeom>
        </p:spPr>
        <p:txBody>
          <a:bodyPr wrap="none">
            <a:spAutoFit/>
          </a:bodyPr>
          <a:lstStyle/>
          <a:p>
            <a:r>
              <a:rPr lang="zh-CN" altLang="en-US" sz="2800" b="1" dirty="0">
                <a:latin typeface="楷体" panose="02010609060101010101" pitchFamily="49" charset="-122"/>
                <a:ea typeface="楷体" panose="02010609060101010101" pitchFamily="49" charset="-122"/>
              </a:rPr>
              <a:t>算一算。</a:t>
            </a:r>
            <a:endParaRPr lang="zh-CN" altLang="en-US" sz="2800" b="1" dirty="0">
              <a:latin typeface="楷体" panose="02010609060101010101" pitchFamily="49" charset="-122"/>
              <a:ea typeface="楷体" panose="02010609060101010101" pitchFamily="49" charset="-122"/>
            </a:endParaRPr>
          </a:p>
        </p:txBody>
      </p:sp>
      <p:sp>
        <p:nvSpPr>
          <p:cNvPr id="10" name="TextBox 3"/>
          <p:cNvSpPr txBox="1"/>
          <p:nvPr/>
        </p:nvSpPr>
        <p:spPr>
          <a:xfrm>
            <a:off x="4813027" y="2276920"/>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8</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3"/>
          <p:cNvSpPr txBox="1"/>
          <p:nvPr/>
        </p:nvSpPr>
        <p:spPr>
          <a:xfrm>
            <a:off x="3005584" y="309602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610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3"/>
          <p:cNvSpPr txBox="1"/>
          <p:nvPr/>
        </p:nvSpPr>
        <p:spPr>
          <a:xfrm>
            <a:off x="5216476" y="399475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2</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3"/>
          <p:cNvSpPr txBox="1"/>
          <p:nvPr/>
        </p:nvSpPr>
        <p:spPr>
          <a:xfrm>
            <a:off x="7092280" y="3939902"/>
            <a:ext cx="1164129" cy="523220"/>
          </a:xfrm>
          <a:prstGeom prst="rect">
            <a:avLst/>
          </a:prstGeom>
          <a:noFill/>
        </p:spPr>
        <p:txBody>
          <a:bodyPr wrap="square">
            <a:spAutoFit/>
          </a:bodyPr>
          <a:lstStyle/>
          <a:p>
            <a:pPr>
              <a:defRPr/>
            </a:pPr>
            <a:r>
              <a:rPr lang="en-US" altLang="zh-CN" sz="2800" b="1" dirty="0">
                <a:solidFill>
                  <a:srgbClr val="FF0000"/>
                </a:solidFill>
                <a:latin typeface="楷体" panose="02010609060101010101" pitchFamily="49" charset="-122"/>
                <a:ea typeface="楷体" panose="02010609060101010101" pitchFamily="49" charset="-122"/>
              </a:rPr>
              <a:t>500</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flipH="1">
            <a:off x="6224804" y="1327733"/>
            <a:ext cx="1898374" cy="18983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 grpId="0"/>
      <p:bldP spid="11"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62730" y="803016"/>
            <a:ext cx="7717872" cy="954107"/>
          </a:xfrm>
          <a:prstGeom prst="rect">
            <a:avLst/>
          </a:prstGeom>
        </p:spPr>
        <p:txBody>
          <a:bodyPr wrap="square">
            <a:spAutoFit/>
          </a:bodyPr>
          <a:lstStyle/>
          <a:p>
            <a:pPr latinLnBrk="1"/>
            <a:r>
              <a:rPr lang="zh-CN" altLang="en-US" sz="2800" b="1" dirty="0">
                <a:latin typeface="楷体" panose="02010609060101010101" pitchFamily="49" charset="-122"/>
                <a:ea typeface="楷体" panose="02010609060101010101" pitchFamily="49" charset="-122"/>
              </a:rPr>
              <a:t>王老师从家步行到学校，每天往返两次他家距离学校</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千米。王老师每天走多少千米？</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05186" y="1932625"/>
            <a:ext cx="1934153" cy="2491453"/>
          </a:xfrm>
          <a:prstGeom prst="rect">
            <a:avLst/>
          </a:prstGeom>
        </p:spPr>
      </p:pic>
      <p:sp>
        <p:nvSpPr>
          <p:cNvPr id="7" name="TextBox 3"/>
          <p:cNvSpPr txBox="1">
            <a:spLocks noChangeArrowheads="1"/>
          </p:cNvSpPr>
          <p:nvPr/>
        </p:nvSpPr>
        <p:spPr bwMode="auto">
          <a:xfrm>
            <a:off x="3355585" y="2654477"/>
            <a:ext cx="4324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2×4=8</a:t>
            </a:r>
            <a:r>
              <a:rPr lang="zh-CN" altLang="en-US" b="1" dirty="0">
                <a:solidFill>
                  <a:srgbClr val="FF0000"/>
                </a:solidFill>
                <a:latin typeface="楷体" panose="02010609060101010101" pitchFamily="49" charset="-122"/>
                <a:ea typeface="楷体" panose="02010609060101010101" pitchFamily="49" charset="-122"/>
              </a:rPr>
              <a:t>（千米）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9" name="TextBox 5"/>
          <p:cNvSpPr txBox="1">
            <a:spLocks noChangeArrowheads="1"/>
          </p:cNvSpPr>
          <p:nvPr/>
        </p:nvSpPr>
        <p:spPr bwMode="auto">
          <a:xfrm>
            <a:off x="2930767" y="3562384"/>
            <a:ext cx="49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zh-CN" altLang="en-US" b="1" dirty="0">
                <a:solidFill>
                  <a:schemeClr val="tx1"/>
                </a:solidFill>
                <a:latin typeface="楷体" panose="02010609060101010101" pitchFamily="49" charset="-122"/>
                <a:ea typeface="楷体" panose="02010609060101010101" pitchFamily="49" charset="-122"/>
              </a:rPr>
              <a:t>答：王老师每天走</a:t>
            </a:r>
            <a:r>
              <a:rPr lang="en-US" altLang="zh-CN" b="1" dirty="0">
                <a:solidFill>
                  <a:schemeClr val="tx1"/>
                </a:solidFill>
                <a:latin typeface="楷体" panose="02010609060101010101" pitchFamily="49" charset="-122"/>
                <a:ea typeface="楷体" panose="02010609060101010101" pitchFamily="49" charset="-122"/>
              </a:rPr>
              <a:t>8</a:t>
            </a:r>
            <a:r>
              <a:rPr lang="zh-CN" altLang="en-US" b="1" dirty="0">
                <a:solidFill>
                  <a:schemeClr val="tx1"/>
                </a:solidFill>
                <a:latin typeface="楷体" panose="02010609060101010101" pitchFamily="49" charset="-122"/>
                <a:ea typeface="楷体" panose="02010609060101010101" pitchFamily="49" charset="-122"/>
              </a:rPr>
              <a:t>千米。</a:t>
            </a:r>
            <a:endParaRPr lang="zh-CN" altLang="en-US"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30712" y="621658"/>
            <a:ext cx="8054880" cy="1815882"/>
          </a:xfrm>
          <a:prstGeom prst="rect">
            <a:avLst/>
          </a:prstGeom>
        </p:spPr>
        <p:txBody>
          <a:bodyPr wrap="square">
            <a:spAutoFit/>
          </a:bodyPr>
          <a:lstStyle/>
          <a:p>
            <a:pPr latinLnBrk="1"/>
            <a:r>
              <a:rPr lang="zh-CN" altLang="en-US" sz="2800" b="1" dirty="0">
                <a:latin typeface="楷体" panose="02010609060101010101" pitchFamily="49" charset="-122"/>
                <a:ea typeface="楷体" panose="02010609060101010101" pitchFamily="49" charset="-122"/>
              </a:rPr>
              <a:t>雄安新区是继深圳经济特区和上海浦东新区之后又一个具有全国意义的新区，是千年大计，国家大事。李叔叔上午</a:t>
            </a:r>
            <a:r>
              <a:rPr lang="en-US" altLang="zh-CN" sz="2800" b="1" dirty="0">
                <a:latin typeface="楷体" panose="02010609060101010101" pitchFamily="49" charset="-122"/>
                <a:ea typeface="楷体" panose="02010609060101010101" pitchFamily="49" charset="-122"/>
              </a:rPr>
              <a:t>7:00</a:t>
            </a:r>
            <a:r>
              <a:rPr lang="zh-CN" altLang="en-US" sz="2800" b="1" dirty="0">
                <a:latin typeface="楷体" panose="02010609060101010101" pitchFamily="49" charset="-122"/>
                <a:ea typeface="楷体" panose="02010609060101010101" pitchFamily="49" charset="-122"/>
              </a:rPr>
              <a:t>从北京出发到雄安新区开会，每小时行驶</a:t>
            </a:r>
            <a:r>
              <a:rPr lang="en-US" altLang="zh-CN" sz="2800" b="1" dirty="0">
                <a:latin typeface="楷体" panose="02010609060101010101" pitchFamily="49" charset="-122"/>
                <a:ea typeface="楷体" panose="02010609060101010101" pitchFamily="49" charset="-122"/>
              </a:rPr>
              <a:t>50</a:t>
            </a:r>
            <a:r>
              <a:rPr lang="zh-CN" altLang="en-US" sz="2800" b="1" dirty="0">
                <a:latin typeface="楷体" panose="02010609060101010101" pitchFamily="49" charset="-122"/>
                <a:ea typeface="楷体" panose="02010609060101010101" pitchFamily="49" charset="-122"/>
              </a:rPr>
              <a:t>千米，那么他上午</a:t>
            </a:r>
            <a:r>
              <a:rPr lang="en-US" altLang="zh-CN" sz="2800" b="1" dirty="0">
                <a:latin typeface="楷体" panose="02010609060101010101" pitchFamily="49" charset="-122"/>
                <a:ea typeface="楷体" panose="02010609060101010101" pitchFamily="49" charset="-122"/>
              </a:rPr>
              <a:t>10:00</a:t>
            </a:r>
            <a:r>
              <a:rPr lang="zh-CN" altLang="en-US" sz="2800" b="1" dirty="0">
                <a:latin typeface="楷体" panose="02010609060101010101" pitchFamily="49" charset="-122"/>
                <a:ea typeface="楷体" panose="02010609060101010101" pitchFamily="49" charset="-122"/>
              </a:rPr>
              <a:t>能到吗？</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6977" y="2694825"/>
            <a:ext cx="1954348" cy="1958935"/>
          </a:xfrm>
          <a:prstGeom prst="rect">
            <a:avLst/>
          </a:prstGeom>
        </p:spPr>
      </p:pic>
      <p:sp>
        <p:nvSpPr>
          <p:cNvPr id="7" name="TextBox 3"/>
          <p:cNvSpPr txBox="1">
            <a:spLocks noChangeArrowheads="1"/>
          </p:cNvSpPr>
          <p:nvPr/>
        </p:nvSpPr>
        <p:spPr bwMode="auto">
          <a:xfrm>
            <a:off x="2481833" y="2396669"/>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10</a:t>
            </a:r>
            <a:r>
              <a:rPr lang="zh-CN" altLang="en-US" b="1" dirty="0">
                <a:solidFill>
                  <a:srgbClr val="FF0000"/>
                </a:solidFill>
                <a:latin typeface="楷体" panose="02010609060101010101" pitchFamily="49" charset="-122"/>
                <a:ea typeface="楷体" panose="02010609060101010101" pitchFamily="49" charset="-122"/>
              </a:rPr>
              <a:t>时－</a:t>
            </a:r>
            <a:r>
              <a:rPr lang="en-US" altLang="zh-CN" b="1" dirty="0">
                <a:solidFill>
                  <a:srgbClr val="FF0000"/>
                </a:solidFill>
                <a:latin typeface="楷体" panose="02010609060101010101" pitchFamily="49" charset="-122"/>
                <a:ea typeface="楷体" panose="02010609060101010101" pitchFamily="49" charset="-122"/>
              </a:rPr>
              <a:t>7</a:t>
            </a:r>
            <a:r>
              <a:rPr lang="zh-CN" altLang="en-US" b="1" dirty="0">
                <a:solidFill>
                  <a:srgbClr val="FF0000"/>
                </a:solidFill>
                <a:latin typeface="楷体" panose="02010609060101010101" pitchFamily="49" charset="-122"/>
                <a:ea typeface="楷体" panose="02010609060101010101" pitchFamily="49" charset="-122"/>
              </a:rPr>
              <a:t>时</a:t>
            </a:r>
            <a:r>
              <a:rPr lang="en-US" altLang="zh-CN" b="1" dirty="0">
                <a:solidFill>
                  <a:srgbClr val="FF0000"/>
                </a:solidFill>
                <a:latin typeface="楷体" panose="02010609060101010101" pitchFamily="49" charset="-122"/>
                <a:ea typeface="楷体" panose="02010609060101010101" pitchFamily="49" charset="-122"/>
              </a:rPr>
              <a:t>=3</a:t>
            </a:r>
            <a:r>
              <a:rPr lang="zh-CN" altLang="en-US" b="1" dirty="0">
                <a:solidFill>
                  <a:srgbClr val="FF0000"/>
                </a:solidFill>
                <a:latin typeface="楷体" panose="02010609060101010101" pitchFamily="49" charset="-122"/>
                <a:ea typeface="楷体" panose="02010609060101010101" pitchFamily="49" charset="-122"/>
              </a:rPr>
              <a:t>（时）</a:t>
            </a:r>
            <a:endParaRPr lang="en-US" altLang="zh-CN" b="1" dirty="0">
              <a:solidFill>
                <a:srgbClr val="FF0000"/>
              </a:solidFill>
              <a:latin typeface="楷体" panose="02010609060101010101" pitchFamily="49" charset="-122"/>
              <a:ea typeface="楷体" panose="02010609060101010101" pitchFamily="49" charset="-122"/>
            </a:endParaRPr>
          </a:p>
        </p:txBody>
      </p:sp>
      <p:sp>
        <p:nvSpPr>
          <p:cNvPr id="9" name="TextBox 5"/>
          <p:cNvSpPr txBox="1">
            <a:spLocks noChangeArrowheads="1"/>
          </p:cNvSpPr>
          <p:nvPr/>
        </p:nvSpPr>
        <p:spPr bwMode="auto">
          <a:xfrm>
            <a:off x="1981325" y="4219278"/>
            <a:ext cx="6626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zh-CN" altLang="en-US" b="1" dirty="0">
                <a:solidFill>
                  <a:schemeClr val="tx1"/>
                </a:solidFill>
                <a:latin typeface="楷体" panose="02010609060101010101" pitchFamily="49" charset="-122"/>
                <a:ea typeface="楷体" panose="02010609060101010101" pitchFamily="49" charset="-122"/>
              </a:rPr>
              <a:t>答：上午</a:t>
            </a:r>
            <a:r>
              <a:rPr lang="en-US" altLang="zh-CN" b="1" dirty="0">
                <a:solidFill>
                  <a:schemeClr val="tx1"/>
                </a:solidFill>
                <a:latin typeface="楷体" panose="02010609060101010101" pitchFamily="49" charset="-122"/>
                <a:ea typeface="楷体" panose="02010609060101010101" pitchFamily="49" charset="-122"/>
              </a:rPr>
              <a:t>10:00</a:t>
            </a:r>
            <a:r>
              <a:rPr lang="zh-CN" altLang="en-US" b="1" dirty="0">
                <a:solidFill>
                  <a:schemeClr val="tx1"/>
                </a:solidFill>
                <a:latin typeface="楷体" panose="02010609060101010101" pitchFamily="49" charset="-122"/>
                <a:ea typeface="楷体" panose="02010609060101010101" pitchFamily="49" charset="-122"/>
              </a:rPr>
              <a:t>可以到达。</a:t>
            </a:r>
            <a:endParaRPr lang="zh-CN" altLang="en-US" b="1" dirty="0">
              <a:solidFill>
                <a:schemeClr val="tx1"/>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8427" y="2003058"/>
            <a:ext cx="1718176" cy="275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3"/>
          <p:cNvSpPr txBox="1">
            <a:spLocks noChangeArrowheads="1"/>
          </p:cNvSpPr>
          <p:nvPr/>
        </p:nvSpPr>
        <p:spPr bwMode="auto">
          <a:xfrm>
            <a:off x="6564371" y="2520249"/>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lgn="ctr">
              <a:defRPr/>
            </a:pPr>
            <a:r>
              <a:rPr lang="zh-CN" altLang="en-US" sz="1800" b="1" dirty="0">
                <a:solidFill>
                  <a:schemeClr val="tx1"/>
                </a:solidFill>
                <a:latin typeface="楷体" panose="02010609060101010101" pitchFamily="49" charset="-122"/>
                <a:ea typeface="楷体" panose="02010609060101010101" pitchFamily="49" charset="-122"/>
              </a:rPr>
              <a:t>全程</a:t>
            </a:r>
            <a:endParaRPr lang="en-US" altLang="zh-CN" sz="1800" b="1" dirty="0">
              <a:solidFill>
                <a:schemeClr val="tx1"/>
              </a:solidFill>
              <a:latin typeface="楷体" panose="02010609060101010101" pitchFamily="49" charset="-122"/>
              <a:ea typeface="楷体" panose="02010609060101010101" pitchFamily="49" charset="-122"/>
            </a:endParaRPr>
          </a:p>
          <a:p>
            <a:pPr>
              <a:defRPr/>
            </a:pPr>
            <a:r>
              <a:rPr lang="en-US" altLang="zh-CN" sz="1800" b="1" dirty="0">
                <a:solidFill>
                  <a:schemeClr val="tx1"/>
                </a:solidFill>
                <a:latin typeface="楷体" panose="02010609060101010101" pitchFamily="49" charset="-122"/>
                <a:ea typeface="楷体" panose="02010609060101010101" pitchFamily="49" charset="-122"/>
              </a:rPr>
              <a:t>145</a:t>
            </a:r>
            <a:r>
              <a:rPr lang="zh-CN" altLang="en-US" sz="1800" b="1" dirty="0">
                <a:solidFill>
                  <a:schemeClr val="tx1"/>
                </a:solidFill>
                <a:latin typeface="楷体" panose="02010609060101010101" pitchFamily="49" charset="-122"/>
                <a:ea typeface="楷体" panose="02010609060101010101" pitchFamily="49" charset="-122"/>
              </a:rPr>
              <a:t>千米</a:t>
            </a:r>
            <a:endParaRPr lang="zh-CN" altLang="en-US" sz="1800" b="1" dirty="0">
              <a:solidFill>
                <a:schemeClr val="tx1"/>
              </a:solidFill>
              <a:latin typeface="楷体" panose="02010609060101010101" pitchFamily="49" charset="-122"/>
              <a:ea typeface="楷体" panose="02010609060101010101" pitchFamily="49" charset="-122"/>
            </a:endParaRPr>
          </a:p>
        </p:txBody>
      </p:sp>
      <p:sp>
        <p:nvSpPr>
          <p:cNvPr id="10" name="TextBox 3"/>
          <p:cNvSpPr txBox="1">
            <a:spLocks noChangeArrowheads="1"/>
          </p:cNvSpPr>
          <p:nvPr/>
        </p:nvSpPr>
        <p:spPr bwMode="auto">
          <a:xfrm>
            <a:off x="2481833" y="3066641"/>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50+50+50=150</a:t>
            </a:r>
            <a:r>
              <a:rPr lang="zh-CN" altLang="en-US" b="1" dirty="0">
                <a:solidFill>
                  <a:srgbClr val="FF0000"/>
                </a:solidFill>
                <a:latin typeface="楷体" panose="02010609060101010101" pitchFamily="49" charset="-122"/>
                <a:ea typeface="楷体" panose="02010609060101010101" pitchFamily="49" charset="-122"/>
              </a:rPr>
              <a:t>（千米）</a:t>
            </a:r>
            <a:endParaRPr lang="en-US" altLang="zh-CN" b="1" dirty="0">
              <a:solidFill>
                <a:srgbClr val="FF0000"/>
              </a:solidFill>
              <a:latin typeface="楷体" panose="02010609060101010101" pitchFamily="49" charset="-122"/>
              <a:ea typeface="楷体" panose="02010609060101010101" pitchFamily="49" charset="-122"/>
            </a:endParaRPr>
          </a:p>
        </p:txBody>
      </p:sp>
      <p:sp>
        <p:nvSpPr>
          <p:cNvPr id="11" name="TextBox 3"/>
          <p:cNvSpPr txBox="1">
            <a:spLocks noChangeArrowheads="1"/>
          </p:cNvSpPr>
          <p:nvPr/>
        </p:nvSpPr>
        <p:spPr bwMode="auto">
          <a:xfrm>
            <a:off x="2481833" y="3623973"/>
            <a:ext cx="432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lang="en-US" altLang="zh-CN" b="1" dirty="0">
                <a:solidFill>
                  <a:srgbClr val="FF0000"/>
                </a:solidFill>
                <a:latin typeface="楷体" panose="02010609060101010101" pitchFamily="49" charset="-122"/>
                <a:ea typeface="楷体" panose="02010609060101010101" pitchFamily="49" charset="-122"/>
              </a:rPr>
              <a:t>150</a:t>
            </a:r>
            <a:r>
              <a:rPr lang="zh-CN" altLang="en-US"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147</a:t>
            </a:r>
            <a:endParaRPr lang="en-US" altLang="zh-CN"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76340" y="2744982"/>
            <a:ext cx="2483840" cy="248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5"/>
          <p:cNvSpPr>
            <a:spLocks noChangeArrowheads="1"/>
          </p:cNvSpPr>
          <p:nvPr/>
        </p:nvSpPr>
        <p:spPr bwMode="auto">
          <a:xfrm>
            <a:off x="683568" y="728830"/>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楷体" panose="02010609060101010101" pitchFamily="49" charset="-122"/>
                <a:ea typeface="楷体" panose="02010609060101010101" pitchFamily="49" charset="-122"/>
              </a:rPr>
              <a:t>这节课你们都学会了哪些知识？</a:t>
            </a:r>
            <a:endParaRPr lang="zh-CN" altLang="en-US" sz="2800" b="1" dirty="0">
              <a:latin typeface="楷体" panose="02010609060101010101" pitchFamily="49" charset="-122"/>
              <a:ea typeface="楷体" panose="02010609060101010101" pitchFamily="49" charset="-122"/>
            </a:endParaRPr>
          </a:p>
        </p:txBody>
      </p:sp>
      <p:sp>
        <p:nvSpPr>
          <p:cNvPr id="18" name="矩形 4"/>
          <p:cNvSpPr>
            <a:spLocks noChangeArrowheads="1"/>
          </p:cNvSpPr>
          <p:nvPr/>
        </p:nvSpPr>
        <p:spPr bwMode="auto">
          <a:xfrm flipH="1">
            <a:off x="276304" y="1402199"/>
            <a:ext cx="8146005" cy="11695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nSpc>
                <a:spcPct val="100000"/>
              </a:lnSpc>
              <a:spcBef>
                <a:spcPct val="50000"/>
              </a:spcBef>
              <a:buNone/>
            </a:pPr>
            <a:r>
              <a:rPr lang="zh-CN" altLang="en-US" b="1" dirty="0">
                <a:solidFill>
                  <a:prstClr val="black"/>
                </a:solidFill>
                <a:latin typeface="楷体" panose="02010609060101010101" pitchFamily="49" charset="-122"/>
                <a:ea typeface="楷体" panose="02010609060101010101" pitchFamily="49" charset="-122"/>
              </a:rPr>
              <a:t>    </a:t>
            </a:r>
            <a:r>
              <a:rPr lang="en-US" altLang="zh-CN" b="1" dirty="0">
                <a:solidFill>
                  <a:srgbClr val="FF0000"/>
                </a:solidFill>
                <a:latin typeface="楷体" panose="02010609060101010101" pitchFamily="49" charset="-122"/>
                <a:ea typeface="楷体" panose="02010609060101010101" pitchFamily="49" charset="-122"/>
              </a:rPr>
              <a:t>1</a:t>
            </a:r>
            <a:r>
              <a:rPr lang="zh-CN" altLang="en-US" b="1" dirty="0">
                <a:solidFill>
                  <a:srgbClr val="FF0000"/>
                </a:solidFill>
                <a:latin typeface="楷体" panose="02010609060101010101" pitchFamily="49" charset="-122"/>
                <a:ea typeface="楷体" panose="02010609060101010101" pitchFamily="49" charset="-122"/>
              </a:rPr>
              <a:t>千米＝</a:t>
            </a:r>
            <a:r>
              <a:rPr lang="en-US" altLang="zh-CN" b="1" dirty="0">
                <a:solidFill>
                  <a:srgbClr val="FF0000"/>
                </a:solidFill>
                <a:latin typeface="楷体" panose="02010609060101010101" pitchFamily="49" charset="-122"/>
                <a:ea typeface="楷体" panose="02010609060101010101" pitchFamily="49" charset="-122"/>
              </a:rPr>
              <a:t>1000</a:t>
            </a:r>
            <a:r>
              <a:rPr lang="zh-CN" altLang="en-US" b="1" dirty="0">
                <a:solidFill>
                  <a:srgbClr val="FF0000"/>
                </a:solidFill>
                <a:latin typeface="楷体" panose="02010609060101010101" pitchFamily="49" charset="-122"/>
                <a:ea typeface="楷体" panose="02010609060101010101" pitchFamily="49" charset="-122"/>
              </a:rPr>
              <a:t>米</a:t>
            </a:r>
            <a:endParaRPr lang="en-US" altLang="zh-CN" b="1" dirty="0">
              <a:solidFill>
                <a:prstClr val="black"/>
              </a:solidFill>
              <a:latin typeface="楷体" panose="02010609060101010101" pitchFamily="49" charset="-122"/>
              <a:ea typeface="楷体" panose="02010609060101010101" pitchFamily="49" charset="-122"/>
            </a:endParaRPr>
          </a:p>
          <a:p>
            <a:pPr lvl="0">
              <a:lnSpc>
                <a:spcPct val="100000"/>
              </a:lnSpc>
              <a:spcBef>
                <a:spcPct val="50000"/>
              </a:spcBef>
              <a:buNone/>
            </a:pPr>
            <a:r>
              <a:rPr lang="en-US" altLang="zh-CN" b="1" dirty="0">
                <a:solidFill>
                  <a:prstClr val="black"/>
                </a:solidFill>
                <a:latin typeface="楷体" panose="02010609060101010101" pitchFamily="49" charset="-122"/>
                <a:ea typeface="楷体" panose="02010609060101010101" pitchFamily="49" charset="-122"/>
              </a:rPr>
              <a:t>    </a:t>
            </a:r>
            <a:r>
              <a:rPr lang="zh-CN" altLang="en-US" b="1" dirty="0">
                <a:solidFill>
                  <a:prstClr val="black"/>
                </a:solidFill>
                <a:latin typeface="楷体" panose="02010609060101010101" pitchFamily="49" charset="-122"/>
                <a:ea typeface="楷体" panose="02010609060101010101" pitchFamily="49" charset="-122"/>
              </a:rPr>
              <a:t>计算</a:t>
            </a:r>
            <a:r>
              <a:rPr lang="zh-CN" altLang="en-US" b="1" dirty="0">
                <a:solidFill>
                  <a:srgbClr val="FF0000"/>
                </a:solidFill>
                <a:latin typeface="楷体" panose="02010609060101010101" pitchFamily="49" charset="-122"/>
                <a:ea typeface="楷体" panose="02010609060101010101" pitchFamily="49" charset="-122"/>
              </a:rPr>
              <a:t>比较长</a:t>
            </a:r>
            <a:r>
              <a:rPr lang="zh-CN" altLang="en-US" b="1" dirty="0">
                <a:solidFill>
                  <a:prstClr val="black"/>
                </a:solidFill>
                <a:latin typeface="楷体" panose="02010609060101010101" pitchFamily="49" charset="-122"/>
                <a:ea typeface="楷体" panose="02010609060101010101" pitchFamily="49" charset="-122"/>
              </a:rPr>
              <a:t>的路程，通常用千米（</a:t>
            </a:r>
            <a:r>
              <a:rPr lang="en-US" altLang="zh-CN"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km</a:t>
            </a:r>
            <a:r>
              <a:rPr lang="zh-CN" altLang="en-US" b="1" dirty="0">
                <a:solidFill>
                  <a:prstClr val="black"/>
                </a:solidFill>
                <a:latin typeface="楷体" panose="02010609060101010101" pitchFamily="49" charset="-122"/>
                <a:ea typeface="楷体" panose="02010609060101010101" pitchFamily="49" charset="-122"/>
              </a:rPr>
              <a:t>）作单位。</a:t>
            </a:r>
            <a:endParaRPr lang="zh-CN" altLang="en-US" b="1" dirty="0">
              <a:solidFill>
                <a:prstClr val="black"/>
              </a:solidFill>
              <a:latin typeface="楷体" panose="02010609060101010101" pitchFamily="49" charset="-122"/>
              <a:ea typeface="楷体" panose="02010609060101010101" pitchFamily="49" charset="-122"/>
            </a:endParaRPr>
          </a:p>
        </p:txBody>
      </p:sp>
      <p:sp>
        <p:nvSpPr>
          <p:cNvPr id="8" name="矩形 4"/>
          <p:cNvSpPr>
            <a:spLocks noChangeArrowheads="1"/>
          </p:cNvSpPr>
          <p:nvPr/>
        </p:nvSpPr>
        <p:spPr bwMode="auto">
          <a:xfrm flipH="1">
            <a:off x="1019395" y="2686259"/>
            <a:ext cx="5888518" cy="181588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nSpc>
                <a:spcPct val="100000"/>
              </a:lnSpc>
              <a:spcBef>
                <a:spcPct val="50000"/>
              </a:spcBef>
              <a:buNone/>
            </a:pPr>
            <a:r>
              <a:rPr lang="zh-CN" altLang="en-US" b="1" dirty="0">
                <a:solidFill>
                  <a:prstClr val="black"/>
                </a:solidFill>
                <a:latin typeface="楷体" panose="02010609060101010101" pitchFamily="49" charset="-122"/>
                <a:ea typeface="楷体" panose="02010609060101010101" pitchFamily="49" charset="-122"/>
              </a:rPr>
              <a:t>在估测较长距离时，</a:t>
            </a:r>
            <a:r>
              <a:rPr lang="zh-CN" altLang="en-US" b="1" dirty="0">
                <a:solidFill>
                  <a:srgbClr val="FF0000"/>
                </a:solidFill>
                <a:latin typeface="楷体" panose="02010609060101010101" pitchFamily="49" charset="-122"/>
                <a:ea typeface="楷体" panose="02010609060101010101" pitchFamily="49" charset="-122"/>
              </a:rPr>
              <a:t>一步的距离</a:t>
            </a:r>
            <a:r>
              <a:rPr lang="zh-CN" altLang="en-US" b="1" dirty="0">
                <a:solidFill>
                  <a:prstClr val="black"/>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一分钟走的距离</a:t>
            </a:r>
            <a:r>
              <a:rPr lang="zh-CN" altLang="en-US" b="1" dirty="0">
                <a:solidFill>
                  <a:prstClr val="black"/>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公共汽车一站的距离</a:t>
            </a:r>
            <a:r>
              <a:rPr lang="zh-CN" altLang="en-US" b="1" dirty="0">
                <a:solidFill>
                  <a:prstClr val="black"/>
                </a:solidFill>
                <a:latin typeface="楷体" panose="02010609060101010101" pitchFamily="49" charset="-122"/>
                <a:ea typeface="楷体" panose="02010609060101010101" pitchFamily="49" charset="-122"/>
              </a:rPr>
              <a:t>，都可以作为单位长度来估算出这段距离的总长度。</a:t>
            </a:r>
            <a:endParaRPr lang="zh-CN" altLang="en-US" b="1" dirty="0">
              <a:solidFill>
                <a:prstClr val="black"/>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wd">
                                    <p:tmPct val="30000"/>
                                  </p:iterate>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left)">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30000"/>
                                  </p:iterate>
                                  <p:childTnLst>
                                    <p:set>
                                      <p:cBhvr>
                                        <p:cTn id="16" dur="1" fill="hold">
                                          <p:stCondLst>
                                            <p:cond delay="0"/>
                                          </p:stCondLst>
                                        </p:cTn>
                                        <p:tgtEl>
                                          <p:spTgt spid="18">
                                            <p:txEl>
                                              <p:pRg st="1" end="1"/>
                                            </p:txEl>
                                          </p:spTgt>
                                        </p:tgtEl>
                                        <p:attrNameLst>
                                          <p:attrName>style.visibility</p:attrName>
                                        </p:attrNameLst>
                                      </p:cBhvr>
                                      <p:to>
                                        <p:strVal val="visible"/>
                                      </p:to>
                                    </p:set>
                                    <p:animEffect transition="in" filter="wipe(left)">
                                      <p:cBhvr>
                                        <p:cTn id="17" dur="500"/>
                                        <p:tgtEl>
                                          <p:spTgt spid="1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619672" y="1431534"/>
            <a:ext cx="6955068" cy="3069833"/>
            <a:chOff x="1487684" y="1851669"/>
            <a:chExt cx="6943183" cy="2835296"/>
          </a:xfrm>
        </p:grpSpPr>
        <p:sp>
          <p:nvSpPr>
            <p:cNvPr id="68" name="圆角矩形 67"/>
            <p:cNvSpPr/>
            <p:nvPr/>
          </p:nvSpPr>
          <p:spPr>
            <a:xfrm>
              <a:off x="1487684" y="1851669"/>
              <a:ext cx="5472362" cy="2436762"/>
            </a:xfrm>
            <a:prstGeom prst="roundRect">
              <a:avLst/>
            </a:prstGeom>
            <a:solidFill>
              <a:schemeClr val="bg1"/>
            </a:solidFill>
            <a:ln>
              <a:solidFill>
                <a:srgbClr val="45988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504548" y="2904772"/>
              <a:ext cx="1926319" cy="1782193"/>
            </a:xfrm>
            <a:prstGeom prst="rect">
              <a:avLst/>
            </a:prstGeom>
          </p:spPr>
        </p:pic>
      </p:grpSp>
      <p:sp>
        <p:nvSpPr>
          <p:cNvPr id="63" name="矩形 62"/>
          <p:cNvSpPr/>
          <p:nvPr/>
        </p:nvSpPr>
        <p:spPr>
          <a:xfrm>
            <a:off x="1696240" y="1515321"/>
            <a:ext cx="5328592" cy="2554545"/>
          </a:xfrm>
          <a:prstGeom prst="rect">
            <a:avLst/>
          </a:prstGeom>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    </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毫米</a:t>
            </a:r>
            <a:r>
              <a:rPr lang="zh-CN" altLang="en-US" sz="3200" b="1" dirty="0">
                <a:latin typeface="楷体" panose="02010609060101010101" pitchFamily="49" charset="-122"/>
                <a:ea typeface="楷体" panose="02010609060101010101" pitchFamily="49" charset="-122"/>
              </a:rPr>
              <a:t>大约是</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分硬币的厚度；</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厘米</a:t>
            </a:r>
            <a:r>
              <a:rPr lang="zh-CN" altLang="en-US" sz="3200" b="1" dirty="0">
                <a:latin typeface="楷体" panose="02010609060101010101" pitchFamily="49" charset="-122"/>
                <a:ea typeface="楷体" panose="02010609060101010101" pitchFamily="49" charset="-122"/>
              </a:rPr>
              <a:t>大约是指甲盖的宽度；</a:t>
            </a:r>
            <a:r>
              <a:rPr lang="en-US" altLang="zh-CN" sz="3200" b="1" dirty="0">
                <a:solidFill>
                  <a:srgbClr val="FF0000"/>
                </a:solidFill>
                <a:latin typeface="楷体" panose="02010609060101010101" pitchFamily="49" charset="-122"/>
                <a:ea typeface="楷体" panose="02010609060101010101" pitchFamily="49" charset="-122"/>
              </a:rPr>
              <a:t>1</a:t>
            </a:r>
            <a:r>
              <a:rPr lang="zh-CN" altLang="en-US" sz="3200" b="1" dirty="0">
                <a:solidFill>
                  <a:srgbClr val="FF0000"/>
                </a:solidFill>
                <a:latin typeface="楷体" panose="02010609060101010101" pitchFamily="49" charset="-122"/>
                <a:ea typeface="楷体" panose="02010609060101010101" pitchFamily="49" charset="-122"/>
              </a:rPr>
              <a:t>分米</a:t>
            </a:r>
            <a:r>
              <a:rPr lang="zh-CN" altLang="en-US" sz="3200" b="1" dirty="0">
                <a:latin typeface="楷体" panose="02010609060101010101" pitchFamily="49" charset="-122"/>
                <a:ea typeface="楷体" panose="02010609060101010101" pitchFamily="49" charset="-122"/>
              </a:rPr>
              <a:t>大约是手掌的宽度。千米一般用来表示</a:t>
            </a:r>
            <a:r>
              <a:rPr lang="zh-CN" altLang="en-US" sz="3200" b="1" dirty="0">
                <a:solidFill>
                  <a:srgbClr val="FF0000"/>
                </a:solidFill>
                <a:latin typeface="楷体" panose="02010609060101010101" pitchFamily="49" charset="-122"/>
                <a:ea typeface="楷体" panose="02010609060101010101" pitchFamily="49" charset="-122"/>
              </a:rPr>
              <a:t>较长</a:t>
            </a:r>
            <a:r>
              <a:rPr lang="zh-CN" altLang="en-US" sz="3200" b="1" dirty="0">
                <a:latin typeface="楷体" panose="02010609060101010101" pitchFamily="49" charset="-122"/>
                <a:ea typeface="楷体" panose="02010609060101010101" pitchFamily="49" charset="-122"/>
              </a:rPr>
              <a:t>的距离。</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par>
                                <p:cTn id="8" presetID="22" presetClass="entr" presetSubtype="8" fill="hold" grpId="0" nodeType="withEffect">
                                  <p:stCondLst>
                                    <p:cond delay="0"/>
                                  </p:stCondLst>
                                  <p:iterate type="wd">
                                    <p:tmPct val="30000"/>
                                  </p:iterate>
                                  <p:childTnLst>
                                    <p:set>
                                      <p:cBhvr>
                                        <p:cTn id="9" dur="1" fill="hold">
                                          <p:stCondLst>
                                            <p:cond delay="0"/>
                                          </p:stCondLst>
                                        </p:cTn>
                                        <p:tgtEl>
                                          <p:spTgt spid="63"/>
                                        </p:tgtEl>
                                        <p:attrNameLst>
                                          <p:attrName>style.visibility</p:attrName>
                                        </p:attrNameLst>
                                      </p:cBhvr>
                                      <p:to>
                                        <p:strVal val="visible"/>
                                      </p:to>
                                    </p:set>
                                    <p:animEffect transition="in" filter="wipe(left)">
                                      <p:cBhvr>
                                        <p:cTn id="1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878236" y="706464"/>
            <a:ext cx="77542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测量下面的长度应该用什么作单位？ 把它填在（  ）里。</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6" name="TextBox 1"/>
          <p:cNvSpPr txBox="1">
            <a:spLocks noChangeArrowheads="1"/>
          </p:cNvSpPr>
          <p:nvPr/>
        </p:nvSpPr>
        <p:spPr bwMode="auto">
          <a:xfrm>
            <a:off x="599882" y="3524191"/>
            <a:ext cx="28751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马拉松比赛全程  （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7" name="TextBox 1"/>
          <p:cNvSpPr txBox="1">
            <a:spLocks noChangeArrowheads="1"/>
          </p:cNvSpPr>
          <p:nvPr/>
        </p:nvSpPr>
        <p:spPr bwMode="auto">
          <a:xfrm>
            <a:off x="3550713" y="3524191"/>
            <a:ext cx="20425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书的厚度（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8" name="TextBox 1"/>
          <p:cNvSpPr txBox="1">
            <a:spLocks noChangeArrowheads="1"/>
          </p:cNvSpPr>
          <p:nvPr/>
        </p:nvSpPr>
        <p:spPr bwMode="auto">
          <a:xfrm>
            <a:off x="5787880" y="3524191"/>
            <a:ext cx="288032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过街天桥的长度（    ）</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99" name="TextBox 44"/>
          <p:cNvSpPr txBox="1">
            <a:spLocks noChangeArrowheads="1"/>
          </p:cNvSpPr>
          <p:nvPr/>
        </p:nvSpPr>
        <p:spPr bwMode="auto">
          <a:xfrm>
            <a:off x="1309221" y="3932139"/>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千米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0" name="TextBox 44"/>
          <p:cNvSpPr txBox="1">
            <a:spLocks noChangeArrowheads="1"/>
          </p:cNvSpPr>
          <p:nvPr/>
        </p:nvSpPr>
        <p:spPr bwMode="auto">
          <a:xfrm>
            <a:off x="3923928" y="3943089"/>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毫米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1" name="TextBox 44"/>
          <p:cNvSpPr txBox="1">
            <a:spLocks noChangeArrowheads="1"/>
          </p:cNvSpPr>
          <p:nvPr/>
        </p:nvSpPr>
        <p:spPr bwMode="auto">
          <a:xfrm>
            <a:off x="6951640" y="3973317"/>
            <a:ext cx="1422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米</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25"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2780" y="1958767"/>
            <a:ext cx="899891"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007849"/>
            <a:ext cx="139065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857" y="1784460"/>
            <a:ext cx="2109450" cy="210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500"/>
                                        <p:tgtEl>
                                          <p:spTgt spid="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left)">
                                      <p:cBhvr>
                                        <p:cTn id="1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797644" y="870583"/>
            <a:ext cx="7079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cs typeface="Times New Roman" panose="02020603050405020304" pitchFamily="18" charset="0"/>
              </a:rPr>
              <a:t>在下面（   ）里填入合适的长度单位名称。</a:t>
            </a:r>
            <a:endParaRPr lang="zh-CN" altLang="en-US" sz="28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5" name="矩形 14"/>
          <p:cNvSpPr/>
          <p:nvPr/>
        </p:nvSpPr>
        <p:spPr>
          <a:xfrm>
            <a:off x="1907704" y="2002258"/>
            <a:ext cx="6562725" cy="523875"/>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）小明的身高是</a:t>
            </a:r>
            <a:r>
              <a:rPr lang="en-US" altLang="zh-CN" sz="2800" b="1" dirty="0">
                <a:latin typeface="楷体" panose="02010609060101010101" pitchFamily="49" charset="-122"/>
                <a:ea typeface="楷体" panose="02010609060101010101" pitchFamily="49" charset="-122"/>
              </a:rPr>
              <a:t>130</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6" name="矩形 15"/>
          <p:cNvSpPr/>
          <p:nvPr/>
        </p:nvSpPr>
        <p:spPr>
          <a:xfrm>
            <a:off x="1907704" y="2743621"/>
            <a:ext cx="6562725" cy="522287"/>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）学校的旗杆高</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7" name="矩形 16"/>
          <p:cNvSpPr/>
          <p:nvPr/>
        </p:nvSpPr>
        <p:spPr>
          <a:xfrm>
            <a:off x="1907704" y="3437358"/>
            <a:ext cx="6562725" cy="523220"/>
          </a:xfrm>
          <a:prstGeom prst="rect">
            <a:avLst/>
          </a:prstGeom>
        </p:spPr>
        <p:txBody>
          <a:bodyPr>
            <a:spAutoFit/>
          </a:bodyPr>
          <a:lstStyle/>
          <a:p>
            <a:pPr>
              <a:defRPr/>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）我家距离学校</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8" name="TextBox 5"/>
          <p:cNvSpPr txBox="1">
            <a:spLocks noChangeArrowheads="1"/>
          </p:cNvSpPr>
          <p:nvPr/>
        </p:nvSpPr>
        <p:spPr bwMode="auto">
          <a:xfrm>
            <a:off x="5940152" y="2002257"/>
            <a:ext cx="1085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dirty="0">
                <a:solidFill>
                  <a:srgbClr val="FF0000"/>
                </a:solidFill>
                <a:latin typeface="楷体" panose="02010609060101010101" pitchFamily="49" charset="-122"/>
                <a:ea typeface="楷体" panose="02010609060101010101" pitchFamily="49" charset="-122"/>
              </a:rPr>
              <a:t>厘米</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19" name="TextBox 6"/>
          <p:cNvSpPr txBox="1">
            <a:spLocks noChangeArrowheads="1"/>
          </p:cNvSpPr>
          <p:nvPr/>
        </p:nvSpPr>
        <p:spPr bwMode="auto">
          <a:xfrm>
            <a:off x="5565304" y="3443708"/>
            <a:ext cx="1085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a:solidFill>
                  <a:srgbClr val="FF0000"/>
                </a:solidFill>
                <a:latin typeface="楷体" panose="02010609060101010101" pitchFamily="49" charset="-122"/>
                <a:ea typeface="楷体" panose="02010609060101010101" pitchFamily="49" charset="-122"/>
              </a:rPr>
              <a:t>千米</a:t>
            </a:r>
            <a:endParaRPr lang="zh-CN" altLang="en-US">
              <a:solidFill>
                <a:srgbClr val="FF0000"/>
              </a:solidFill>
              <a:latin typeface="楷体" panose="02010609060101010101" pitchFamily="49" charset="-122"/>
              <a:ea typeface="楷体" panose="02010609060101010101" pitchFamily="49" charset="-122"/>
            </a:endParaRPr>
          </a:p>
        </p:txBody>
      </p:sp>
      <p:sp>
        <p:nvSpPr>
          <p:cNvPr id="20" name="TextBox 7"/>
          <p:cNvSpPr txBox="1">
            <a:spLocks noChangeArrowheads="1"/>
          </p:cNvSpPr>
          <p:nvPr/>
        </p:nvSpPr>
        <p:spPr bwMode="auto">
          <a:xfrm>
            <a:off x="5868144" y="2758832"/>
            <a:ext cx="1085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dirty="0">
                <a:solidFill>
                  <a:srgbClr val="FF0000"/>
                </a:solidFill>
                <a:latin typeface="楷体" panose="02010609060101010101" pitchFamily="49" charset="-122"/>
                <a:ea typeface="楷体" panose="02010609060101010101" pitchFamily="49" charset="-122"/>
              </a:rPr>
              <a:t>米</a:t>
            </a:r>
            <a:endParaRPr lang="zh-CN" altLang="en-US"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8638" y="843558"/>
            <a:ext cx="8042356"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我们学习了哪些长度单位？他们之间有什么关系？</a:t>
            </a:r>
            <a:endParaRPr lang="zh-CN" altLang="en-US" sz="2800" b="1" dirty="0">
              <a:latin typeface="楷体" panose="02010609060101010101" pitchFamily="49" charset="-122"/>
              <a:ea typeface="楷体" panose="02010609060101010101" pitchFamily="49" charset="-122"/>
            </a:endParaRPr>
          </a:p>
        </p:txBody>
      </p:sp>
      <p:grpSp>
        <p:nvGrpSpPr>
          <p:cNvPr id="10" name="组合 9"/>
          <p:cNvGrpSpPr/>
          <p:nvPr/>
        </p:nvGrpSpPr>
        <p:grpSpPr>
          <a:xfrm>
            <a:off x="971600" y="2139702"/>
            <a:ext cx="3744416" cy="2160240"/>
            <a:chOff x="971600" y="2053582"/>
            <a:chExt cx="3744416" cy="216024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1600" y="2053582"/>
              <a:ext cx="3744416" cy="2160240"/>
            </a:xfrm>
            <a:prstGeom prst="rect">
              <a:avLst/>
            </a:prstGeom>
          </p:spPr>
        </p:pic>
        <p:sp>
          <p:nvSpPr>
            <p:cNvPr id="12" name="Text Box 51"/>
            <p:cNvSpPr txBox="1">
              <a:spLocks noChangeArrowheads="1"/>
            </p:cNvSpPr>
            <p:nvPr/>
          </p:nvSpPr>
          <p:spPr bwMode="auto">
            <a:xfrm>
              <a:off x="1547664" y="2656648"/>
              <a:ext cx="3096344" cy="95410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pPr>
              <a:r>
                <a:rPr lang="zh-CN" altLang="en-US" b="1" dirty="0">
                  <a:solidFill>
                    <a:srgbClr val="FF0000"/>
                  </a:solidFill>
                  <a:latin typeface="楷体" panose="02010609060101010101" pitchFamily="49" charset="-122"/>
                  <a:ea typeface="楷体" panose="02010609060101010101" pitchFamily="49" charset="-122"/>
                </a:rPr>
                <a:t>千米、米、分米、厘米、毫米</a:t>
              </a:r>
              <a:endParaRPr lang="zh-CN" altLang="en-US" b="1" dirty="0">
                <a:solidFill>
                  <a:srgbClr val="FF0000"/>
                </a:solidFill>
                <a:latin typeface="楷体" panose="02010609060101010101" pitchFamily="49" charset="-122"/>
                <a:ea typeface="楷体" panose="02010609060101010101" pitchFamily="49" charset="-122"/>
              </a:endParaRPr>
            </a:p>
          </p:txBody>
        </p:sp>
      </p:grpSp>
      <p:sp>
        <p:nvSpPr>
          <p:cNvPr id="13" name="圆角矩形 12"/>
          <p:cNvSpPr/>
          <p:nvPr/>
        </p:nvSpPr>
        <p:spPr>
          <a:xfrm>
            <a:off x="4860031" y="1968684"/>
            <a:ext cx="3168352" cy="24623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千米＝</a:t>
            </a:r>
            <a:r>
              <a:rPr lang="en-US" altLang="zh-CN" sz="3200" b="1" dirty="0">
                <a:solidFill>
                  <a:srgbClr val="FF0000"/>
                </a:solidFill>
                <a:latin typeface="楷体" panose="02010609060101010101" pitchFamily="49" charset="-122"/>
                <a:ea typeface="楷体" panose="02010609060101010101" pitchFamily="49" charset="-122"/>
              </a:rPr>
              <a:t>1000</a:t>
            </a:r>
            <a:r>
              <a:rPr lang="zh-CN" altLang="en-US" sz="3200" b="1" dirty="0">
                <a:latin typeface="楷体" panose="02010609060101010101" pitchFamily="49" charset="-122"/>
                <a:ea typeface="楷体" panose="02010609060101010101" pitchFamily="49" charset="-122"/>
              </a:rPr>
              <a:t>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分米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分米＝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厘米</a:t>
            </a:r>
            <a:endParaRPr lang="en-US" altLang="zh-CN" sz="3200" b="1" dirty="0">
              <a:latin typeface="楷体" panose="02010609060101010101" pitchFamily="49" charset="-122"/>
              <a:ea typeface="楷体" panose="02010609060101010101" pitchFamily="49" charset="-122"/>
            </a:endParaRPr>
          </a:p>
          <a:p>
            <a:pPr algn="ct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厘米＝</a:t>
            </a:r>
            <a:r>
              <a:rPr lang="en-US" altLang="zh-CN" sz="3200" b="1" dirty="0">
                <a:solidFill>
                  <a:srgbClr val="FF0000"/>
                </a:solidFill>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毫米</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wd">
                                    <p:tmPct val="30000"/>
                                  </p:iterate>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
          <p:cNvSpPr txBox="1">
            <a:spLocks noChangeArrowheads="1"/>
          </p:cNvSpPr>
          <p:nvPr/>
        </p:nvSpPr>
        <p:spPr bwMode="auto">
          <a:xfrm>
            <a:off x="1367729" y="646831"/>
            <a:ext cx="66247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cs typeface="Times New Roman" panose="02020603050405020304" pitchFamily="18" charset="0"/>
              </a:rPr>
              <a:t>在（  ）里填上合适的数。</a:t>
            </a:r>
            <a:endParaRPr lang="zh-CN" altLang="en-US" sz="3200" b="1" dirty="0">
              <a:latin typeface="楷体" panose="02010609060101010101" pitchFamily="49" charset="-122"/>
              <a:ea typeface="楷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74482" y="3022311"/>
            <a:ext cx="1581330" cy="1942423"/>
          </a:xfrm>
          <a:prstGeom prst="rect">
            <a:avLst/>
          </a:prstGeom>
        </p:spPr>
      </p:pic>
      <p:sp>
        <p:nvSpPr>
          <p:cNvPr id="19" name="矩形 18"/>
          <p:cNvSpPr/>
          <p:nvPr/>
        </p:nvSpPr>
        <p:spPr>
          <a:xfrm>
            <a:off x="2915816" y="935308"/>
            <a:ext cx="5616624" cy="3539430"/>
          </a:xfrm>
          <a:prstGeom prst="rect">
            <a:avLst/>
          </a:prstGeom>
        </p:spPr>
        <p:txBody>
          <a:bodyPr wrap="square">
            <a:spAutoFit/>
          </a:bodyPr>
          <a:lstStyle/>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8</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6000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）千米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700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）千米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0" name="文本框 19"/>
          <p:cNvSpPr txBox="1"/>
          <p:nvPr/>
        </p:nvSpPr>
        <p:spPr>
          <a:xfrm>
            <a:off x="4680097" y="1193986"/>
            <a:ext cx="1042190"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8000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5069690" y="2061505"/>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6</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6228184" y="2911710"/>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1</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5868144" y="3771760"/>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2000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圆角矩形标注 2"/>
          <p:cNvSpPr/>
          <p:nvPr/>
        </p:nvSpPr>
        <p:spPr>
          <a:xfrm>
            <a:off x="1547664" y="1717206"/>
            <a:ext cx="2016224" cy="449556"/>
          </a:xfrm>
          <a:prstGeom prst="wedgeRoundRectCallout">
            <a:avLst>
              <a:gd name="adj1" fmla="val 60373"/>
              <a:gd name="adj2" fmla="val -58512"/>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千米＝</a:t>
            </a: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sp>
        <p:nvSpPr>
          <p:cNvPr id="28" name="圆角矩形标注 27"/>
          <p:cNvSpPr/>
          <p:nvPr/>
        </p:nvSpPr>
        <p:spPr>
          <a:xfrm>
            <a:off x="1399968" y="2579381"/>
            <a:ext cx="2163920" cy="442930"/>
          </a:xfrm>
          <a:prstGeom prst="wedgeRoundRectCallout">
            <a:avLst>
              <a:gd name="adj1" fmla="val 60373"/>
              <a:gd name="adj2" fmla="val -58512"/>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千米</a:t>
            </a:r>
            <a:endParaRPr lang="zh-CN" altLang="en-US" sz="2000" b="1" dirty="0">
              <a:latin typeface="楷体" panose="02010609060101010101" pitchFamily="49" charset="-122"/>
              <a:ea typeface="楷体" panose="02010609060101010101" pitchFamily="49" charset="-122"/>
            </a:endParaRPr>
          </a:p>
        </p:txBody>
      </p:sp>
      <p:sp>
        <p:nvSpPr>
          <p:cNvPr id="29" name="圆角矩形标注 28"/>
          <p:cNvSpPr/>
          <p:nvPr/>
        </p:nvSpPr>
        <p:spPr>
          <a:xfrm>
            <a:off x="1566757" y="3434930"/>
            <a:ext cx="2341419" cy="438942"/>
          </a:xfrm>
          <a:prstGeom prst="wedgeRoundRectCallout">
            <a:avLst>
              <a:gd name="adj1" fmla="val 42473"/>
              <a:gd name="adj2" fmla="val -70860"/>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700</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300</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1000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sp>
        <p:nvSpPr>
          <p:cNvPr id="30" name="圆角矩形标注 29"/>
          <p:cNvSpPr/>
          <p:nvPr/>
        </p:nvSpPr>
        <p:spPr>
          <a:xfrm>
            <a:off x="2411760" y="4357782"/>
            <a:ext cx="2537337" cy="406069"/>
          </a:xfrm>
          <a:prstGeom prst="wedgeRoundRectCallout">
            <a:avLst>
              <a:gd name="adj1" fmla="val -603"/>
              <a:gd name="adj2" fmla="val -69625"/>
              <a:gd name="adj3" fmla="val 16667"/>
            </a:avLst>
          </a:prstGeom>
          <a:ln>
            <a:solidFill>
              <a:srgbClr val="459881"/>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2</a:t>
            </a:r>
            <a:r>
              <a:rPr lang="zh-CN" altLang="en-US" sz="2000" b="1" dirty="0">
                <a:latin typeface="楷体" panose="02010609060101010101" pitchFamily="49" charset="-122"/>
                <a:ea typeface="楷体" panose="02010609060101010101" pitchFamily="49" charset="-122"/>
              </a:rPr>
              <a:t>千米</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 grpId="0" animBg="1"/>
      <p:bldP spid="28" grpId="0" animBg="1"/>
      <p:bldP spid="2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
          <p:cNvSpPr txBox="1">
            <a:spLocks noChangeArrowheads="1"/>
          </p:cNvSpPr>
          <p:nvPr/>
        </p:nvSpPr>
        <p:spPr bwMode="auto">
          <a:xfrm>
            <a:off x="605492" y="663565"/>
            <a:ext cx="66247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cs typeface="Times New Roman" panose="02020603050405020304" pitchFamily="18" charset="0"/>
              </a:rPr>
              <a:t>在（  ）里填上合适的数。</a:t>
            </a:r>
            <a:endParaRPr lang="zh-CN" altLang="en-US" sz="32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0" name="矩形 19"/>
          <p:cNvSpPr/>
          <p:nvPr/>
        </p:nvSpPr>
        <p:spPr>
          <a:xfrm>
            <a:off x="2430829" y="1110531"/>
            <a:ext cx="5616624" cy="3539430"/>
          </a:xfrm>
          <a:prstGeom prst="rect">
            <a:avLst/>
          </a:prstGeom>
        </p:spPr>
        <p:txBody>
          <a:bodyPr wrap="square">
            <a:spAutoFit/>
          </a:bodyPr>
          <a:lstStyle/>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厘米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4</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千米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30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毫米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）厘米    </a:t>
            </a:r>
            <a:endPar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28600" algn="just">
              <a:lnSpc>
                <a:spcPct val="200000"/>
              </a:lnSpc>
              <a:spcAft>
                <a:spcPts val="0"/>
              </a:spcAft>
            </a:pP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50</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分米</a:t>
            </a:r>
            <a:r>
              <a:rPr lang="en-US" altLang="zh-CN"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rPr>
              <a:t>（    ）米</a:t>
            </a:r>
            <a:endParaRPr lang="zh-CN" altLang="en-US" sz="2800" b="1" kern="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1" name="文本框 20"/>
          <p:cNvSpPr txBox="1"/>
          <p:nvPr/>
        </p:nvSpPr>
        <p:spPr>
          <a:xfrm>
            <a:off x="4807093" y="1391144"/>
            <a:ext cx="1042190"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4317856" y="2216838"/>
            <a:ext cx="97847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4000</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4628633" y="3078710"/>
            <a:ext cx="754524"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3</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文本框 23"/>
          <p:cNvSpPr txBox="1"/>
          <p:nvPr/>
        </p:nvSpPr>
        <p:spPr>
          <a:xfrm>
            <a:off x="4567961" y="3940582"/>
            <a:ext cx="1630392" cy="523220"/>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rPr>
              <a:t>5</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ine 19"/>
          <p:cNvSpPr>
            <a:spLocks noChangeShapeType="1"/>
          </p:cNvSpPr>
          <p:nvPr/>
        </p:nvSpPr>
        <p:spPr bwMode="auto">
          <a:xfrm>
            <a:off x="4032951" y="3176210"/>
            <a:ext cx="450850" cy="120015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sp>
        <p:nvSpPr>
          <p:cNvPr id="13" name="Line 22"/>
          <p:cNvSpPr>
            <a:spLocks noChangeShapeType="1"/>
          </p:cNvSpPr>
          <p:nvPr/>
        </p:nvSpPr>
        <p:spPr bwMode="auto">
          <a:xfrm>
            <a:off x="1734250" y="3090485"/>
            <a:ext cx="109834" cy="1177509"/>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sp>
        <p:nvSpPr>
          <p:cNvPr id="14" name="Line 21"/>
          <p:cNvSpPr>
            <a:spLocks noChangeShapeType="1"/>
          </p:cNvSpPr>
          <p:nvPr/>
        </p:nvSpPr>
        <p:spPr bwMode="auto">
          <a:xfrm flipH="1">
            <a:off x="7304788" y="2744410"/>
            <a:ext cx="330200" cy="163195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b="1">
              <a:latin typeface="楷体" panose="02010609060101010101" pitchFamily="49" charset="-122"/>
              <a:ea typeface="楷体" panose="02010609060101010101" pitchFamily="49" charset="-122"/>
            </a:endParaRPr>
          </a:p>
        </p:txBody>
      </p:sp>
      <p:pic>
        <p:nvPicPr>
          <p:cNvPr id="15" name="Picture 10"/>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0274" y="1884886"/>
            <a:ext cx="997406" cy="113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2"/>
          <p:cNvSpPr txBox="1">
            <a:spLocks noChangeArrowheads="1"/>
          </p:cNvSpPr>
          <p:nvPr/>
        </p:nvSpPr>
        <p:spPr bwMode="auto">
          <a:xfrm>
            <a:off x="595476" y="663311"/>
            <a:ext cx="802840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zh-CN" altLang="en-US" b="1" dirty="0">
                <a:solidFill>
                  <a:schemeClr val="tx1"/>
                </a:solidFill>
                <a:latin typeface="楷体" panose="02010609060101010101" pitchFamily="49" charset="-122"/>
                <a:ea typeface="楷体" panose="02010609060101010101" pitchFamily="49" charset="-122"/>
              </a:rPr>
              <a:t>行</a:t>
            </a:r>
            <a:r>
              <a:rPr kumimoji="1" lang="en-US" altLang="zh-CN" b="1" dirty="0">
                <a:solidFill>
                  <a:schemeClr val="tx1"/>
                </a:solidFill>
                <a:latin typeface="楷体" panose="02010609060101010101" pitchFamily="49" charset="-122"/>
                <a:ea typeface="楷体" panose="02010609060101010101" pitchFamily="49" charset="-122"/>
              </a:rPr>
              <a:t>1</a:t>
            </a:r>
            <a:r>
              <a:rPr kumimoji="1" lang="zh-CN" altLang="en-US" b="1" dirty="0">
                <a:solidFill>
                  <a:schemeClr val="tx1"/>
                </a:solidFill>
                <a:latin typeface="楷体" panose="02010609060101010101" pitchFamily="49" charset="-122"/>
                <a:ea typeface="楷体" panose="02010609060101010101" pitchFamily="49" charset="-122"/>
              </a:rPr>
              <a:t>千米需要多长时间？把出行方式和相应的时间连接起来。</a:t>
            </a:r>
            <a:endParaRPr kumimoji="1" lang="zh-CN" altLang="en-US" b="1" dirty="0">
              <a:solidFill>
                <a:schemeClr val="tx1"/>
              </a:solidFill>
              <a:latin typeface="楷体" panose="02010609060101010101" pitchFamily="49" charset="-122"/>
              <a:ea typeface="楷体" panose="02010609060101010101" pitchFamily="49" charset="-122"/>
            </a:endParaRPr>
          </a:p>
        </p:txBody>
      </p:sp>
      <p:sp>
        <p:nvSpPr>
          <p:cNvPr id="17" name="Text Box 11"/>
          <p:cNvSpPr txBox="1">
            <a:spLocks noChangeArrowheads="1"/>
          </p:cNvSpPr>
          <p:nvPr/>
        </p:nvSpPr>
        <p:spPr bwMode="auto">
          <a:xfrm>
            <a:off x="115893" y="4216320"/>
            <a:ext cx="8893175" cy="46166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ctr" eaLnBrk="1" hangingPunct="1">
              <a:spcBef>
                <a:spcPct val="50000"/>
              </a:spcBef>
              <a:defRPr/>
            </a:pPr>
            <a:r>
              <a:rPr lang="en-US" altLang="zh-CN" sz="2400" dirty="0">
                <a:latin typeface="楷体" panose="02010609060101010101" pitchFamily="49" charset="-122"/>
                <a:ea typeface="楷体" panose="02010609060101010101" pitchFamily="49" charset="-122"/>
              </a:rPr>
              <a:t>15</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15</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    </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秒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分 </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小时</a:t>
            </a:r>
            <a:endParaRPr lang="zh-CN" altLang="en-US" sz="2400"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11760" y="1911819"/>
            <a:ext cx="1117113" cy="1159612"/>
          </a:xfrm>
          <a:prstGeom prst="rect">
            <a:avLst/>
          </a:prstGeom>
        </p:spPr>
      </p:pic>
      <p:pic>
        <p:nvPicPr>
          <p:cNvPr id="5" name="图片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10668" y="1611581"/>
            <a:ext cx="1718439" cy="15409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838329" y="3001229"/>
            <a:ext cx="1275509" cy="1566768"/>
          </a:xfrm>
          <a:prstGeom prst="rect">
            <a:avLst/>
          </a:prstGeom>
        </p:spPr>
      </p:pic>
      <p:sp>
        <p:nvSpPr>
          <p:cNvPr id="8" name="矩形 3"/>
          <p:cNvSpPr>
            <a:spLocks noChangeArrowheads="1"/>
          </p:cNvSpPr>
          <p:nvPr/>
        </p:nvSpPr>
        <p:spPr bwMode="auto">
          <a:xfrm>
            <a:off x="505339" y="664622"/>
            <a:ext cx="720079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小明跑了</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5</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圈，他一共跑了几千米？</a:t>
            </a:r>
            <a:endPar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9" name="TextBox 1"/>
          <p:cNvSpPr txBox="1">
            <a:spLocks noChangeArrowheads="1"/>
          </p:cNvSpPr>
          <p:nvPr/>
        </p:nvSpPr>
        <p:spPr bwMode="auto">
          <a:xfrm>
            <a:off x="2268172" y="3632706"/>
            <a:ext cx="3494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en-US" altLang="zh-CN" b="1" dirty="0">
                <a:solidFill>
                  <a:srgbClr val="FF0000"/>
                </a:solidFill>
                <a:latin typeface="楷体" panose="02010609060101010101" pitchFamily="49" charset="-122"/>
                <a:ea typeface="楷体" panose="02010609060101010101" pitchFamily="49" charset="-122"/>
              </a:rPr>
              <a:t> 400×5</a:t>
            </a:r>
            <a:r>
              <a:rPr kumimoji="1" lang="zh-CN" altLang="en-US" b="1" dirty="0">
                <a:solidFill>
                  <a:srgbClr val="FF0000"/>
                </a:solidFill>
                <a:latin typeface="楷体" panose="02010609060101010101" pitchFamily="49" charset="-122"/>
                <a:ea typeface="楷体" panose="02010609060101010101" pitchFamily="49" charset="-122"/>
              </a:rPr>
              <a:t>＝</a:t>
            </a:r>
            <a:r>
              <a:rPr kumimoji="1" lang="en-US" altLang="zh-CN" b="1" dirty="0">
                <a:solidFill>
                  <a:srgbClr val="FF0000"/>
                </a:solidFill>
                <a:latin typeface="楷体" panose="02010609060101010101" pitchFamily="49" charset="-122"/>
                <a:ea typeface="楷体" panose="02010609060101010101" pitchFamily="49" charset="-122"/>
              </a:rPr>
              <a:t>2000</a:t>
            </a:r>
            <a:r>
              <a:rPr kumimoji="1" lang="zh-CN" altLang="en-US" b="1" dirty="0">
                <a:solidFill>
                  <a:srgbClr val="FF0000"/>
                </a:solidFill>
                <a:latin typeface="楷体" panose="02010609060101010101" pitchFamily="49" charset="-122"/>
                <a:ea typeface="楷体" panose="02010609060101010101" pitchFamily="49" charset="-122"/>
              </a:rPr>
              <a:t>（米）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13" name="TextBox 2"/>
          <p:cNvSpPr txBox="1">
            <a:spLocks noChangeArrowheads="1"/>
          </p:cNvSpPr>
          <p:nvPr/>
        </p:nvSpPr>
        <p:spPr bwMode="auto">
          <a:xfrm>
            <a:off x="5506912" y="3632706"/>
            <a:ext cx="3457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en-US" altLang="zh-CN" b="1" dirty="0">
                <a:solidFill>
                  <a:srgbClr val="FF0000"/>
                </a:solidFill>
                <a:latin typeface="楷体" panose="02010609060101010101" pitchFamily="49" charset="-122"/>
                <a:ea typeface="楷体" panose="02010609060101010101" pitchFamily="49" charset="-122"/>
              </a:rPr>
              <a:t> 2000</a:t>
            </a:r>
            <a:r>
              <a:rPr kumimoji="1" lang="zh-CN" altLang="en-US" b="1" dirty="0">
                <a:solidFill>
                  <a:srgbClr val="FF0000"/>
                </a:solidFill>
                <a:latin typeface="楷体" panose="02010609060101010101" pitchFamily="49" charset="-122"/>
                <a:ea typeface="楷体" panose="02010609060101010101" pitchFamily="49" charset="-122"/>
              </a:rPr>
              <a:t>米＝</a:t>
            </a:r>
            <a:r>
              <a:rPr kumimoji="1" lang="en-US" altLang="zh-CN" b="1" dirty="0">
                <a:solidFill>
                  <a:srgbClr val="FF0000"/>
                </a:solidFill>
                <a:latin typeface="楷体" panose="02010609060101010101" pitchFamily="49" charset="-122"/>
                <a:ea typeface="楷体" panose="02010609060101010101" pitchFamily="49" charset="-122"/>
              </a:rPr>
              <a:t>2</a:t>
            </a:r>
            <a:r>
              <a:rPr kumimoji="1" lang="zh-CN" altLang="en-US" b="1" dirty="0">
                <a:solidFill>
                  <a:srgbClr val="FF0000"/>
                </a:solidFill>
                <a:latin typeface="楷体" panose="02010609060101010101" pitchFamily="49" charset="-122"/>
                <a:ea typeface="楷体" panose="02010609060101010101" pitchFamily="49" charset="-122"/>
              </a:rPr>
              <a:t>千米</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14" name="TextBox 3"/>
          <p:cNvSpPr txBox="1">
            <a:spLocks noChangeArrowheads="1"/>
          </p:cNvSpPr>
          <p:nvPr/>
        </p:nvSpPr>
        <p:spPr bwMode="auto">
          <a:xfrm>
            <a:off x="2411760" y="4155926"/>
            <a:ext cx="57594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itchFamily="49" charset="-122"/>
              </a:defRPr>
            </a:lvl1pPr>
            <a:lvl2pPr>
              <a:defRPr sz="2400">
                <a:solidFill>
                  <a:srgbClr val="1C1C1C"/>
                </a:solidFill>
                <a:latin typeface="Arial" panose="020B0604020202020204" pitchFamily="34" charset="0"/>
                <a:ea typeface="楷体_GB2312" pitchFamily="49" charset="-122"/>
              </a:defRPr>
            </a:lvl2pPr>
            <a:lvl3pPr>
              <a:defRPr sz="2000">
                <a:solidFill>
                  <a:srgbClr val="1C1C1C"/>
                </a:solidFill>
                <a:latin typeface="Arial" panose="020B0604020202020204" pitchFamily="34" charset="0"/>
                <a:ea typeface="楷体_GB2312" pitchFamily="49" charset="-122"/>
              </a:defRPr>
            </a:lvl3pPr>
            <a:lvl4pPr>
              <a:defRPr sz="2000">
                <a:solidFill>
                  <a:srgbClr val="1C1C1C"/>
                </a:solidFill>
                <a:latin typeface="Arial" panose="020B0604020202020204" pitchFamily="34" charset="0"/>
                <a:ea typeface="楷体_GB2312" pitchFamily="49" charset="-122"/>
              </a:defRPr>
            </a:lvl4pPr>
            <a:lvl5pPr>
              <a:defRPr sz="1600">
                <a:solidFill>
                  <a:srgbClr val="1C1C1C"/>
                </a:solidFill>
                <a:latin typeface="Arial" panose="020B0604020202020204" pitchFamily="34" charset="0"/>
                <a:ea typeface="楷体_GB2312" pitchFamily="49" charset="-122"/>
              </a:defRPr>
            </a:lvl5pPr>
            <a:lvl6pPr>
              <a:defRPr sz="1600">
                <a:solidFill>
                  <a:srgbClr val="1C1C1C"/>
                </a:solidFill>
                <a:latin typeface="Arial" panose="020B0604020202020204" pitchFamily="34" charset="0"/>
                <a:ea typeface="楷体_GB2312" pitchFamily="49" charset="-122"/>
              </a:defRPr>
            </a:lvl6pPr>
            <a:lvl7pPr>
              <a:defRPr sz="1600">
                <a:solidFill>
                  <a:srgbClr val="1C1C1C"/>
                </a:solidFill>
                <a:latin typeface="Arial" panose="020B0604020202020204" pitchFamily="34" charset="0"/>
                <a:ea typeface="楷体_GB2312" pitchFamily="49" charset="-122"/>
              </a:defRPr>
            </a:lvl7pPr>
            <a:lvl8pPr>
              <a:defRPr sz="1600">
                <a:solidFill>
                  <a:srgbClr val="1C1C1C"/>
                </a:solidFill>
                <a:latin typeface="Arial" panose="020B0604020202020204" pitchFamily="34" charset="0"/>
                <a:ea typeface="楷体_GB2312" pitchFamily="49" charset="-122"/>
              </a:defRPr>
            </a:lvl8pPr>
            <a:lvl9pPr>
              <a:defRPr sz="1600">
                <a:solidFill>
                  <a:srgbClr val="1C1C1C"/>
                </a:solidFill>
                <a:latin typeface="Arial" panose="020B0604020202020204" pitchFamily="34" charset="0"/>
                <a:ea typeface="楷体_GB2312" pitchFamily="49" charset="-122"/>
              </a:defRPr>
            </a:lvl9pPr>
          </a:lstStyle>
          <a:p>
            <a:pPr>
              <a:defRPr/>
            </a:pPr>
            <a:r>
              <a:rPr kumimoji="1" lang="zh-CN" altLang="en-US" b="1" dirty="0">
                <a:solidFill>
                  <a:schemeClr val="tx1"/>
                </a:solidFill>
                <a:latin typeface="楷体" panose="02010609060101010101" pitchFamily="49" charset="-122"/>
                <a:ea typeface="楷体" panose="02010609060101010101" pitchFamily="49" charset="-122"/>
              </a:rPr>
              <a:t>答：他一共跑了</a:t>
            </a:r>
            <a:r>
              <a:rPr kumimoji="1" lang="en-US" altLang="zh-CN" b="1" dirty="0">
                <a:solidFill>
                  <a:schemeClr val="tx1"/>
                </a:solidFill>
                <a:latin typeface="楷体" panose="02010609060101010101" pitchFamily="49" charset="-122"/>
                <a:ea typeface="楷体" panose="02010609060101010101" pitchFamily="49" charset="-122"/>
              </a:rPr>
              <a:t>2</a:t>
            </a:r>
            <a:r>
              <a:rPr kumimoji="1" lang="zh-CN" altLang="en-US" b="1" dirty="0">
                <a:solidFill>
                  <a:schemeClr val="tx1"/>
                </a:solidFill>
                <a:latin typeface="楷体" panose="02010609060101010101" pitchFamily="49" charset="-122"/>
                <a:ea typeface="楷体" panose="02010609060101010101" pitchFamily="49" charset="-122"/>
              </a:rPr>
              <a:t>千米。</a:t>
            </a:r>
            <a:endParaRPr lang="zh-CN" altLang="en-US" b="1" dirty="0">
              <a:solidFill>
                <a:schemeClr val="tx1"/>
              </a:solidFill>
              <a:latin typeface="楷体" panose="02010609060101010101" pitchFamily="49" charset="-122"/>
              <a:ea typeface="楷体" panose="02010609060101010101" pitchFamily="49" charset="-122"/>
            </a:endParaRPr>
          </a:p>
        </p:txBody>
      </p:sp>
      <p:grpSp>
        <p:nvGrpSpPr>
          <p:cNvPr id="4" name="组合 3"/>
          <p:cNvGrpSpPr/>
          <p:nvPr/>
        </p:nvGrpSpPr>
        <p:grpSpPr>
          <a:xfrm>
            <a:off x="3829280" y="1127488"/>
            <a:ext cx="3623040" cy="2159000"/>
            <a:chOff x="2965184" y="1173118"/>
            <a:chExt cx="3623040" cy="2159000"/>
          </a:xfrm>
        </p:grpSpPr>
        <p:pic>
          <p:nvPicPr>
            <p:cNvPr id="10"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5184" y="1173118"/>
              <a:ext cx="2159000" cy="21590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圆角矩形标注 1"/>
            <p:cNvSpPr/>
            <p:nvPr/>
          </p:nvSpPr>
          <p:spPr>
            <a:xfrm>
              <a:off x="5148064" y="1272752"/>
              <a:ext cx="1440160" cy="720080"/>
            </a:xfrm>
            <a:prstGeom prst="wedgeRoundRectCallout">
              <a:avLst>
                <a:gd name="adj1" fmla="val -72862"/>
                <a:gd name="adj2" fmla="val 16644"/>
                <a:gd name="adj3" fmla="val 16667"/>
              </a:avLst>
            </a:prstGeom>
            <a:ln>
              <a:solidFill>
                <a:srgbClr val="45988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000" b="1" dirty="0">
                  <a:latin typeface="楷体" panose="02010609060101010101" pitchFamily="49" charset="-122"/>
                  <a:ea typeface="楷体" panose="02010609060101010101" pitchFamily="49" charset="-122"/>
                </a:rPr>
                <a:t>跑道一圈长</a:t>
              </a:r>
              <a:r>
                <a:rPr lang="en-US" altLang="zh-CN" sz="2000" b="1" dirty="0">
                  <a:latin typeface="楷体" panose="02010609060101010101" pitchFamily="49" charset="-122"/>
                  <a:ea typeface="楷体" panose="02010609060101010101" pitchFamily="49" charset="-122"/>
                </a:rPr>
                <a:t>400</a:t>
              </a:r>
              <a:r>
                <a:rPr lang="zh-CN" altLang="en-US" sz="2000" b="1" dirty="0">
                  <a:latin typeface="楷体" panose="02010609060101010101" pitchFamily="49" charset="-122"/>
                  <a:ea typeface="楷体" panose="02010609060101010101" pitchFamily="49" charset="-122"/>
                </a:rPr>
                <a:t>米。</a:t>
              </a:r>
              <a:endParaRPr lang="zh-CN" altLang="en-US" sz="2000" b="1" dirty="0">
                <a:latin typeface="楷体" panose="02010609060101010101" pitchFamily="49" charset="-122"/>
                <a:ea typeface="楷体" panose="02010609060101010101" pitchFamily="49" charset="-122"/>
              </a:endParaRPr>
            </a:p>
          </p:txBody>
        </p:sp>
      </p:grpSp>
      <p:grpSp>
        <p:nvGrpSpPr>
          <p:cNvPr id="12" name="组合 4"/>
          <p:cNvGrpSpPr/>
          <p:nvPr/>
        </p:nvGrpSpPr>
        <p:grpSpPr bwMode="auto">
          <a:xfrm>
            <a:off x="624930" y="1360287"/>
            <a:ext cx="2592288" cy="1452455"/>
            <a:chOff x="2572275" y="1295683"/>
            <a:chExt cx="2690374" cy="859029"/>
          </a:xfrm>
          <a:solidFill>
            <a:schemeClr val="accent1">
              <a:lumMod val="20000"/>
              <a:lumOff val="80000"/>
            </a:schemeClr>
          </a:solidFill>
        </p:grpSpPr>
        <p:sp>
          <p:nvSpPr>
            <p:cNvPr id="15" name="云形标注 82"/>
            <p:cNvSpPr>
              <a:spLocks noChangeArrowheads="1"/>
            </p:cNvSpPr>
            <p:nvPr/>
          </p:nvSpPr>
          <p:spPr bwMode="auto">
            <a:xfrm>
              <a:off x="2572275" y="1295683"/>
              <a:ext cx="2690374" cy="859029"/>
            </a:xfrm>
            <a:prstGeom prst="cloudCallout">
              <a:avLst>
                <a:gd name="adj1" fmla="val -6353"/>
                <a:gd name="adj2" fmla="val 63804"/>
              </a:avLst>
            </a:prstGeom>
            <a:solidFill>
              <a:schemeClr val="bg1"/>
            </a:solidFill>
            <a:ln w="19050" algn="ctr">
              <a:solidFill>
                <a:srgbClr val="459881"/>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b="1">
                <a:solidFill>
                  <a:srgbClr val="000000"/>
                </a:solidFill>
                <a:latin typeface="楷体" panose="02010609060101010101" pitchFamily="49" charset="-122"/>
                <a:ea typeface="楷体" panose="02010609060101010101" pitchFamily="49" charset="-122"/>
              </a:endParaRPr>
            </a:p>
          </p:txBody>
        </p:sp>
        <p:sp>
          <p:nvSpPr>
            <p:cNvPr id="16" name="矩形 4"/>
            <p:cNvSpPr>
              <a:spLocks noChangeArrowheads="1"/>
            </p:cNvSpPr>
            <p:nvPr/>
          </p:nvSpPr>
          <p:spPr bwMode="auto">
            <a:xfrm>
              <a:off x="3006795" y="1388056"/>
              <a:ext cx="2124918" cy="7099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dirty="0">
                  <a:solidFill>
                    <a:srgbClr val="000000"/>
                  </a:solidFill>
                  <a:latin typeface="楷体" panose="02010609060101010101" pitchFamily="49" charset="-122"/>
                  <a:ea typeface="楷体" panose="02010609060101010101" pitchFamily="49" charset="-122"/>
                </a:rPr>
                <a:t>5</a:t>
              </a:r>
              <a:r>
                <a:rPr lang="zh-CN" altLang="en-US" sz="2400" b="1" dirty="0">
                  <a:solidFill>
                    <a:srgbClr val="000000"/>
                  </a:solidFill>
                  <a:latin typeface="楷体" panose="02010609060101010101" pitchFamily="49" charset="-122"/>
                  <a:ea typeface="楷体" panose="02010609060101010101" pitchFamily="49" charset="-122"/>
                </a:rPr>
                <a:t>圈即为</a:t>
              </a:r>
              <a:r>
                <a:rPr lang="en-US" altLang="zh-CN" sz="2400" b="1" dirty="0">
                  <a:solidFill>
                    <a:srgbClr val="000000"/>
                  </a:solidFill>
                  <a:latin typeface="楷体" panose="02010609060101010101" pitchFamily="49" charset="-122"/>
                  <a:ea typeface="楷体" panose="02010609060101010101" pitchFamily="49" charset="-122"/>
                </a:rPr>
                <a:t>5</a:t>
              </a:r>
              <a:r>
                <a:rPr lang="zh-CN" altLang="en-US" sz="2400" b="1" dirty="0">
                  <a:solidFill>
                    <a:srgbClr val="000000"/>
                  </a:solidFill>
                  <a:latin typeface="楷体" panose="02010609060101010101" pitchFamily="49" charset="-122"/>
                  <a:ea typeface="楷体" panose="02010609060101010101" pitchFamily="49" charset="-122"/>
                </a:rPr>
                <a:t>个</a:t>
              </a:r>
              <a:r>
                <a:rPr lang="en-US" altLang="zh-CN" sz="2400" b="1" dirty="0">
                  <a:solidFill>
                    <a:srgbClr val="000000"/>
                  </a:solidFill>
                  <a:latin typeface="楷体" panose="02010609060101010101" pitchFamily="49" charset="-122"/>
                  <a:ea typeface="楷体" panose="02010609060101010101" pitchFamily="49" charset="-122"/>
                </a:rPr>
                <a:t>400</a:t>
              </a:r>
              <a:r>
                <a:rPr lang="zh-CN" altLang="en-US" sz="2400" b="1" dirty="0">
                  <a:solidFill>
                    <a:srgbClr val="000000"/>
                  </a:solidFill>
                  <a:latin typeface="楷体" panose="02010609060101010101" pitchFamily="49" charset="-122"/>
                  <a:ea typeface="楷体" panose="02010609060101010101" pitchFamily="49" charset="-122"/>
                </a:rPr>
                <a:t>米，用乘法计算。</a:t>
              </a:r>
              <a:endParaRPr lang="zh-CN" altLang="en-US" sz="2400" b="1"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1464</Words>
  <Application>WPS 演示</Application>
  <PresentationFormat>全屏显示(16:9)</PresentationFormat>
  <Paragraphs>187</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黑体</vt:lpstr>
      <vt:lpstr>Calibri</vt:lpstr>
      <vt:lpstr>等线</vt:lpstr>
      <vt:lpstr>楷体</vt:lpstr>
      <vt:lpstr>汉仪雅酷黑简</vt:lpstr>
      <vt:lpstr>Times New Roman</vt:lpstr>
      <vt:lpstr>楷体_GB2312</vt:lpstr>
      <vt:lpstr>新宋体</vt:lpstr>
      <vt:lpstr>等线 Light</vt:lpstr>
      <vt:lpstr>微软雅黑</vt:lpstr>
      <vt:lpstr>Arial Unicode MS</vt:lpstr>
      <vt:lpstr>Cambria</vt:lpstr>
      <vt:lpstr>Arial</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上帝掷骰子吗</cp:lastModifiedBy>
  <cp:revision>51</cp:revision>
  <dcterms:created xsi:type="dcterms:W3CDTF">2022-08-24T04:03:00Z</dcterms:created>
  <dcterms:modified xsi:type="dcterms:W3CDTF">2023-09-28T13:40:43Z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BBDB3FE75B284A7586E6E115F85E0DA7_12</vt:lpwstr>
  </property>
</Properties>
</file>