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8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5121"/>
          <p:cNvSpPr/>
          <p:nvPr/>
        </p:nvSpPr>
        <p:spPr>
          <a:xfrm>
            <a:off x="914400" y="1447800"/>
            <a:ext cx="7315200" cy="1905000"/>
          </a:xfrm>
          <a:prstGeom prst="rect">
            <a:avLst/>
          </a:prstGeom>
          <a:noFill/>
          <a:ln w="9525">
            <a:noFill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b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b="1">
                <a:latin typeface="Times New Roman" panose="02020603050405020304" pitchFamily="18" charset="0"/>
              </a:rPr>
              <a:t>Lesson 22 </a:t>
            </a:r>
            <a:br>
              <a:rPr lang="en-US" altLang="zh-CN" b="1">
                <a:latin typeface="Times New Roman" panose="02020603050405020304" pitchFamily="18" charset="0"/>
              </a:rPr>
            </a:br>
            <a:r>
              <a:rPr lang="en-US" altLang="zh-CN" b="1">
                <a:latin typeface="Times New Roman" panose="02020603050405020304" pitchFamily="18" charset="0"/>
              </a:rPr>
              <a:t>Christmas Gifts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1676400" y="1143000"/>
            <a:ext cx="6324600" cy="762000"/>
          </a:xfrm>
        </p:spPr>
        <p:txBody>
          <a:bodyPr anchor="ctr" anchorCtr="0"/>
          <a:p>
            <a:r>
              <a:rPr lang="zh-CN" altLang="en-US" b="1" dirty="0"/>
              <a:t>学习目标</a:t>
            </a:r>
            <a:br>
              <a:rPr lang="zh-CN" altLang="en-US" b="1" dirty="0"/>
            </a:br>
            <a:endParaRPr lang="zh-CN" altLang="en-US" b="1" dirty="0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685800" y="1219200"/>
            <a:ext cx="7772400" cy="4876800"/>
          </a:xfrm>
        </p:spPr>
        <p:txBody>
          <a:bodyPr/>
          <a:p>
            <a:pPr>
              <a:lnSpc>
                <a:spcPct val="90000"/>
              </a:lnSpc>
            </a:pPr>
            <a:endParaRPr lang="en-US" altLang="zh-CN" sz="1200" b="1" i="1" dirty="0"/>
          </a:p>
          <a:p>
            <a:pPr>
              <a:lnSpc>
                <a:spcPct val="9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</a:rPr>
              <a:t>知识目标：能听</a:t>
            </a:r>
            <a:r>
              <a:rPr lang="en-US" altLang="zh-CN" sz="2800" b="1">
                <a:latin typeface="Times New Roman" panose="02020603050405020304" pitchFamily="18" charset="0"/>
              </a:rPr>
              <a:t>·</a:t>
            </a:r>
            <a:r>
              <a:rPr lang="zh-CN" altLang="en-US" sz="2800" b="1" dirty="0">
                <a:latin typeface="Times New Roman" panose="02020603050405020304" pitchFamily="18" charset="0"/>
              </a:rPr>
              <a:t>说</a:t>
            </a:r>
            <a:r>
              <a:rPr lang="en-US" altLang="zh-CN" sz="2800" b="1">
                <a:latin typeface="Times New Roman" panose="02020603050405020304" pitchFamily="18" charset="0"/>
              </a:rPr>
              <a:t>·</a:t>
            </a:r>
            <a:r>
              <a:rPr lang="zh-CN" altLang="en-US" sz="2800" b="1" dirty="0">
                <a:latin typeface="Times New Roman" panose="02020603050405020304" pitchFamily="18" charset="0"/>
              </a:rPr>
              <a:t>读</a:t>
            </a:r>
            <a:r>
              <a:rPr lang="en-US" altLang="zh-CN" sz="2800" b="1">
                <a:latin typeface="Times New Roman" panose="02020603050405020304" pitchFamily="18" charset="0"/>
              </a:rPr>
              <a:t>·</a:t>
            </a:r>
            <a:r>
              <a:rPr lang="zh-CN" altLang="en-US" sz="2800" b="1" dirty="0">
                <a:latin typeface="Times New Roman" panose="02020603050405020304" pitchFamily="18" charset="0"/>
              </a:rPr>
              <a:t>写 </a:t>
            </a:r>
            <a:r>
              <a:rPr lang="en-US" altLang="zh-CN" sz="2800" b="1">
                <a:latin typeface="Times New Roman" panose="02020603050405020304" pitchFamily="18" charset="0"/>
              </a:rPr>
              <a:t>Santa, something, thing </a:t>
            </a:r>
            <a:r>
              <a:rPr lang="zh-CN" altLang="en-US" sz="2800" b="1" dirty="0">
                <a:latin typeface="Times New Roman" panose="02020603050405020304" pitchFamily="18" charset="0"/>
              </a:rPr>
              <a:t>区分</a:t>
            </a:r>
            <a:r>
              <a:rPr lang="en-US" altLang="zh-CN" sz="2800" b="1">
                <a:latin typeface="Times New Roman" panose="02020603050405020304" pitchFamily="18" charset="0"/>
              </a:rPr>
              <a:t>something </a:t>
            </a:r>
            <a:r>
              <a:rPr lang="zh-CN" altLang="en-US" sz="2800" b="1" dirty="0">
                <a:latin typeface="Times New Roman" panose="02020603050405020304" pitchFamily="18" charset="0"/>
              </a:rPr>
              <a:t>与</a:t>
            </a:r>
            <a:r>
              <a:rPr lang="en-US" altLang="zh-CN" sz="2800" b="1">
                <a:latin typeface="Times New Roman" panose="02020603050405020304" pitchFamily="18" charset="0"/>
              </a:rPr>
              <a:t>thing</a:t>
            </a:r>
            <a:r>
              <a:rPr lang="zh-CN" altLang="en-US" sz="2800" b="1" dirty="0">
                <a:latin typeface="Times New Roman" panose="02020603050405020304" pitchFamily="18" charset="0"/>
              </a:rPr>
              <a:t>的用法并能熟练运用。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  熟练运用句型</a:t>
            </a:r>
            <a:r>
              <a:rPr lang="en-US" altLang="zh-CN" sz="2800" b="1">
                <a:latin typeface="Times New Roman" panose="02020603050405020304" pitchFamily="18" charset="0"/>
              </a:rPr>
              <a:t>What would you like for  Christmas?    I would like_______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2. </a:t>
            </a:r>
            <a:r>
              <a:rPr lang="zh-CN" altLang="en-US" sz="2800" b="1" dirty="0">
                <a:latin typeface="Times New Roman" panose="02020603050405020304" pitchFamily="18" charset="0"/>
              </a:rPr>
              <a:t>能力目标：能理解</a:t>
            </a:r>
            <a:r>
              <a:rPr lang="en-US" altLang="zh-CN" sz="2800" b="1">
                <a:latin typeface="Times New Roman" panose="02020603050405020304" pitchFamily="18" charset="0"/>
              </a:rPr>
              <a:t>·</a:t>
            </a:r>
            <a:r>
              <a:rPr lang="zh-CN" altLang="en-US" sz="2800" b="1" dirty="0">
                <a:latin typeface="Times New Roman" panose="02020603050405020304" pitchFamily="18" charset="0"/>
              </a:rPr>
              <a:t>熟读课文，学会与人合作交流。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3. </a:t>
            </a:r>
            <a:r>
              <a:rPr lang="zh-CN" altLang="en-US" sz="2800" b="1" dirty="0">
                <a:latin typeface="Times New Roman" panose="02020603050405020304" pitchFamily="18" charset="0"/>
              </a:rPr>
              <a:t>情感目标：培养学生大胆开口说英语的能力和小组合作竞争及互助意识，及通过圣诞节赠送礼物，懂得关心他人。</a:t>
            </a:r>
            <a:endParaRPr lang="zh-CN" altLang="en-US" sz="2400" b="1">
              <a:solidFill>
                <a:schemeClr val="bg2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5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占位符 7169"/>
          <p:cNvSpPr>
            <a:spLocks noGrp="1"/>
          </p:cNvSpPr>
          <p:nvPr>
            <p:ph type="body" idx="1"/>
          </p:nvPr>
        </p:nvSpPr>
        <p:spPr>
          <a:xfrm>
            <a:off x="381000" y="1828800"/>
            <a:ext cx="8001000" cy="3657600"/>
          </a:xfrm>
        </p:spPr>
        <p:txBody>
          <a:bodyPr/>
          <a:p>
            <a:pPr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No.1:Who is he?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No.2:What does he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      always say?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pPr>
              <a:buNone/>
            </a:pP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7171" name="标题 7170" descr="J5XHV_QE{A638TGB]~Z$DC0"/>
          <p:cNvPicPr>
            <a:picLocks noRot="1" noChangeAspect="1"/>
          </p:cNvPicPr>
          <p:nvPr>
            <p:ph type="title"/>
          </p:nvPr>
        </p:nvPicPr>
        <p:blipFill>
          <a:blip r:embed="rId1"/>
          <a:stretch>
            <a:fillRect/>
          </a:stretch>
        </p:blipFill>
        <p:spPr>
          <a:xfrm>
            <a:off x="547688" y="492125"/>
            <a:ext cx="5659437" cy="762000"/>
          </a:xfrm>
        </p:spPr>
      </p:pic>
      <p:sp>
        <p:nvSpPr>
          <p:cNvPr id="7172" name="矩形 7171"/>
          <p:cNvSpPr/>
          <p:nvPr/>
        </p:nvSpPr>
        <p:spPr>
          <a:xfrm>
            <a:off x="1371600" y="603250"/>
            <a:ext cx="3384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dirty="0">
                <a:latin typeface="Comic Sans MS" panose="030F0702030302020204" pitchFamily="66" charset="0"/>
              </a:rPr>
              <a:t>预习展示我最棒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7173" name="图片 7172" descr="u=1190524052,3109637813&amp;fm=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914400"/>
            <a:ext cx="3505200" cy="5410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sz="800"/>
              <a:t>.</a:t>
            </a:r>
            <a:endParaRPr lang="en-US" altLang="zh-CN" sz="80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685800" y="762000"/>
            <a:ext cx="7696200" cy="4724400"/>
          </a:xfrm>
        </p:spPr>
        <p:txBody>
          <a:bodyPr/>
          <a:p>
            <a:r>
              <a:rPr lang="en-US" altLang="zh-CN" b="1">
                <a:latin typeface="Times New Roman" panose="02020603050405020304" pitchFamily="18" charset="0"/>
              </a:rPr>
              <a:t>These pencils are green. </a:t>
            </a:r>
            <a:endParaRPr lang="en-US" altLang="zh-CN" b="1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b="1">
                <a:latin typeface="Times New Roman" panose="02020603050405020304" pitchFamily="18" charset="0"/>
              </a:rPr>
              <a:t>   This apple is green.</a:t>
            </a:r>
            <a:endParaRPr lang="en-US" altLang="zh-CN" b="1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    </a:t>
            </a:r>
            <a:r>
              <a:rPr lang="en-US" altLang="zh-CN" b="1" i="1">
                <a:latin typeface="Times New Roman" panose="02020603050405020304" pitchFamily="18" charset="0"/>
              </a:rPr>
              <a:t>These are green </a:t>
            </a:r>
            <a:r>
              <a:rPr lang="en-US" altLang="zh-CN" b="1" i="1" u="sng">
                <a:solidFill>
                  <a:srgbClr val="D60093"/>
                </a:solidFill>
                <a:latin typeface="Times New Roman" panose="02020603050405020304" pitchFamily="18" charset="0"/>
              </a:rPr>
              <a:t>things</a:t>
            </a:r>
            <a:endParaRPr lang="en-US" altLang="zh-CN" b="1">
              <a:latin typeface="Times New Roman" panose="02020603050405020304" pitchFamily="18" charset="0"/>
            </a:endParaRPr>
          </a:p>
          <a:p>
            <a:endParaRPr lang="en-US" altLang="zh-CN" b="1">
              <a:latin typeface="Times New Roman" panose="02020603050405020304" pitchFamily="18" charset="0"/>
            </a:endParaRPr>
          </a:p>
          <a:p>
            <a:r>
              <a:rPr lang="en-US" altLang="zh-CN" b="1">
                <a:latin typeface="Times New Roman" panose="02020603050405020304" pitchFamily="18" charset="0"/>
              </a:rPr>
              <a:t>I want to buy </a:t>
            </a:r>
            <a:r>
              <a:rPr lang="en-US" altLang="zh-CN" b="1">
                <a:solidFill>
                  <a:srgbClr val="D60093"/>
                </a:solidFill>
                <a:latin typeface="Times New Roman" panose="02020603050405020304" pitchFamily="18" charset="0"/>
              </a:rPr>
              <a:t>something</a:t>
            </a:r>
            <a:r>
              <a:rPr lang="en-US" altLang="zh-CN" b="1">
                <a:latin typeface="Times New Roman" panose="02020603050405020304" pitchFamily="18" charset="0"/>
              </a:rPr>
              <a:t> red.</a:t>
            </a:r>
            <a:endParaRPr lang="en-US" altLang="zh-CN" b="1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b="1">
                <a:latin typeface="Times New Roman" panose="02020603050405020304" pitchFamily="18" charset="0"/>
              </a:rPr>
              <a:t>   I want to buy </a:t>
            </a:r>
            <a:r>
              <a:rPr lang="en-US" altLang="zh-CN" b="1">
                <a:solidFill>
                  <a:srgbClr val="D60093"/>
                </a:solidFill>
                <a:latin typeface="Times New Roman" panose="02020603050405020304" pitchFamily="18" charset="0"/>
              </a:rPr>
              <a:t>something </a:t>
            </a:r>
            <a:r>
              <a:rPr lang="en-US" altLang="zh-CN" b="1">
                <a:latin typeface="Times New Roman" panose="02020603050405020304" pitchFamily="18" charset="0"/>
              </a:rPr>
              <a:t>special.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sp>
        <p:nvSpPr>
          <p:cNvPr id="8196" name="云形标注 8195"/>
          <p:cNvSpPr/>
          <p:nvPr/>
        </p:nvSpPr>
        <p:spPr>
          <a:xfrm>
            <a:off x="3581400" y="4800600"/>
            <a:ext cx="5562600" cy="1676400"/>
          </a:xfrm>
          <a:prstGeom prst="cloudCallout">
            <a:avLst>
              <a:gd name="adj1" fmla="val 35806"/>
              <a:gd name="adj2" fmla="val 47153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400" b="1">
                <a:latin typeface="Times New Roman" panose="02020603050405020304" pitchFamily="18" charset="0"/>
              </a:rPr>
              <a:t>No.1: thing </a:t>
            </a:r>
            <a:r>
              <a:rPr lang="zh-CN" altLang="en-US" sz="2400" b="1" dirty="0">
                <a:latin typeface="Times New Roman" panose="02020603050405020304" pitchFamily="18" charset="0"/>
              </a:rPr>
              <a:t>和</a:t>
            </a:r>
            <a:r>
              <a:rPr lang="en-US" altLang="zh-CN" sz="2400" b="1">
                <a:latin typeface="Times New Roman" panose="02020603050405020304" pitchFamily="18" charset="0"/>
              </a:rPr>
              <a:t>something</a:t>
            </a:r>
            <a:r>
              <a:rPr lang="zh-CN" altLang="en-US" sz="2400" b="1" dirty="0">
                <a:latin typeface="Times New Roman" panose="02020603050405020304" pitchFamily="18" charset="0"/>
              </a:rPr>
              <a:t>的意思是什么</a:t>
            </a:r>
            <a:r>
              <a:rPr lang="en-US" altLang="zh-CN" sz="2400" b="1">
                <a:latin typeface="Times New Roman" panose="02020603050405020304" pitchFamily="18" charset="0"/>
              </a:rPr>
              <a:t>?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 algn="ctr"/>
            <a:r>
              <a:rPr lang="en-US" altLang="zh-CN" sz="2400" b="1">
                <a:latin typeface="Times New Roman" panose="02020603050405020304" pitchFamily="18" charset="0"/>
              </a:rPr>
              <a:t>No.2:“</a:t>
            </a:r>
            <a:r>
              <a:rPr lang="zh-CN" altLang="en-US" sz="2400" b="1" dirty="0">
                <a:latin typeface="Times New Roman" panose="02020603050405020304" pitchFamily="18" charset="0"/>
              </a:rPr>
              <a:t>小老师”来领读。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pic>
        <p:nvPicPr>
          <p:cNvPr id="8197" name="图片 8196" descr="q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0" y="304800"/>
            <a:ext cx="1447800" cy="1136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8197" descr="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1371600"/>
            <a:ext cx="1447800" cy="1149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b="1"/>
              <a:t>.</a:t>
            </a:r>
            <a:endParaRPr lang="en-US" altLang="zh-CN" b="1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sz="2800" b="1">
                <a:latin typeface="Times New Roman" panose="02020603050405020304" pitchFamily="18" charset="0"/>
              </a:rPr>
              <a:t>I am going to give </a:t>
            </a:r>
            <a:r>
              <a:rPr lang="en-US" altLang="zh-CN" sz="2800" b="1">
                <a:solidFill>
                  <a:schemeClr val="hlink"/>
                </a:solidFill>
                <a:latin typeface="Times New Roman" panose="02020603050405020304" pitchFamily="18" charset="0"/>
              </a:rPr>
              <a:t>good things</a:t>
            </a:r>
            <a:r>
              <a:rPr lang="en-US" altLang="zh-CN" sz="2800" b="1">
                <a:latin typeface="Times New Roman" panose="02020603050405020304" pitchFamily="18" charset="0"/>
              </a:rPr>
              <a:t> to my family.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r>
              <a:rPr lang="en-US" altLang="zh-CN" sz="2800" b="1">
                <a:latin typeface="Times New Roman" panose="02020603050405020304" pitchFamily="18" charset="0"/>
              </a:rPr>
              <a:t>I am going to give a </a:t>
            </a:r>
            <a:r>
              <a:rPr lang="en-US" altLang="zh-CN" sz="2800" b="1">
                <a:solidFill>
                  <a:schemeClr val="hlink"/>
                </a:solidFill>
                <a:latin typeface="Times New Roman" panose="02020603050405020304" pitchFamily="18" charset="0"/>
              </a:rPr>
              <a:t>big, new thing </a:t>
            </a:r>
            <a:r>
              <a:rPr lang="en-US" altLang="zh-CN" sz="2800" b="1">
                <a:latin typeface="Times New Roman" panose="02020603050405020304" pitchFamily="18" charset="0"/>
              </a:rPr>
              <a:t>to my cousin 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r>
              <a:rPr lang="en-US" altLang="zh-CN" sz="2800" b="1">
                <a:latin typeface="Times New Roman" panose="02020603050405020304" pitchFamily="18" charset="0"/>
              </a:rPr>
              <a:t>I am going to give my friends </a:t>
            </a:r>
            <a:r>
              <a:rPr lang="en-US" altLang="zh-CN" sz="2800" b="1">
                <a:solidFill>
                  <a:srgbClr val="D60093"/>
                </a:solidFill>
                <a:latin typeface="Times New Roman" panose="02020603050405020304" pitchFamily="18" charset="0"/>
              </a:rPr>
              <a:t>something special</a:t>
            </a:r>
            <a:r>
              <a:rPr lang="en-US" altLang="zh-CN" sz="2800" b="1">
                <a:latin typeface="Times New Roman" panose="02020603050405020304" pitchFamily="18" charset="0"/>
              </a:rPr>
              <a:t>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r>
              <a:rPr lang="en-US" altLang="zh-CN" sz="2800" b="1">
                <a:latin typeface="Times New Roman" panose="02020603050405020304" pitchFamily="18" charset="0"/>
              </a:rPr>
              <a:t>I am going to buy </a:t>
            </a:r>
            <a:r>
              <a:rPr lang="en-US" altLang="zh-CN" sz="2800" b="1">
                <a:solidFill>
                  <a:srgbClr val="D60093"/>
                </a:solidFill>
                <a:latin typeface="Times New Roman" panose="02020603050405020304" pitchFamily="18" charset="0"/>
              </a:rPr>
              <a:t>something funny</a:t>
            </a:r>
            <a:r>
              <a:rPr lang="en-US" altLang="zh-CN" sz="2800" b="1">
                <a:latin typeface="Times New Roman" panose="02020603050405020304" pitchFamily="18" charset="0"/>
              </a:rPr>
              <a:t> for my son.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endParaRPr lang="en-US" altLang="zh-CN" sz="2800" b="1">
              <a:latin typeface="Times New Roman" panose="02020603050405020304" pitchFamily="18" charset="0"/>
            </a:endParaRPr>
          </a:p>
        </p:txBody>
      </p:sp>
      <p:pic>
        <p:nvPicPr>
          <p:cNvPr id="9220" name="图片 9219" descr="J5XHV_QE{A638TGB]~Z$DC0"/>
          <p:cNvPicPr>
            <a:picLocks noRot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533400"/>
            <a:ext cx="4724400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矩形 9220"/>
          <p:cNvSpPr/>
          <p:nvPr/>
        </p:nvSpPr>
        <p:spPr>
          <a:xfrm>
            <a:off x="1143000" y="762000"/>
            <a:ext cx="4114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Comic Sans MS" panose="030F0702030302020204" pitchFamily="66" charset="0"/>
              </a:rPr>
              <a:t>火眼金睛来发现</a:t>
            </a:r>
            <a:endParaRPr lang="zh-CN" altLang="en-US" sz="36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占位符 10241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382000" cy="4648200"/>
          </a:xfrm>
        </p:spPr>
        <p:txBody>
          <a:bodyPr/>
          <a:p>
            <a:pPr>
              <a:buNone/>
            </a:pPr>
            <a:r>
              <a:rPr lang="zh-CN" altLang="en-US" dirty="0"/>
              <a:t>小组合作探究：</a:t>
            </a:r>
            <a:endParaRPr lang="zh-CN" altLang="en-US" dirty="0"/>
          </a:p>
          <a:p>
            <a:r>
              <a:rPr lang="en-US" altLang="zh-CN" b="1">
                <a:latin typeface="Times New Roman" panose="02020603050405020304" pitchFamily="18" charset="0"/>
              </a:rPr>
              <a:t>What would you like for Christmas?</a:t>
            </a:r>
            <a:endParaRPr lang="en-US" altLang="zh-CN" b="1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b="1">
                <a:latin typeface="Times New Roman" panose="02020603050405020304" pitchFamily="18" charset="0"/>
              </a:rPr>
              <a:t>    I would like……?</a:t>
            </a:r>
            <a:endParaRPr lang="en-US" altLang="zh-CN" b="1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b="1">
                <a:latin typeface="Times New Roman" panose="02020603050405020304" pitchFamily="18" charset="0"/>
              </a:rPr>
              <a:t>  </a:t>
            </a:r>
            <a:r>
              <a:rPr lang="zh-CN" altLang="en-US" b="1" dirty="0">
                <a:latin typeface="Times New Roman" panose="02020603050405020304" pitchFamily="18" charset="0"/>
              </a:rPr>
              <a:t>（</a:t>
            </a:r>
            <a:r>
              <a:rPr lang="en-US" altLang="zh-CN" b="1">
                <a:latin typeface="Times New Roman" panose="02020603050405020304" pitchFamily="18" charset="0"/>
              </a:rPr>
              <a:t>Would you like……?)</a:t>
            </a:r>
            <a:endParaRPr lang="en-US" altLang="zh-CN" b="1">
              <a:latin typeface="Times New Roman" panose="02020603050405020304" pitchFamily="18" charset="0"/>
            </a:endParaRPr>
          </a:p>
          <a:p>
            <a:r>
              <a:rPr lang="en-US" altLang="zh-CN" b="1">
                <a:latin typeface="Times New Roman" panose="02020603050405020304" pitchFamily="18" charset="0"/>
              </a:rPr>
              <a:t>Who are you going to give something special to?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pic>
        <p:nvPicPr>
          <p:cNvPr id="10243" name="标题 10242" descr="J5XHV_QE{A638TGB]~Z$DC0"/>
          <p:cNvPicPr>
            <a:picLocks noRot="1" noChangeAspect="1"/>
          </p:cNvPicPr>
          <p:nvPr>
            <p:ph type="title"/>
          </p:nvPr>
        </p:nvPicPr>
        <p:blipFill>
          <a:blip r:embed="rId1"/>
          <a:stretch>
            <a:fillRect/>
          </a:stretch>
        </p:blipFill>
        <p:spPr>
          <a:xfrm>
            <a:off x="457200" y="492125"/>
            <a:ext cx="5842000" cy="708025"/>
          </a:xfrm>
        </p:spPr>
      </p:pic>
      <p:sp>
        <p:nvSpPr>
          <p:cNvPr id="10244" name="文本框 10243"/>
          <p:cNvSpPr txBox="1"/>
          <p:nvPr/>
        </p:nvSpPr>
        <p:spPr>
          <a:xfrm>
            <a:off x="1066800" y="609600"/>
            <a:ext cx="43116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latin typeface="Comic Sans MS" panose="030F0702030302020204" pitchFamily="66" charset="0"/>
              </a:rPr>
              <a:t>合作学习闯关（一</a:t>
            </a:r>
            <a:r>
              <a:rPr lang="zh-CN" altLang="en-US" sz="3600" dirty="0">
                <a:latin typeface="Comic Sans MS" panose="030F0702030302020204" pitchFamily="66" charset="0"/>
              </a:rPr>
              <a:t>）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10245" name="云形标注 10244"/>
          <p:cNvSpPr/>
          <p:nvPr/>
        </p:nvSpPr>
        <p:spPr>
          <a:xfrm>
            <a:off x="2209800" y="4876800"/>
            <a:ext cx="5334000" cy="990600"/>
          </a:xfrm>
          <a:prstGeom prst="cloudCallout">
            <a:avLst>
              <a:gd name="adj1" fmla="val 35806"/>
              <a:gd name="adj2" fmla="val 47153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400" b="1">
                <a:latin typeface="Times New Roman" panose="02020603050405020304" pitchFamily="18" charset="0"/>
              </a:rPr>
              <a:t>I  </a:t>
            </a:r>
            <a:r>
              <a:rPr lang="en-US" altLang="zh-CN" b="1">
                <a:latin typeface="Comic Sans MS" panose="030F0702030302020204" pitchFamily="66" charset="0"/>
              </a:rPr>
              <a:t>would  like </a:t>
            </a:r>
            <a:r>
              <a:rPr lang="en-US" altLang="zh-CN" sz="2400" b="1">
                <a:latin typeface="Times New Roman" panose="02020603050405020304" pitchFamily="18" charset="0"/>
              </a:rPr>
              <a:t>funny things .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pic>
        <p:nvPicPr>
          <p:cNvPr id="10246" name="图片 10245" descr="broth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0" y="4419600"/>
            <a:ext cx="21336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762000" y="2051050"/>
            <a:ext cx="6234113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</a:rPr>
              <a:t>What have you learnt in this class?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r>
              <a:rPr lang="zh-CN" altLang="en-US" sz="3200" b="1" dirty="0">
                <a:latin typeface="Times New Roman" panose="02020603050405020304" pitchFamily="18" charset="0"/>
              </a:rPr>
              <a:t>这节课你学到了什么？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1267" name="矩形 11266"/>
          <p:cNvSpPr/>
          <p:nvPr/>
        </p:nvSpPr>
        <p:spPr>
          <a:xfrm>
            <a:off x="914400" y="838200"/>
            <a:ext cx="3505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>
                <a:latin typeface="Times New Roman" panose="02020603050405020304" pitchFamily="18" charset="0"/>
              </a:rPr>
              <a:t>Class closing</a:t>
            </a:r>
            <a:endParaRPr lang="en-US" altLang="zh-CN" sz="40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/>
              <a:t>.</a:t>
            </a:r>
            <a:endParaRPr lang="en-US" altLang="zh-CN"/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/>
              <a:t>.</a:t>
            </a:r>
            <a:endParaRPr lang="en-US" altLang="zh-CN"/>
          </a:p>
        </p:txBody>
      </p:sp>
      <p:sp>
        <p:nvSpPr>
          <p:cNvPr id="12292" name="矩形 12291"/>
          <p:cNvSpPr/>
          <p:nvPr/>
        </p:nvSpPr>
        <p:spPr>
          <a:xfrm>
            <a:off x="1219200" y="2057400"/>
            <a:ext cx="5181600" cy="19986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720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Goodbye </a:t>
            </a:r>
            <a:endParaRPr lang="zh-CN" altLang="en-US" sz="7200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954</Words>
  <Application>WPS 演示</Application>
  <PresentationFormat>在屏幕上显示</PresentationFormat>
  <Paragraphs>64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Comic Sans MS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学习目标 </vt:lpstr>
      <vt:lpstr>PowerPoint 演示文稿</vt:lpstr>
      <vt:lpstr>.</vt:lpstr>
      <vt:lpstr>.</vt:lpstr>
      <vt:lpstr>PowerPoint 演示文稿</vt:lpstr>
      <vt:lpstr>PowerPoint 演示文稿</vt:lpstr>
      <vt:lpstr>.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上帝掷骰子吗</cp:lastModifiedBy>
  <cp:revision>4</cp:revision>
  <dcterms:created xsi:type="dcterms:W3CDTF">2016-07-08T08:01:00Z</dcterms:created>
  <dcterms:modified xsi:type="dcterms:W3CDTF">2023-09-30T11:43:46Z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E1B74A6475DE41DA815EF62D55A4FF2D_13</vt:lpwstr>
  </property>
  <property fmtid="{D5CDD505-2E9C-101B-9397-08002B2CF9AE}" pid="4" name="KSOProductBuildVer">
    <vt:lpwstr>2052-12.1.0.15374</vt:lpwstr>
  </property>
</Properties>
</file>