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69"/>
  </p:handoutMasterIdLst>
  <p:sldIdLst>
    <p:sldId id="256" r:id="rId4"/>
    <p:sldId id="555" r:id="rId6"/>
    <p:sldId id="623" r:id="rId7"/>
    <p:sldId id="624" r:id="rId8"/>
    <p:sldId id="625" r:id="rId9"/>
    <p:sldId id="626" r:id="rId10"/>
    <p:sldId id="628" r:id="rId11"/>
    <p:sldId id="629" r:id="rId12"/>
    <p:sldId id="630" r:id="rId13"/>
    <p:sldId id="627" r:id="rId14"/>
    <p:sldId id="631" r:id="rId15"/>
    <p:sldId id="602" r:id="rId16"/>
    <p:sldId id="632" r:id="rId17"/>
    <p:sldId id="603" r:id="rId18"/>
    <p:sldId id="633" r:id="rId19"/>
    <p:sldId id="635" r:id="rId20"/>
    <p:sldId id="638" r:id="rId21"/>
    <p:sldId id="637" r:id="rId22"/>
    <p:sldId id="640" r:id="rId23"/>
    <p:sldId id="639" r:id="rId24"/>
    <p:sldId id="642" r:id="rId25"/>
    <p:sldId id="636" r:id="rId26"/>
    <p:sldId id="641" r:id="rId27"/>
    <p:sldId id="609" r:id="rId28"/>
    <p:sldId id="643" r:id="rId29"/>
    <p:sldId id="611" r:id="rId30"/>
    <p:sldId id="644" r:id="rId31"/>
    <p:sldId id="613" r:id="rId32"/>
    <p:sldId id="645" r:id="rId33"/>
    <p:sldId id="647" r:id="rId34"/>
    <p:sldId id="649" r:id="rId35"/>
    <p:sldId id="646" r:id="rId36"/>
    <p:sldId id="648" r:id="rId37"/>
    <p:sldId id="666" r:id="rId38"/>
    <p:sldId id="651" r:id="rId39"/>
    <p:sldId id="652" r:id="rId40"/>
    <p:sldId id="650" r:id="rId41"/>
    <p:sldId id="653" r:id="rId42"/>
    <p:sldId id="620" r:id="rId43"/>
    <p:sldId id="654" r:id="rId44"/>
    <p:sldId id="660" r:id="rId45"/>
    <p:sldId id="655" r:id="rId46"/>
    <p:sldId id="657" r:id="rId47"/>
    <p:sldId id="659" r:id="rId48"/>
    <p:sldId id="617" r:id="rId49"/>
    <p:sldId id="656" r:id="rId50"/>
    <p:sldId id="664" r:id="rId51"/>
    <p:sldId id="662" r:id="rId52"/>
    <p:sldId id="663" r:id="rId53"/>
    <p:sldId id="665" r:id="rId54"/>
    <p:sldId id="615" r:id="rId55"/>
    <p:sldId id="667" r:id="rId56"/>
    <p:sldId id="668" r:id="rId57"/>
    <p:sldId id="670" r:id="rId58"/>
    <p:sldId id="683" r:id="rId59"/>
    <p:sldId id="685" r:id="rId60"/>
    <p:sldId id="618" r:id="rId61"/>
    <p:sldId id="686" r:id="rId62"/>
    <p:sldId id="684" r:id="rId63"/>
    <p:sldId id="687" r:id="rId64"/>
    <p:sldId id="690" r:id="rId65"/>
    <p:sldId id="691" r:id="rId66"/>
    <p:sldId id="692" r:id="rId67"/>
    <p:sldId id="696" r:id="rId68"/>
  </p:sldIdLst>
  <p:sldSz cx="9144000" cy="5143500"/>
  <p:notesSz cx="6858000" cy="9144000"/>
  <p:custDataLst>
    <p:tags r:id="rId7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95466"/>
    <a:srgbClr val="FFFFFF"/>
    <a:srgbClr val="0000FF"/>
    <a:srgbClr val="FF9900"/>
    <a:srgbClr val="A8D489"/>
    <a:srgbClr val="FFFEFC"/>
    <a:srgbClr val="F7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292"/>
    <p:restoredTop sz="96256"/>
  </p:normalViewPr>
  <p:slideViewPr>
    <p:cSldViewPr showGuides="1">
      <p:cViewPr varScale="1">
        <p:scale>
          <a:sx n="146" d="100"/>
          <a:sy n="146" d="100"/>
        </p:scale>
        <p:origin x="360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3" Type="http://schemas.openxmlformats.org/officeDocument/2006/relationships/tags" Target="tags/tag1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3.xml"/><Relationship Id="rId69" Type="http://schemas.openxmlformats.org/officeDocument/2006/relationships/handoutMaster" Target="handoutMasters/handoutMaster1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540783-F820-4C20-9217-A9674B7445A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D9CA98-C37D-4DA1-93A6-765A5852D60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C5C6AD-B995-4E67-87E9-EA6F958B30D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C882E04-CC62-432F-8D62-2FD7A9E609C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2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76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76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97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97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174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174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37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37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584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584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78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78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99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99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19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19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40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608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608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2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2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813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813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018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018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22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22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427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427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632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632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837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837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04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04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24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24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45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45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65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65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86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86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06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06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27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27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47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47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68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68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88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88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09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809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29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294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8294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49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849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704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8704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53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90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90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890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11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11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31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31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52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52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52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72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728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728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933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933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138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0138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34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034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547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0547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752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0752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74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957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0957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16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16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36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36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57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57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77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77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98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98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18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218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39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239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59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259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80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80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280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94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94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00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00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00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2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21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21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41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414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414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61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61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61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15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15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35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35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56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56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9075" y="-111125"/>
            <a:ext cx="2851150" cy="101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62" y="-14287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6125" y="793750"/>
            <a:ext cx="2124075" cy="7699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514600" y="-14287"/>
            <a:ext cx="6350" cy="16160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92863" y="-1587"/>
            <a:ext cx="7938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693988" y="2505075"/>
            <a:ext cx="6350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5400000">
            <a:off x="896938" y="3475038"/>
            <a:ext cx="766763" cy="25701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5650" y="2573338"/>
            <a:ext cx="4562475" cy="25431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8" y="1762125"/>
            <a:ext cx="601663" cy="2543175"/>
          </a:xfrm>
          <a:prstGeom prst="rect">
            <a:avLst/>
          </a:prstGeom>
          <a:solidFill>
            <a:srgbClr val="EDC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7888" y="3175"/>
            <a:ext cx="5421313" cy="762000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 rot="20404778">
            <a:off x="-141287" y="3175000"/>
            <a:ext cx="642938" cy="693738"/>
          </a:xfrm>
          <a:custGeom>
            <a:avLst/>
            <a:gdLst>
              <a:gd name="connsiteX0" fmla="*/ 643545 w 643545"/>
              <a:gd name="connsiteY0" fmla="*/ 0 h 693668"/>
              <a:gd name="connsiteX1" fmla="*/ 643545 w 643545"/>
              <a:gd name="connsiteY1" fmla="*/ 693668 h 693668"/>
              <a:gd name="connsiteX2" fmla="*/ 0 w 643545"/>
              <a:gd name="connsiteY2" fmla="*/ 693668 h 693668"/>
              <a:gd name="connsiteX3" fmla="*/ 251383 w 643545"/>
              <a:gd name="connsiteY3" fmla="*/ 0 h 69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545" h="693668">
                <a:moveTo>
                  <a:pt x="643545" y="0"/>
                </a:moveTo>
                <a:lnTo>
                  <a:pt x="643545" y="693668"/>
                </a:lnTo>
                <a:lnTo>
                  <a:pt x="0" y="693668"/>
                </a:lnTo>
                <a:lnTo>
                  <a:pt x="251383" y="0"/>
                </a:lnTo>
                <a:close/>
              </a:path>
            </a:pathLst>
          </a:custGeom>
          <a:pattFill prst="horzBrick">
            <a:fgClr>
              <a:schemeClr val="bg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20010022">
            <a:off x="20638" y="247650"/>
            <a:ext cx="793750" cy="677863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4" name="等腰三角形 13"/>
          <p:cNvSpPr/>
          <p:nvPr/>
        </p:nvSpPr>
        <p:spPr>
          <a:xfrm rot="20010022">
            <a:off x="157163" y="14288"/>
            <a:ext cx="793750" cy="677863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1334940">
            <a:off x="7275513" y="1041400"/>
            <a:ext cx="1103313" cy="941388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36675" y="1901825"/>
            <a:ext cx="1289050" cy="127793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7" name="不完整圆 17"/>
          <p:cNvSpPr/>
          <p:nvPr/>
        </p:nvSpPr>
        <p:spPr>
          <a:xfrm>
            <a:off x="4021138" y="3752850"/>
            <a:ext cx="1089025" cy="1079500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8" name="不完整圆 18"/>
          <p:cNvSpPr/>
          <p:nvPr/>
        </p:nvSpPr>
        <p:spPr>
          <a:xfrm rot="5400000">
            <a:off x="1462881" y="2029619"/>
            <a:ext cx="1077913" cy="108902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-4762" y="1395413"/>
            <a:ext cx="688975" cy="1277938"/>
          </a:xfrm>
          <a:custGeom>
            <a:avLst/>
            <a:gdLst>
              <a:gd name="connsiteX0" fmla="*/ 44939 w 689536"/>
              <a:gd name="connsiteY0" fmla="*/ 0 h 1276878"/>
              <a:gd name="connsiteX1" fmla="*/ 689536 w 689536"/>
              <a:gd name="connsiteY1" fmla="*/ 638439 h 1276878"/>
              <a:gd name="connsiteX2" fmla="*/ 44939 w 689536"/>
              <a:gd name="connsiteY2" fmla="*/ 1276878 h 1276878"/>
              <a:gd name="connsiteX3" fmla="*/ 0 w 689536"/>
              <a:gd name="connsiteY3" fmla="*/ 1272391 h 1276878"/>
              <a:gd name="connsiteX4" fmla="*/ 0 w 689536"/>
              <a:gd name="connsiteY4" fmla="*/ 4487 h 127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9536" h="1276878">
                <a:moveTo>
                  <a:pt x="44939" y="0"/>
                </a:moveTo>
                <a:cubicBezTo>
                  <a:pt x="400940" y="0"/>
                  <a:pt x="689536" y="285839"/>
                  <a:pt x="689536" y="638439"/>
                </a:cubicBezTo>
                <a:cubicBezTo>
                  <a:pt x="689536" y="991039"/>
                  <a:pt x="400940" y="1276878"/>
                  <a:pt x="44939" y="1276878"/>
                </a:cubicBezTo>
                <a:lnTo>
                  <a:pt x="0" y="1272391"/>
                </a:lnTo>
                <a:lnTo>
                  <a:pt x="0" y="4487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84400" y="1644650"/>
            <a:ext cx="4762500" cy="1854200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0010022">
            <a:off x="7551738" y="3506788"/>
            <a:ext cx="793750" cy="677863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0010022">
            <a:off x="7910513" y="3844925"/>
            <a:ext cx="577850" cy="493713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216400" y="3894138"/>
            <a:ext cx="858838" cy="850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4" name="任意多边形: 形状 30"/>
          <p:cNvSpPr/>
          <p:nvPr/>
        </p:nvSpPr>
        <p:spPr>
          <a:xfrm rot="8650525">
            <a:off x="1387475" y="3625850"/>
            <a:ext cx="1454150" cy="584200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25" name="连接符: 曲线 33"/>
          <p:cNvCxnSpPr/>
          <p:nvPr/>
        </p:nvCxnSpPr>
        <p:spPr>
          <a:xfrm rot="10800000">
            <a:off x="1692275" y="603250"/>
            <a:ext cx="573088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42"/>
          <p:cNvCxnSpPr/>
          <p:nvPr/>
        </p:nvCxnSpPr>
        <p:spPr>
          <a:xfrm rot="10800000">
            <a:off x="1566863" y="719138"/>
            <a:ext cx="573088" cy="525463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曲线 43"/>
          <p:cNvCxnSpPr/>
          <p:nvPr/>
        </p:nvCxnSpPr>
        <p:spPr>
          <a:xfrm rot="10800000">
            <a:off x="1433513" y="850900"/>
            <a:ext cx="571500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/>
          <p:cNvSpPr/>
          <p:nvPr/>
        </p:nvSpPr>
        <p:spPr>
          <a:xfrm rot="2315709">
            <a:off x="2997200" y="346075"/>
            <a:ext cx="881063" cy="752475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9" name="等腰三角形 28"/>
          <p:cNvSpPr/>
          <p:nvPr/>
        </p:nvSpPr>
        <p:spPr>
          <a:xfrm rot="2315709">
            <a:off x="3370263" y="403225"/>
            <a:ext cx="881063" cy="750888"/>
          </a:xfrm>
          <a:prstGeom prst="triangle">
            <a:avLst/>
          </a:prstGeom>
          <a:pattFill prst="wdUpDiag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62" y="-14287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8288" y="4114800"/>
            <a:ext cx="2135188" cy="7826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744788" y="-47625"/>
            <a:ext cx="6350" cy="1638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11900" y="-15875"/>
            <a:ext cx="7938" cy="1638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525" y="2560638"/>
            <a:ext cx="779463" cy="25828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0250" y="2586038"/>
            <a:ext cx="4587875" cy="25812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0288" y="1482725"/>
            <a:ext cx="4103688" cy="2528888"/>
          </a:xfrm>
          <a:prstGeom prst="rect">
            <a:avLst/>
          </a:prstGeom>
          <a:pattFill prst="pct30">
            <a:fgClr>
              <a:srgbClr val="EDC2C9"/>
            </a:fgClr>
            <a:bgClr>
              <a:schemeClr val="bg1"/>
            </a:bgClr>
          </a:patt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935913" y="31750"/>
            <a:ext cx="1208088" cy="1443038"/>
          </a:xfrm>
          <a:custGeom>
            <a:avLst/>
            <a:gdLst>
              <a:gd name="connsiteX0" fmla="*/ 27012 w 1208468"/>
              <a:gd name="connsiteY0" fmla="*/ 0 h 1443389"/>
              <a:gd name="connsiteX1" fmla="*/ 1208468 w 1208468"/>
              <a:gd name="connsiteY1" fmla="*/ 0 h 1443389"/>
              <a:gd name="connsiteX2" fmla="*/ 1208468 w 1208468"/>
              <a:gd name="connsiteY2" fmla="*/ 1442571 h 1443389"/>
              <a:gd name="connsiteX3" fmla="*/ 1192260 w 1208468"/>
              <a:gd name="connsiteY3" fmla="*/ 1443389 h 1443389"/>
              <a:gd name="connsiteX4" fmla="*/ 0 w 1208468"/>
              <a:gd name="connsiteY4" fmla="*/ 251129 h 1443389"/>
              <a:gd name="connsiteX5" fmla="*/ 24223 w 1208468"/>
              <a:gd name="connsiteY5" fmla="*/ 10847 h 144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8468" h="1443389">
                <a:moveTo>
                  <a:pt x="27012" y="0"/>
                </a:moveTo>
                <a:lnTo>
                  <a:pt x="1208468" y="0"/>
                </a:lnTo>
                <a:lnTo>
                  <a:pt x="1208468" y="1442571"/>
                </a:lnTo>
                <a:lnTo>
                  <a:pt x="1192260" y="1443389"/>
                </a:lnTo>
                <a:cubicBezTo>
                  <a:pt x="533793" y="1443389"/>
                  <a:pt x="0" y="909596"/>
                  <a:pt x="0" y="251129"/>
                </a:cubicBezTo>
                <a:cubicBezTo>
                  <a:pt x="0" y="168821"/>
                  <a:pt x="8341" y="88460"/>
                  <a:pt x="24223" y="1084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5700" y="6350"/>
            <a:ext cx="5448300" cy="773113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 rot="20010022">
            <a:off x="862013" y="638175"/>
            <a:ext cx="798513" cy="687388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20010022">
            <a:off x="998538" y="400050"/>
            <a:ext cx="798513" cy="68738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261350" y="3602038"/>
            <a:ext cx="882650" cy="1295400"/>
          </a:xfrm>
          <a:custGeom>
            <a:avLst/>
            <a:gdLst>
              <a:gd name="connsiteX0" fmla="*/ 648043 w 882208"/>
              <a:gd name="connsiteY0" fmla="*/ 0 h 1296086"/>
              <a:gd name="connsiteX1" fmla="*/ 778646 w 882208"/>
              <a:gd name="connsiteY1" fmla="*/ 13166 h 1296086"/>
              <a:gd name="connsiteX2" fmla="*/ 882208 w 882208"/>
              <a:gd name="connsiteY2" fmla="*/ 45314 h 1296086"/>
              <a:gd name="connsiteX3" fmla="*/ 882208 w 882208"/>
              <a:gd name="connsiteY3" fmla="*/ 1250773 h 1296086"/>
              <a:gd name="connsiteX4" fmla="*/ 778646 w 882208"/>
              <a:gd name="connsiteY4" fmla="*/ 1282920 h 1296086"/>
              <a:gd name="connsiteX5" fmla="*/ 648043 w 882208"/>
              <a:gd name="connsiteY5" fmla="*/ 1296086 h 1296086"/>
              <a:gd name="connsiteX6" fmla="*/ 0 w 882208"/>
              <a:gd name="connsiteY6" fmla="*/ 648043 h 1296086"/>
              <a:gd name="connsiteX7" fmla="*/ 648043 w 882208"/>
              <a:gd name="connsiteY7" fmla="*/ 0 h 129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2208" h="1296086">
                <a:moveTo>
                  <a:pt x="648043" y="0"/>
                </a:moveTo>
                <a:cubicBezTo>
                  <a:pt x="692781" y="0"/>
                  <a:pt x="736460" y="4534"/>
                  <a:pt x="778646" y="13166"/>
                </a:cubicBezTo>
                <a:lnTo>
                  <a:pt x="882208" y="45314"/>
                </a:lnTo>
                <a:lnTo>
                  <a:pt x="882208" y="1250773"/>
                </a:lnTo>
                <a:lnTo>
                  <a:pt x="778646" y="1282920"/>
                </a:lnTo>
                <a:cubicBezTo>
                  <a:pt x="736460" y="1291553"/>
                  <a:pt x="692781" y="1296086"/>
                  <a:pt x="648043" y="1296086"/>
                </a:cubicBezTo>
                <a:cubicBezTo>
                  <a:pt x="290139" y="1296086"/>
                  <a:pt x="0" y="1005947"/>
                  <a:pt x="0" y="648043"/>
                </a:cubicBezTo>
                <a:cubicBezTo>
                  <a:pt x="0" y="290139"/>
                  <a:pt x="290139" y="0"/>
                  <a:pt x="64804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5" name="不完整圆 17"/>
          <p:cNvSpPr/>
          <p:nvPr/>
        </p:nvSpPr>
        <p:spPr>
          <a:xfrm>
            <a:off x="8362950" y="3697288"/>
            <a:ext cx="1093788" cy="109537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1533525"/>
            <a:ext cx="622300" cy="1290638"/>
          </a:xfrm>
          <a:custGeom>
            <a:avLst/>
            <a:gdLst>
              <a:gd name="connsiteX0" fmla="*/ 0 w 622986"/>
              <a:gd name="connsiteY0" fmla="*/ 0 h 1291034"/>
              <a:gd name="connsiteX1" fmla="*/ 105546 w 622986"/>
              <a:gd name="connsiteY1" fmla="*/ 10640 h 1291034"/>
              <a:gd name="connsiteX2" fmla="*/ 622986 w 622986"/>
              <a:gd name="connsiteY2" fmla="*/ 645517 h 1291034"/>
              <a:gd name="connsiteX3" fmla="*/ 105546 w 622986"/>
              <a:gd name="connsiteY3" fmla="*/ 1280394 h 1291034"/>
              <a:gd name="connsiteX4" fmla="*/ 0 w 622986"/>
              <a:gd name="connsiteY4" fmla="*/ 1291034 h 129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86" h="1291034">
                <a:moveTo>
                  <a:pt x="0" y="0"/>
                </a:moveTo>
                <a:lnTo>
                  <a:pt x="105546" y="10640"/>
                </a:lnTo>
                <a:cubicBezTo>
                  <a:pt x="400848" y="71068"/>
                  <a:pt x="622986" y="332351"/>
                  <a:pt x="622986" y="645517"/>
                </a:cubicBezTo>
                <a:cubicBezTo>
                  <a:pt x="622986" y="958683"/>
                  <a:pt x="400848" y="1219967"/>
                  <a:pt x="105546" y="1280394"/>
                </a:cubicBezTo>
                <a:lnTo>
                  <a:pt x="0" y="1291034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90800" y="1193800"/>
            <a:ext cx="3944938" cy="2579688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8" name="任意多边形: 形状 20"/>
          <p:cNvSpPr/>
          <p:nvPr/>
        </p:nvSpPr>
        <p:spPr>
          <a:xfrm rot="8650525">
            <a:off x="296863" y="4714875"/>
            <a:ext cx="1462088" cy="593725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20010022">
            <a:off x="7529513" y="2055813"/>
            <a:ext cx="798513" cy="688975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0010022">
            <a:off x="7889875" y="2400300"/>
            <a:ext cx="582613" cy="501650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227263" y="4051300"/>
            <a:ext cx="862013" cy="86201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2" name="任意多边形: 形状 30"/>
          <p:cNvSpPr/>
          <p:nvPr/>
        </p:nvSpPr>
        <p:spPr>
          <a:xfrm rot="8650525">
            <a:off x="468313" y="4911725"/>
            <a:ext cx="1462088" cy="593725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096125" y="0"/>
            <a:ext cx="1528763" cy="1150938"/>
          </a:xfrm>
          <a:custGeom>
            <a:avLst/>
            <a:gdLst>
              <a:gd name="connsiteX0" fmla="*/ 108239 w 1528776"/>
              <a:gd name="connsiteY0" fmla="*/ 0 h 1150667"/>
              <a:gd name="connsiteX1" fmla="*/ 1420538 w 1528776"/>
              <a:gd name="connsiteY1" fmla="*/ 0 h 1150667"/>
              <a:gd name="connsiteX2" fmla="*/ 1468707 w 1528776"/>
              <a:gd name="connsiteY2" fmla="*/ 88745 h 1150667"/>
              <a:gd name="connsiteX3" fmla="*/ 1528776 w 1528776"/>
              <a:gd name="connsiteY3" fmla="*/ 386279 h 1150667"/>
              <a:gd name="connsiteX4" fmla="*/ 764388 w 1528776"/>
              <a:gd name="connsiteY4" fmla="*/ 1150667 h 1150667"/>
              <a:gd name="connsiteX5" fmla="*/ 0 w 1528776"/>
              <a:gd name="connsiteY5" fmla="*/ 386279 h 1150667"/>
              <a:gd name="connsiteX6" fmla="*/ 60070 w 1528776"/>
              <a:gd name="connsiteY6" fmla="*/ 88745 h 115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8776" h="1150667">
                <a:moveTo>
                  <a:pt x="108239" y="0"/>
                </a:moveTo>
                <a:lnTo>
                  <a:pt x="1420538" y="0"/>
                </a:lnTo>
                <a:lnTo>
                  <a:pt x="1468707" y="88745"/>
                </a:lnTo>
                <a:cubicBezTo>
                  <a:pt x="1507387" y="180195"/>
                  <a:pt x="1528776" y="280739"/>
                  <a:pt x="1528776" y="386279"/>
                </a:cubicBezTo>
                <a:cubicBezTo>
                  <a:pt x="1528776" y="808439"/>
                  <a:pt x="1186548" y="1150667"/>
                  <a:pt x="764388" y="1150667"/>
                </a:cubicBezTo>
                <a:cubicBezTo>
                  <a:pt x="342228" y="1150667"/>
                  <a:pt x="0" y="808439"/>
                  <a:pt x="0" y="386279"/>
                </a:cubicBezTo>
                <a:cubicBezTo>
                  <a:pt x="0" y="280739"/>
                  <a:pt x="21390" y="180195"/>
                  <a:pt x="60070" y="88745"/>
                </a:cubicBezTo>
                <a:close/>
              </a:path>
            </a:pathLst>
          </a:cu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24" name="连接符: 曲线 33"/>
          <p:cNvCxnSpPr/>
          <p:nvPr/>
        </p:nvCxnSpPr>
        <p:spPr>
          <a:xfrm rot="10800000">
            <a:off x="2543175" y="998538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曲线 42"/>
          <p:cNvCxnSpPr/>
          <p:nvPr/>
        </p:nvCxnSpPr>
        <p:spPr>
          <a:xfrm rot="10800000">
            <a:off x="2417763" y="1114425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43"/>
          <p:cNvCxnSpPr/>
          <p:nvPr/>
        </p:nvCxnSpPr>
        <p:spPr>
          <a:xfrm rot="10800000">
            <a:off x="2282825" y="1249363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2315709">
            <a:off x="1139825" y="1797050"/>
            <a:ext cx="885825" cy="763588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8" name="等腰三角形 27"/>
          <p:cNvSpPr/>
          <p:nvPr/>
        </p:nvSpPr>
        <p:spPr>
          <a:xfrm rot="2315709">
            <a:off x="1457325" y="1804988"/>
            <a:ext cx="885825" cy="763588"/>
          </a:xfrm>
          <a:prstGeom prst="triangle">
            <a:avLst/>
          </a:prstGeom>
          <a:pattFill prst="pct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slide" Target="slide24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2627313" y="1563688"/>
            <a:ext cx="3889375" cy="93662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lnSpc>
                <a:spcPct val="13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1"/>
          <a:srcRect l="35963"/>
          <a:stretch>
            <a:fillRect/>
          </a:stretch>
        </p:blipFill>
        <p:spPr>
          <a:xfrm>
            <a:off x="3422650" y="2649538"/>
            <a:ext cx="2298700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11188" y="1106488"/>
            <a:ext cx="8064500" cy="2930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抓住人物的动作、语言、神态，体会人物的内心，可以加深对文章内容的理解，是一种很好的阅读方法。大家以后可以运用这样的方法去阅读其他写人的文章。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4"/>
          <p:cNvSpPr/>
          <p:nvPr/>
        </p:nvSpPr>
        <p:spPr>
          <a:xfrm>
            <a:off x="684213" y="806450"/>
            <a:ext cx="71659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读下面的句子，体会人物的内心。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679450" y="1511300"/>
            <a:ext cx="77819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从见到这封电报起，毛主席整整一天没说一句话，只是一支接着一支地吸着烟。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黄继光愤怒地注视着敌人的火力点，他转过身来坚定地对营参谋长说：“参谋长，请把这个任务交给我吧！”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矩形 6"/>
          <p:cNvSpPr/>
          <p:nvPr/>
        </p:nvSpPr>
        <p:spPr>
          <a:xfrm>
            <a:off x="166688" y="123825"/>
            <a:ext cx="2244725" cy="682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C954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3200" b="1" dirty="0">
              <a:solidFill>
                <a:srgbClr val="C954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4"/>
          <p:cNvSpPr/>
          <p:nvPr/>
        </p:nvSpPr>
        <p:spPr>
          <a:xfrm>
            <a:off x="333375" y="922338"/>
            <a:ext cx="842645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将军看了看他们桌子上的罐头，喉咙哽了一下，说：“同志们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停了一下，又说：“孩子们，我给大家分菜，每人一筷子。”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763713" y="2787650"/>
            <a:ext cx="676910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全班齐读。谈一谈你的读后体会。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4713" y="3429000"/>
            <a:ext cx="76581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只有抓住人物的动作、语言、神态描写，才能体会人物的心理活动。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395288" y="700088"/>
            <a:ext cx="676910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选择一种情景，照样子写一写。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450" y="1492250"/>
            <a:ext cx="76327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焦急地等人    期待落空    久别重逢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11188" y="2363788"/>
            <a:ext cx="8280400" cy="178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以“焦急地等人”情景为例，想一想谁在焦急地等人，他焦急地等人时动作、语言、神态是怎样的？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4"/>
          <p:cNvSpPr/>
          <p:nvPr/>
        </p:nvSpPr>
        <p:spPr>
          <a:xfrm>
            <a:off x="576263" y="719138"/>
            <a:ext cx="799147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时间一分一秒地过去，爸爸在家门外跺着脚，一圈圈地走来走去。他眉头紧蹙着，风呼啦啦地吹着，吹动着片片叶儿，可此时在他的心里，这并非美景，只让他觉得心躁烦闷。周围的一切似乎都让他心烦气躁，他嘴里不停地喃喃着：“怎么还没回来？怎么还没回来</a:t>
            </a:r>
            <a:r>
              <a:rPr lang="en-US" altLang="zh-CN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539750" y="700088"/>
            <a:ext cx="8281988" cy="414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练习运用动作、语言、神态描写来照样子写另外两种情景。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四人小组内朗读各自写的句子，互相提出修改建议把句子改一改，选出小组内写得最好的句子。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全班交流汇报。（小组里写得好的同学上台朗读自己写的句子）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358775" y="915988"/>
            <a:ext cx="8424863" cy="1196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下面的句子写出了人物与平时不同的表现，体会它们的表达效果，照样子说一说。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8915" name="矩形 2"/>
          <p:cNvSpPr/>
          <p:nvPr/>
        </p:nvSpPr>
        <p:spPr>
          <a:xfrm>
            <a:off x="361950" y="2425700"/>
            <a:ext cx="8497888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手术台上，一向从容镇定的沃克医生，这次双手却有些颤抖，他额上汗珠滚滚，护士帮他擦了一次又一次。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2"/>
          <p:cNvSpPr/>
          <p:nvPr/>
        </p:nvSpPr>
        <p:spPr>
          <a:xfrm>
            <a:off x="503238" y="771525"/>
            <a:ext cx="8137525" cy="3916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3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写到沃克医生做过成千上万次的手术，在手术台上，他一向从容镇定。但这次给刘伯承做右眼球摘除手术，第一次面对不用麻醉剂的病人，沃克医生紧张得双手有些颤抖，额上汗珠滚滚。这句话把沃克医生平时的从容镇定与此时的紧张进行对比，体现出刘伯承钢铁般坚强的意志，不愧是军神！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2"/>
          <p:cNvSpPr/>
          <p:nvPr/>
        </p:nvSpPr>
        <p:spPr>
          <a:xfrm>
            <a:off x="503238" y="987425"/>
            <a:ext cx="8137525" cy="2932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平时遇到不顺心的事我都能一笑而过，可是这件事让我实在无法释然，胸口总像是被什么堵住了似的，白天心神不宁，晚上也无法入睡。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2"/>
          <p:cNvSpPr/>
          <p:nvPr/>
        </p:nvSpPr>
        <p:spPr>
          <a:xfrm>
            <a:off x="611188" y="771525"/>
            <a:ext cx="8135937" cy="3916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3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写“我”是一个开朗活泼的人，平时遇到不顺心的事都能一笑而过，可是这件事让“我”实在无法忘记，让我时时刻刻都感到难受。这句话把“我”平时对任何事都一笑而过与“我”对这件事难以释怀的态度进行对比，体现出这件事对“我”来说太严重，太难以接受了！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>
            <a:hlinkClick r:id="rId1" action="ppaction://hlinksldjump"/>
          </p:cNvPr>
          <p:cNvSpPr/>
          <p:nvPr/>
        </p:nvSpPr>
        <p:spPr>
          <a:xfrm>
            <a:off x="2555875" y="2247900"/>
            <a:ext cx="1806575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0243" name="矩形 7">
            <a:hlinkClick r:id="rId2" action="ppaction://hlinksldjump"/>
          </p:cNvPr>
          <p:cNvSpPr/>
          <p:nvPr/>
        </p:nvSpPr>
        <p:spPr>
          <a:xfrm>
            <a:off x="4716463" y="2247900"/>
            <a:ext cx="1806575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2"/>
          <p:cNvSpPr/>
          <p:nvPr/>
        </p:nvSpPr>
        <p:spPr>
          <a:xfrm>
            <a:off x="827088" y="1203325"/>
            <a:ext cx="7777162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这两句话运用了将同一个人物前后不同的表现进行对比的方法，来表现人物的内心。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2"/>
          <p:cNvSpPr/>
          <p:nvPr/>
        </p:nvSpPr>
        <p:spPr>
          <a:xfrm>
            <a:off x="641350" y="1419225"/>
            <a:ext cx="8064500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课堂上，唐老师讲课总是娓娓道来、生动有趣，今天不知道发生了什么事，唐老师上语文课心不在焉，还频频讲错了。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213" y="771525"/>
            <a:ext cx="16859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举例：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611188" y="915988"/>
            <a:ext cx="8064500" cy="2930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四人小组练习运用对比法说句子，选出小组内说得最好的同学。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全班交流汇报。（小组里说得最好的同学上台说句子）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27088" y="1563688"/>
            <a:ext cx="77057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我们可以运用人物的动作、语言、神态描写，来表现人物的内心，还可以运用同一个人物前后不同的表现对比来表达人物的内心。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7725" y="842963"/>
            <a:ext cx="29321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总结方法：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8" name="组合 5"/>
          <p:cNvGrpSpPr/>
          <p:nvPr/>
        </p:nvGrpSpPr>
        <p:grpSpPr>
          <a:xfrm>
            <a:off x="3492500" y="0"/>
            <a:ext cx="2000250" cy="1223963"/>
            <a:chOff x="3154551" y="-401983"/>
            <a:chExt cx="2001599" cy="1224136"/>
          </a:xfrm>
        </p:grpSpPr>
        <p:pic>
          <p:nvPicPr>
            <p:cNvPr id="3078" name="图片 28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50000"/>
            <a:stretch>
              <a:fillRect/>
            </a:stretch>
          </p:blipFill>
          <p:spPr bwMode="auto">
            <a:xfrm>
              <a:off x="3154551" y="-401983"/>
              <a:ext cx="2001599" cy="12241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5303" name="矩形 2">
              <a:hlinkClick r:id="" action="ppaction://noaction"/>
            </p:cNvPr>
            <p:cNvSpPr/>
            <p:nvPr/>
          </p:nvSpPr>
          <p:spPr>
            <a:xfrm>
              <a:off x="3313885" y="-41943"/>
              <a:ext cx="180690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20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39750" y="1203325"/>
            <a:ext cx="8208963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4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欣赏书上的硬笔书法作品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，说一说看完后的发现。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5300" name="矩形 2"/>
          <p:cNvSpPr/>
          <p:nvPr/>
        </p:nvSpPr>
        <p:spPr>
          <a:xfrm>
            <a:off x="323850" y="77788"/>
            <a:ext cx="183197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C954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书写提示</a:t>
            </a:r>
            <a:endParaRPr lang="zh-CN" altLang="en-US" sz="3200" b="1" dirty="0">
              <a:solidFill>
                <a:srgbClr val="C954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2775" y="2652713"/>
            <a:ext cx="8208963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ts val="4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标题和作者要写在醒目的位置，段落要分明。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1"/>
          <p:cNvSpPr/>
          <p:nvPr/>
        </p:nvSpPr>
        <p:spPr>
          <a:xfrm>
            <a:off x="395288" y="792163"/>
            <a:ext cx="83534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硬笔书法是一门新兴的艺术，它不仅作为一门艺术而存在，而且有很强的实用价值。随着我国科学文化事业的飞速发展，在很多的领域里已经不使用毛笔书法了，取而代之的则是硬笔书法。毛笔质软而柔，能表达出丰富的艺术语言。然而，硬笔则不同，它质地硬，写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1"/>
          <p:cNvSpPr/>
          <p:nvPr/>
        </p:nvSpPr>
        <p:spPr>
          <a:xfrm>
            <a:off x="395288" y="792163"/>
            <a:ext cx="83534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线条刚劲挺秀，骨感突出，清新明快，均匀简洁，易于掌握，便于分析。而这些又都是毛笔书法所难以匹敌的。因此，硬笔书法以其强烈的个性形成独特的艺术风格。也正是由于硬笔书法的应用范围广、实用价值高，所以，如何写好硬笔字也就成为人们普遍关心的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5288" y="627063"/>
            <a:ext cx="424815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正确的书写姿势：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6150" y="1214438"/>
            <a:ext cx="7775575" cy="2995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50000"/>
              </a:lnSpc>
              <a:spcBef>
                <a:spcPts val="500"/>
              </a:spcBef>
              <a:buAutoNum type="circleNumDbPlain"/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头正：头要端正，微微向前倾，可以俯视桌上的硬笔书法作品，静心宁神。</a:t>
            </a:r>
            <a:endParaRPr lang="en-US" altLang="zh-CN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50000"/>
              </a:lnSpc>
              <a:spcBef>
                <a:spcPts val="500"/>
              </a:spcBef>
              <a:buAutoNum type="circleNumDbPlain"/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身直：身体要坐直，双肩齐平，腰部挺起，胸部不要靠着桌子。</a:t>
            </a:r>
            <a:endParaRPr lang="en-US" altLang="zh-CN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755650" y="915988"/>
            <a:ext cx="7777163" cy="2995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50000"/>
              </a:lnSpc>
              <a:spcBef>
                <a:spcPts val="500"/>
              </a:spcBef>
              <a:buAutoNum type="circleNumDbPlain" startAt="3"/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臂开：两臂展开，平放在桌面，右手执笔，左手按纸。</a:t>
            </a:r>
            <a:endParaRPr lang="en-US" altLang="zh-CN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50000"/>
              </a:lnSpc>
              <a:spcBef>
                <a:spcPts val="500"/>
              </a:spcBef>
              <a:buAutoNum type="circleNumDbPlain" startAt="3"/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足安：就是双脚放稳，平行向前，脚可略分开，使力量集中在腰部。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84213" y="555625"/>
            <a:ext cx="424815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正确的运笔方法：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4213" y="1346200"/>
            <a:ext cx="80645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500"/>
              </a:spcBef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钢笔书法在运笔方法上，相对毛笔书法要简单得多。毛笔书法讲究逆锋起笔、回锋收笔等等，并且要求手臂手腕同时用力。而钢笔书法只要在起笔的时候稍微下按，收笔稍微停顿就可以了。</a:t>
            </a:r>
            <a:endParaRPr lang="en-US" altLang="zh-CN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5"/>
          <p:cNvGrpSpPr/>
          <p:nvPr/>
        </p:nvGrpSpPr>
        <p:grpSpPr>
          <a:xfrm>
            <a:off x="3492500" y="0"/>
            <a:ext cx="2000250" cy="1223963"/>
            <a:chOff x="3154551" y="-401983"/>
            <a:chExt cx="2001599" cy="1224136"/>
          </a:xfrm>
        </p:grpSpPr>
        <p:pic>
          <p:nvPicPr>
            <p:cNvPr id="3078" name="图片 28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50000"/>
            <a:stretch>
              <a:fillRect/>
            </a:stretch>
          </p:blipFill>
          <p:spPr bwMode="auto">
            <a:xfrm>
              <a:off x="3154551" y="-401983"/>
              <a:ext cx="2001599" cy="12241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294" name="矩形 2">
              <a:hlinkClick r:id="" action="ppaction://noaction"/>
            </p:cNvPr>
            <p:cNvSpPr/>
            <p:nvPr/>
          </p:nvSpPr>
          <p:spPr>
            <a:xfrm>
              <a:off x="3313885" y="-41943"/>
              <a:ext cx="180690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20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2291" name="矩形 1"/>
          <p:cNvSpPr/>
          <p:nvPr/>
        </p:nvSpPr>
        <p:spPr>
          <a:xfrm>
            <a:off x="676275" y="1851025"/>
            <a:ext cx="76327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抓住人物的动作、语言、神态，体会人物的内心，可以加深对文章内容的理解，是一种很好的阅读方法。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11"/>
          <p:cNvSpPr/>
          <p:nvPr/>
        </p:nvSpPr>
        <p:spPr>
          <a:xfrm>
            <a:off x="355600" y="63500"/>
            <a:ext cx="21605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C954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3200" b="1" dirty="0">
              <a:solidFill>
                <a:srgbClr val="C954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576263" y="700088"/>
            <a:ext cx="7991475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运笔的关键在于运腕。在书写的过程中还要注意几个问题。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6263" y="2178050"/>
            <a:ext cx="7991475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虚实关系。也就是用笔的轻、重、快、慢等相结合，线条的提按是表现书法笔画的重要因素。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576263" y="760413"/>
            <a:ext cx="7991475" cy="362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力度和节奏。在钢笔书写过程中，笔画粗细的变化是由于用力大小不同。只有通过对每个字的笔画的节奏感的把握，写出来的字才能有力度。</a:t>
            </a:r>
            <a:endParaRPr lang="en-US" altLang="zh-CN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巧与捷。钢笔字笔画本身比较纤细，因而笔触变化不宜因动作过大而显得生硬。</a:t>
            </a:r>
            <a:endParaRPr lang="en-US" altLang="zh-CN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76263" y="842963"/>
            <a:ext cx="7991475" cy="3060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根据示范练习书写书法作品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通过展示台展示写得好的书法作品。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在展示台上展示有问题的书法作品，全班同学提出修改意见或建议。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576263" y="700088"/>
            <a:ext cx="7991475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5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钢笔书法作品首先要以轻巧灵秀为前提。钢笔字字形较小，笔画精短，行笔过程中不宜有过多的波折，以挺秀、洒脱、明快为佳。因此，用笔快速、简捷也是钢笔书法作品的显著特征。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503238" y="842963"/>
            <a:ext cx="8137525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黄河是我们中原文明的发祥地之一，是我们中华民族的摇篮，这条奔腾不息的河流用她甘甜的乳汁养育了一代又一代中华儿女，孕育了灿烂的中华文明。古往今来，许多文人墨客赞美过黄河，古代那些才华横溢的诗人们，为我们留下了无数的优秀的诗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79" name="矩形 2"/>
          <p:cNvSpPr/>
          <p:nvPr/>
        </p:nvSpPr>
        <p:spPr>
          <a:xfrm>
            <a:off x="323850" y="123825"/>
            <a:ext cx="183197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C954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3200" b="1" dirty="0">
              <a:solidFill>
                <a:srgbClr val="C954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6"/>
          <p:cNvSpPr/>
          <p:nvPr/>
        </p:nvSpPr>
        <p:spPr>
          <a:xfrm>
            <a:off x="1258888" y="339725"/>
            <a:ext cx="6985000" cy="302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［唐］王之涣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黄河远上白云间，一片孤城万仞山。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羌笛何须怨杨柳，春风不度玉门关。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8888" y="3436938"/>
            <a:ext cx="2706688" cy="604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齐读古诗。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39750" y="700088"/>
            <a:ext cx="8064500" cy="328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“凉州词”是凉州歌的唱词，它是盛唐时流行的一种曲调名。后来许多诗人都喜欢这个曲调，为它填写新词，因此唐代许多诗人都写有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5288" y="411163"/>
            <a:ext cx="2706688" cy="604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了解诗人。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0113" y="1047750"/>
            <a:ext cx="77755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5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王之涣（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688—742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），唐诗人，字季淩，晋阳人，后徙绛。豪放不羁，常击剑悲歌。其诗善写边塞风光，意境雄浑，多为当时乐工制曲歌唱，名动一时。传世之作仅六首，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登鹳雀楼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尤有名。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536575" y="771525"/>
            <a:ext cx="8070850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自由读、四人小组读古诗，用铅笔划节奏。多读几遍，读到字正腔圆为止。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8888" y="1916113"/>
            <a:ext cx="6985000" cy="2770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［唐］王之涣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黄河远上白云间，一片孤城万仞山。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羌笛何须怨杨柳，春风不度玉门关。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43663" y="2816225"/>
            <a:ext cx="80486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rèn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8050" y="3683000"/>
            <a:ext cx="12192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qiānɡ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11188" y="1117600"/>
            <a:ext cx="8069263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如果请你用一个词来表达你读完这首诗的感觉，你想到的是哪个词语？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7963" y="2917825"/>
            <a:ext cx="69850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苍凉、孤独、寂寞、思乡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611188" y="1058863"/>
            <a:ext cx="8207375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军神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一文，从刘伯承平静地回答沃克医生的话“眼睛离脑子太近，我担心施行麻醉会影响脑神经。而我，今后需要一个非常清醒的大脑”，我们可以感受到刘伯承顽强的意志和坚定的信念。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矩形 5"/>
          <p:cNvSpPr/>
          <p:nvPr/>
        </p:nvSpPr>
        <p:spPr>
          <a:xfrm>
            <a:off x="2916238" y="555625"/>
            <a:ext cx="38909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黄河远上白云间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09650" y="1160463"/>
            <a:ext cx="7704138" cy="2932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读出黄河汹涌咆哮、奔腾万里的气势。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闭上眼睛想象黄河奔腾不息的画面。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你仿佛看到了什么画面？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齐声朗读这句诗。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矩形 5"/>
          <p:cNvSpPr/>
          <p:nvPr/>
        </p:nvSpPr>
        <p:spPr>
          <a:xfrm>
            <a:off x="2700338" y="627063"/>
            <a:ext cx="38909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一片孤城万仞山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93750" y="1554163"/>
            <a:ext cx="7704138" cy="2320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仞：古代长度单位，以七尺或八尺为一仞，汉尺一尺约在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～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24.5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厘米之间。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“孤城”指哪座城？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0488" y="3290888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</a:rPr>
              <a:t>玉门关</a:t>
            </a:r>
            <a:endParaRPr lang="zh-CN" altLang="en-US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38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6"/>
          <p:cNvPicPr>
            <a:picLocks noChangeAspect="1"/>
          </p:cNvPicPr>
          <p:nvPr/>
        </p:nvPicPr>
        <p:blipFill>
          <a:blip r:embed="rId1"/>
          <a:srcRect r="758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矩形 7"/>
          <p:cNvSpPr/>
          <p:nvPr/>
        </p:nvSpPr>
        <p:spPr>
          <a:xfrm>
            <a:off x="1403350" y="987425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玉门关</a:t>
            </a:r>
            <a:endParaRPr lang="zh-CN" altLang="en-US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3850" y="771525"/>
            <a:ext cx="8208963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“一片孤城万仞山”中哪个字让你感受最深？为什么？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73550" y="13922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</a:t>
            </a:r>
            <a:endParaRPr lang="zh-CN" altLang="en-US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850" y="2097088"/>
            <a:ext cx="8208963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诗人为什么不写“一座孤城”，而用“一片孤城”？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088" y="3305175"/>
            <a:ext cx="77057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为了体现孤城的单薄，在万仞高山的衬托下，犹如一片树叶，显得单薄。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3850" y="842963"/>
            <a:ext cx="8496300" cy="219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滚滚黄河，巍巍高山、荒凉的地理环境，更加衬托了这座戍边城池的“孤”！仅仅是城孤孤单单的吗？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5513" y="3363913"/>
            <a:ext cx="54721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守城将士的心更是孤独的。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560388" y="1382713"/>
            <a:ext cx="80232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资治通鉴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唐纪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载，玄宗时，改府兵为募兵，兵士戍边时间从一年延至三年、六年，终于成为久戍之役，“自天宝以后，山东戍卒还者，十无二三”。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矩形 5"/>
          <p:cNvSpPr/>
          <p:nvPr/>
        </p:nvSpPr>
        <p:spPr>
          <a:xfrm>
            <a:off x="1079500" y="987425"/>
            <a:ext cx="69850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羌笛何须怨杨柳，春风不度玉门关。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87450" y="1743075"/>
            <a:ext cx="770413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战士们为什么埋怨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杨柳？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9500" y="2643188"/>
            <a:ext cx="7345363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埋怨朝廷无用，只能无可奈何地埋怨杨柳。</a:t>
            </a:r>
            <a:endParaRPr lang="zh-CN" altLang="en-US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19138" y="987425"/>
            <a:ext cx="770572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“杨柳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”在这里还有什么意思？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6375" y="1704975"/>
            <a:ext cx="7056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战士吹奏的是古代乐曲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折杨柳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46125" y="2470150"/>
            <a:ext cx="770413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“春风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”在这里是什么意思？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1775" y="3187700"/>
            <a:ext cx="68151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暗指朝廷的恩惠和关心。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517525" y="696913"/>
            <a:ext cx="8135938" cy="4151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古人有临别折柳相赠的风俗。原来古人有个习惯，即常用谐音来表达寓意。“柳”与“留”同音，因此借杨柳表示挽留的意思（古人所谓的杨和柳其实是一种植物）。自汉代以来，人们送别亲朋好友，爱折柳相赠，到唐代已极为流行。“折柳”便成为赠别或送别的代称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矩形 5"/>
          <p:cNvSpPr/>
          <p:nvPr/>
        </p:nvSpPr>
        <p:spPr>
          <a:xfrm>
            <a:off x="503238" y="771525"/>
            <a:ext cx="81375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茫茫的戈壁，孤独的边城，凄切的羌笛。面对这样的生存环境，诗人发出了震憾人心的呼喊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（接读）</a:t>
            </a:r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</a:rPr>
              <a:t>“黄河远上白云间，一片孤城万仞山。羌笛何须怨杨柳，春风不度玉门关”。</a:t>
            </a:r>
            <a:endParaRPr lang="zh-CN" altLang="en-US" sz="3200" b="1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9975" y="3740150"/>
            <a:ext cx="61214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有感情地背诵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凉州词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576263" y="1131888"/>
            <a:ext cx="7991475" cy="320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此外，课文着力刻画了沃克医生的一系列变化，从“冷冷地问”，到“目光柔和下来”，再到“脸上浮现出慈祥的神情”，我们能感受到他对刘伯承从冷漠到赞许、钦佩的内心变化。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矩形 5"/>
          <p:cNvSpPr/>
          <p:nvPr/>
        </p:nvSpPr>
        <p:spPr>
          <a:xfrm>
            <a:off x="738188" y="1419225"/>
            <a:ext cx="76676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连年的战争，长年的戍边，毁掉了原本幸福美满的家庭。战争带给人们多少苦难啊！让我们反对战争，维护和平，让天下所有的家庭都能拥有幸福的生活！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00113" y="1058863"/>
            <a:ext cx="7488237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千年圣地黄鹤楼，如诗如画江南春。诗人李白本该和老朋友孟浩然在黄鹤楼上共饮美酒，吟诗作赋，但此时老朋友却要东下扬州，于是李白作诗一首，以表心中不舍之情。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矩形 6"/>
          <p:cNvSpPr/>
          <p:nvPr/>
        </p:nvSpPr>
        <p:spPr>
          <a:xfrm>
            <a:off x="827088" y="349250"/>
            <a:ext cx="7704137" cy="328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黄鹤楼送孟浩然之广陵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［唐］李白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故人西辞黄鹤楼，烟花三月下扬州。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孤帆远影碧空尽，唯见长江天际流。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550" y="3773488"/>
            <a:ext cx="4352925" cy="604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自由读、齐读古诗。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矩形 3"/>
          <p:cNvSpPr/>
          <p:nvPr/>
        </p:nvSpPr>
        <p:spPr>
          <a:xfrm>
            <a:off x="2195513" y="268288"/>
            <a:ext cx="5399087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黄鹤楼送孟浩然之广陵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063" y="1204913"/>
            <a:ext cx="75612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从题目中，你知道了什么？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4425" y="1827213"/>
            <a:ext cx="7200900" cy="1193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送别的地点是黄鹤楼，孟浩然要去广陵，李白送孟浩然。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4063" y="3179763"/>
            <a:ext cx="75612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说说题目的意思。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5863" y="3808413"/>
            <a:ext cx="720090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李白在黄鹤楼送孟浩然去广陵。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536575" y="1203325"/>
            <a:ext cx="8070850" cy="219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用铅笔划出这首诗的节奏。指名学生读，其他同学边听边想象，你的头脑中浮现出怎样的画面？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11188" y="915988"/>
            <a:ext cx="8070850" cy="1785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诗中哪几句描写孟浩然在黄鹤楼向李白告别的情景？哪几句描写李白目送孟浩然的情景？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88" y="2859088"/>
            <a:ext cx="807085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前两句描写孟浩然向李白告别的情景，后两句描写李白目送孟浩然的情景。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11188" y="987425"/>
            <a:ext cx="8070850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浩浩荡荡的长江水自西向东流，顺流而下就能到达广陵。黄鹤楼在西，扬州在东，所以诗人说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故人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（接读）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西辞黄鹤楼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；孟浩然从黄鹤楼去扬州要顺流而下，所以诗人说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烟花三月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（接读）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下扬州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对话气泡: 圆角矩形 8"/>
          <p:cNvSpPr/>
          <p:nvPr/>
        </p:nvSpPr>
        <p:spPr>
          <a:xfrm>
            <a:off x="827088" y="411163"/>
            <a:ext cx="4752975" cy="723900"/>
          </a:xfrm>
          <a:prstGeom prst="wedgeRoundRectCallout">
            <a:avLst>
              <a:gd name="adj1" fmla="val -34765"/>
              <a:gd name="adj2" fmla="val 7177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老朋友，这里指孟浩然。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2883" name="矩形 2"/>
          <p:cNvSpPr/>
          <p:nvPr/>
        </p:nvSpPr>
        <p:spPr>
          <a:xfrm>
            <a:off x="1028700" y="1165225"/>
            <a:ext cx="70389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故人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西辞黄鹤楼，烟花三月下扬州。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2988" y="1812925"/>
            <a:ext cx="66976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为什么用烟花形容三月呢？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6013" y="2490788"/>
            <a:ext cx="68405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三月是百花盛开的时候，十分漂亮。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8550" y="3124200"/>
            <a:ext cx="669607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还可以说什么样的三月？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013" y="3795713"/>
            <a:ext cx="68405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争奇斗艳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阳光明媚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鸟语花香的三月。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536575" y="842963"/>
            <a:ext cx="8070850" cy="1785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展开想象，扬州是东南都会，自古繁华，现在又逢三月，这个季节去扬州，李白仿佛看见了扬州怎样的一番景象？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8738" y="2903538"/>
            <a:ext cx="69135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花团锦簇、绣户珠帘，繁荣而又太平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0488" y="3622675"/>
            <a:ext cx="446405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闭上眼睛想象画面。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5288" y="915988"/>
            <a:ext cx="8496300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孟浩然的船走了。可李白还在黄鹤楼上久久地望啊望啊，他在看什么？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1275" y="2147888"/>
            <a:ext cx="11509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9525" y="2725738"/>
            <a:ext cx="662463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有几只船？你从哪里看出来的？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1275" y="3367088"/>
            <a:ext cx="67881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一只船。从“孤帆”可以看出来。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4213" y="915988"/>
            <a:ext cx="7848600" cy="2932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四人小组讨论交流：你还从学过的课文中哪些人物的动作、语言、神态，体会到了人物的内心？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全班交流汇报。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546100" y="966788"/>
            <a:ext cx="8066088" cy="178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可那是唐朝盛世啊！长江是主要的交通渠道。江上应该有许许多多来往的船只，为什么李白只看见孟浩然的孤帆呢？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6100" y="2889250"/>
            <a:ext cx="793908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因为李白所有的注意力和感情都在孟浩然身上。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4" name="矩形 2"/>
          <p:cNvSpPr/>
          <p:nvPr/>
        </p:nvSpPr>
        <p:spPr>
          <a:xfrm>
            <a:off x="3276600" y="627063"/>
            <a:ext cx="36861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孤帆远影碧空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775" y="1347788"/>
            <a:ext cx="669607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“尽”指什么？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213" y="2025650"/>
            <a:ext cx="79930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孟浩然的船渐渐远去，消失在碧空的尽头。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7550" y="2686050"/>
            <a:ext cx="66976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不尽的是什么？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7550" y="3349625"/>
            <a:ext cx="77771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滚滚长江水以及对孟浩然的无限思念之情。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84213" y="771525"/>
            <a:ext cx="8070850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孟浩然的孤帆渐渐远去，渐渐消失了。李白还在看什么？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2413" y="1939925"/>
            <a:ext cx="69119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江水。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0825" y="2616200"/>
            <a:ext cx="446405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35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哪句诗告诉我们的？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2413" y="3335338"/>
            <a:ext cx="36258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35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唯见长江天际流。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1938338" y="4068763"/>
            <a:ext cx="2087563" cy="604838"/>
          </a:xfrm>
          <a:prstGeom prst="wedgeRoundRectCallout">
            <a:avLst>
              <a:gd name="adj1" fmla="val -43283"/>
              <a:gd name="adj2" fmla="val -8410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只看见。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35113" y="3386138"/>
            <a:ext cx="10080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唯见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33128" name="矩形 8"/>
          <p:cNvSpPr/>
          <p:nvPr/>
        </p:nvSpPr>
        <p:spPr>
          <a:xfrm>
            <a:off x="5508625" y="34940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5508625" y="3335338"/>
            <a:ext cx="2127250" cy="1246188"/>
          </a:xfrm>
          <a:prstGeom prst="wedgeRoundRectCallout">
            <a:avLst>
              <a:gd name="adj1" fmla="val -22541"/>
              <a:gd name="adj2" fmla="val -44257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依依惜别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难分难舍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3" grpId="0"/>
      <p:bldP spid="1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447925" y="1419225"/>
            <a:ext cx="4248150" cy="169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一起读这首诗。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自由背诵这首古诗。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8" name="矩形 2"/>
          <p:cNvSpPr/>
          <p:nvPr/>
        </p:nvSpPr>
        <p:spPr>
          <a:xfrm>
            <a:off x="387350" y="987425"/>
            <a:ext cx="8369300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脱去手术服的沃克医生擦着汗走过来，由衷地说：“年轻人，我真担心你会晕过去。”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病人脸色苍白。他勉力一笑，说：“我一直在数你的刀数。”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"/>
          <p:cNvSpPr/>
          <p:nvPr/>
        </p:nvSpPr>
        <p:spPr>
          <a:xfrm>
            <a:off x="611188" y="771525"/>
            <a:ext cx="8180387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沃克医生吓了一跳，不相信地问：“我割了多少刀？”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“七十二刀。”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沃克医生惊呆了，大声嚷道：“你是一个真正的男子汉，一块会说话的钢板！你堪称军神！”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“你过奖了。”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27088" y="842963"/>
            <a:ext cx="7777163" cy="32035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这段话中不仅有语言描写，还有神态描写，如“脸色苍白、勉力一笑”，“脸色苍白”说明刘伯承忍受着手术中的剧烈疼痛，“勉力一笑”表现了刘伯承无所畏惧、坚强如钢的品质。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4707</Words>
  <Application>WPS 演示</Application>
  <PresentationFormat>全屏显示(16:9)</PresentationFormat>
  <Paragraphs>289</Paragraphs>
  <Slides>64</Slides>
  <Notes>63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64</vt:i4>
      </vt:variant>
    </vt:vector>
  </HeadingPairs>
  <TitlesOfParts>
    <vt:vector size="78" baseType="lpstr">
      <vt:lpstr>Arial</vt:lpstr>
      <vt:lpstr>宋体</vt:lpstr>
      <vt:lpstr>Wingdings</vt:lpstr>
      <vt:lpstr>Calibri</vt:lpstr>
      <vt:lpstr>Cambria</vt:lpstr>
      <vt:lpstr>黑体</vt:lpstr>
      <vt:lpstr>字魂59号-创粗黑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498</cp:revision>
  <dcterms:created xsi:type="dcterms:W3CDTF">2016-10-29T08:56:00Z</dcterms:created>
  <dcterms:modified xsi:type="dcterms:W3CDTF">2023-11-13T12:27:55Z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9DD6C16BA9B1431CBB9C9247BD2C2F10_13</vt:lpwstr>
  </property>
  <property fmtid="{D5CDD505-2E9C-101B-9397-08002B2CF9AE}" pid="4" name="KSOProductBuildVer">
    <vt:lpwstr>2052-12.1.0.15374</vt:lpwstr>
  </property>
</Properties>
</file>