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35"/>
  </p:notesMasterIdLst>
  <p:handoutMasterIdLst>
    <p:handoutMasterId r:id="rId36"/>
  </p:handoutMasterIdLst>
  <p:sldIdLst>
    <p:sldId id="366" r:id="rId4"/>
    <p:sldId id="499" r:id="rId5"/>
    <p:sldId id="505" r:id="rId6"/>
    <p:sldId id="502" r:id="rId7"/>
    <p:sldId id="503" r:id="rId8"/>
    <p:sldId id="504" r:id="rId9"/>
    <p:sldId id="506" r:id="rId10"/>
    <p:sldId id="534" r:id="rId11"/>
    <p:sldId id="510" r:id="rId12"/>
    <p:sldId id="507" r:id="rId13"/>
    <p:sldId id="508" r:id="rId14"/>
    <p:sldId id="536" r:id="rId15"/>
    <p:sldId id="501" r:id="rId16"/>
    <p:sldId id="509" r:id="rId17"/>
    <p:sldId id="512" r:id="rId18"/>
    <p:sldId id="513" r:id="rId19"/>
    <p:sldId id="514" r:id="rId20"/>
    <p:sldId id="515" r:id="rId21"/>
    <p:sldId id="535" r:id="rId22"/>
    <p:sldId id="516" r:id="rId23"/>
    <p:sldId id="517" r:id="rId24"/>
    <p:sldId id="518" r:id="rId25"/>
    <p:sldId id="519" r:id="rId26"/>
    <p:sldId id="523" r:id="rId27"/>
    <p:sldId id="520" r:id="rId28"/>
    <p:sldId id="524" r:id="rId29"/>
    <p:sldId id="537" r:id="rId30"/>
    <p:sldId id="522" r:id="rId31"/>
    <p:sldId id="525" r:id="rId32"/>
    <p:sldId id="532" r:id="rId33"/>
    <p:sldId id="557" r:id="rId34"/>
  </p:sldIdLst>
  <p:sldSz cx="9144000" cy="5143500"/>
  <p:notesSz cx="6858000" cy="9144000"/>
  <p:custDataLst>
    <p:tags r:id="rId4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07" autoAdjust="0"/>
    <p:restoredTop sz="94660" autoAdjust="0"/>
  </p:normalViewPr>
  <p:slideViewPr>
    <p:cSldViewPr>
      <p:cViewPr varScale="1">
        <p:scale>
          <a:sx n="143" d="100"/>
          <a:sy n="143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4099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D44BE0F-E4B0-49EC-8C45-F4172818A1AE}" type="datetime1">
              <a:rPr lang="zh-CN" altLang="en-US" sz="1200"/>
            </a:fld>
            <a:endParaRPr lang="zh-CN" altLang="en-US" sz="1200"/>
          </a:p>
        </p:txBody>
      </p:sp>
      <p:sp>
        <p:nvSpPr>
          <p:cNvPr id="4100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4101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D6082CC-29EF-47CA-9711-DF0E2FF5D3D7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1B6CCFD1-9F5F-451A-A544-26AE93514D45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D10A8B66-F1A1-4A7E-A17B-1D1A1F37D637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33338"/>
            <a:ext cx="9012238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4"/>
          <p:cNvPicPr>
            <a:picLocks noChangeAspect="1"/>
          </p:cNvPicPr>
          <p:nvPr/>
        </p:nvPicPr>
        <p:blipFill>
          <a:blip r:embed="rId3"/>
          <a:srcRect l="24138" t="24138"/>
          <a:stretch>
            <a:fillRect/>
          </a:stretch>
        </p:blipFill>
        <p:spPr>
          <a:xfrm>
            <a:off x="-36512" y="0"/>
            <a:ext cx="1131887" cy="1131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4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950" y="4156075"/>
            <a:ext cx="1619250" cy="809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6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3" y="254000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7"/>
          <p:cNvPicPr>
            <a:picLocks noChangeAspect="1"/>
          </p:cNvPicPr>
          <p:nvPr/>
        </p:nvPicPr>
        <p:blipFill>
          <a:blip r:embed="rId3"/>
          <a:srcRect l="35840"/>
          <a:stretch>
            <a:fillRect/>
          </a:stretch>
        </p:blipFill>
        <p:spPr>
          <a:xfrm>
            <a:off x="-36512" y="1588"/>
            <a:ext cx="9180512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6.jpeg"/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1"/>
          <p:cNvPicPr>
            <a:picLocks noChangeAspect="1"/>
          </p:cNvPicPr>
          <p:nvPr/>
        </p:nvPicPr>
        <p:blipFill>
          <a:blip r:embed="rId4"/>
          <a:srcRect l="7874" r="8125"/>
          <a:stretch>
            <a:fillRect/>
          </a:stretch>
        </p:blipFill>
        <p:spPr>
          <a:xfrm>
            <a:off x="-36512" y="3175"/>
            <a:ext cx="9180512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4.xml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椭圆 6"/>
          <p:cNvSpPr/>
          <p:nvPr/>
        </p:nvSpPr>
        <p:spPr>
          <a:xfrm>
            <a:off x="2603500" y="1727200"/>
            <a:ext cx="720725" cy="720725"/>
          </a:xfrm>
          <a:prstGeom prst="ellipse">
            <a:avLst/>
          </a:prstGeom>
          <a:solidFill>
            <a:srgbClr val="DC0781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4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7" name="标题 1"/>
          <p:cNvSpPr txBox="1"/>
          <p:nvPr/>
        </p:nvSpPr>
        <p:spPr>
          <a:xfrm>
            <a:off x="2051050" y="1671638"/>
            <a:ext cx="540067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>
              <a:buFont typeface="Arial" panose="020B0604020202020204" pitchFamily="34" charset="0"/>
            </a:pP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 </a:t>
            </a:r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宇宙生命之谜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8" name="图片 2"/>
          <p:cNvPicPr>
            <a:picLocks noChangeAspect="1"/>
          </p:cNvPicPr>
          <p:nvPr/>
        </p:nvPicPr>
        <p:blipFill>
          <a:blip r:embed="rId2"/>
          <a:srcRect l="31989" r="8676"/>
          <a:stretch>
            <a:fillRect/>
          </a:stretch>
        </p:blipFill>
        <p:spPr>
          <a:xfrm>
            <a:off x="6659563" y="4551363"/>
            <a:ext cx="2319337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9" name="矩形 4">
            <a:hlinkClick r:id="rId3" action="ppaction://hlinksldjump"/>
          </p:cNvPr>
          <p:cNvSpPr/>
          <p:nvPr/>
        </p:nvSpPr>
        <p:spPr>
          <a:xfrm>
            <a:off x="2268538" y="3435350"/>
            <a:ext cx="20097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0" name="矩形 5">
            <a:hlinkClick r:id="rId4" action="ppaction://hlinksldjump"/>
          </p:cNvPr>
          <p:cNvSpPr/>
          <p:nvPr/>
        </p:nvSpPr>
        <p:spPr>
          <a:xfrm>
            <a:off x="4999038" y="3481388"/>
            <a:ext cx="22320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3"/>
          <p:cNvSpPr/>
          <p:nvPr/>
        </p:nvSpPr>
        <p:spPr>
          <a:xfrm>
            <a:off x="1511300" y="2716213"/>
            <a:ext cx="6265863" cy="1093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根据这篇文章的特点、阅读目的，接下来你会怎样阅读？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矩形 8"/>
          <p:cNvSpPr/>
          <p:nvPr/>
        </p:nvSpPr>
        <p:spPr>
          <a:xfrm>
            <a:off x="1331913" y="1058863"/>
            <a:ext cx="6624637" cy="1096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宇宙中，除了地球外，其他星球上是否也有生命存在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1"/>
          <p:cNvSpPr/>
          <p:nvPr/>
        </p:nvSpPr>
        <p:spPr>
          <a:xfrm>
            <a:off x="839788" y="284163"/>
            <a:ext cx="5400675" cy="557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带着阅读目的读文章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矩形 2"/>
          <p:cNvSpPr/>
          <p:nvPr/>
        </p:nvSpPr>
        <p:spPr>
          <a:xfrm>
            <a:off x="827088" y="700088"/>
            <a:ext cx="7489825" cy="41592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zh-CN" sz="2800" b="1" spc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阅读提示</a:t>
            </a:r>
            <a:endParaRPr lang="zh-CN" altLang="zh-CN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明确阅读任务之后，你详细阅读了哪些内容？跳过了哪些内容？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详细阅读的部分，为了达到阅读目的，你采用了怎样的阅读方法？将阅读方法写在相应的段落旁边。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在阅读中，读到了可能不太准确的信息，你打算怎么处理？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1"/>
          <p:cNvSpPr/>
          <p:nvPr/>
        </p:nvSpPr>
        <p:spPr>
          <a:xfrm>
            <a:off x="647700" y="627063"/>
            <a:ext cx="7848600" cy="41592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zh-CN" sz="2800" b="1" spc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交流提示</a:t>
            </a:r>
            <a:endParaRPr lang="zh-CN" altLang="zh-CN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明确阅读任务之后，我详细阅读的内容是第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，跳过的内容是第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详细阅读的部分，为了达到阅读目的，在读第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自然段时，我采用的阅读方法是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圈画关键词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在阅读中，读到了可能不太准确的信息，我的处理方法是</a:t>
            </a:r>
            <a:r>
              <a:rPr lang="zh-CN" altLang="zh-CN" sz="2800" b="1" spc="0">
                <a:solidFill>
                  <a:srgbClr val="F7F2E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进一步去查找资料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0" name="矩形 2"/>
          <p:cNvSpPr/>
          <p:nvPr/>
        </p:nvSpPr>
        <p:spPr>
          <a:xfrm>
            <a:off x="647700" y="628650"/>
            <a:ext cx="7848600" cy="41592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zh-CN" sz="2800" b="1" spc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交流提示</a:t>
            </a:r>
            <a:endParaRPr lang="zh-CN" altLang="zh-CN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明确阅读任务之后，我详细阅读的内容是第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，跳过的内容是第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详细阅读的部分，为了达到阅读目的，在读第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自然段时，我采用的阅读方法是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圈画关键词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0">
              <a:lnSpc>
                <a:spcPct val="12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在阅读中，读到了可能不太准确的信息，我的处理方法是</a:t>
            </a:r>
            <a:r>
              <a:rPr lang="zh-CN" altLang="zh-CN" sz="2800" b="1" spc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进一步去查找资料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411" name="直接连接符 4"/>
          <p:cNvCxnSpPr/>
          <p:nvPr/>
        </p:nvCxnSpPr>
        <p:spPr>
          <a:xfrm>
            <a:off x="7956550" y="1635125"/>
            <a:ext cx="4318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12" name="直接连接符 5"/>
          <p:cNvCxnSpPr/>
          <p:nvPr/>
        </p:nvCxnSpPr>
        <p:spPr>
          <a:xfrm>
            <a:off x="1187450" y="2166938"/>
            <a:ext cx="3455988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13" name="直接连接符 7"/>
          <p:cNvCxnSpPr/>
          <p:nvPr/>
        </p:nvCxnSpPr>
        <p:spPr>
          <a:xfrm>
            <a:off x="7451725" y="2139950"/>
            <a:ext cx="93662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14" name="直接连接符 8"/>
          <p:cNvCxnSpPr/>
          <p:nvPr/>
        </p:nvCxnSpPr>
        <p:spPr>
          <a:xfrm>
            <a:off x="1187450" y="2670175"/>
            <a:ext cx="201612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15" name="直接连接符 11"/>
          <p:cNvCxnSpPr/>
          <p:nvPr/>
        </p:nvCxnSpPr>
        <p:spPr>
          <a:xfrm>
            <a:off x="6392863" y="3724275"/>
            <a:ext cx="1779587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416" name="直接连接符 13"/>
          <p:cNvCxnSpPr/>
          <p:nvPr/>
        </p:nvCxnSpPr>
        <p:spPr>
          <a:xfrm>
            <a:off x="2987675" y="4732338"/>
            <a:ext cx="287972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417" name="矩形 3"/>
          <p:cNvSpPr/>
          <p:nvPr/>
        </p:nvSpPr>
        <p:spPr>
          <a:xfrm>
            <a:off x="827088" y="298450"/>
            <a:ext cx="4176712" cy="555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小组交流阅读方法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2"/>
          <p:cNvSpPr/>
          <p:nvPr/>
        </p:nvSpPr>
        <p:spPr>
          <a:xfrm>
            <a:off x="1258888" y="1838325"/>
            <a:ext cx="6911975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发达  理论  类似  猜测  起源  适当  氧气  提供  能源  昼夜  神秘</a:t>
            </a:r>
            <a:endParaRPr lang="zh-CN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观测  拍摄  斑点  枯萎  干燥  沙漠  磁场  抵御  因素  考察  培养</a:t>
            </a:r>
            <a:endParaRPr lang="zh-CN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4" name="矩形 3"/>
          <p:cNvSpPr/>
          <p:nvPr/>
        </p:nvSpPr>
        <p:spPr>
          <a:xfrm>
            <a:off x="827088" y="1058863"/>
            <a:ext cx="2887662" cy="558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抄写词语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矩形: 圆角 1"/>
          <p:cNvSpPr/>
          <p:nvPr/>
        </p:nvSpPr>
        <p:spPr bwMode="auto">
          <a:xfrm>
            <a:off x="931863" y="195263"/>
            <a:ext cx="2305050" cy="647700"/>
          </a:xfrm>
          <a:prstGeom prst="round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3200" b="1">
              <a:solidFill>
                <a:srgbClr val="1F4E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3"/>
          <p:cNvSpPr/>
          <p:nvPr/>
        </p:nvSpPr>
        <p:spPr>
          <a:xfrm>
            <a:off x="646113" y="1022350"/>
            <a:ext cx="7958137" cy="1095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为了了解其他星球是否存在生命，你在阅读时是怎么做的？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矩形 9"/>
          <p:cNvSpPr/>
          <p:nvPr/>
        </p:nvSpPr>
        <p:spPr>
          <a:xfrm>
            <a:off x="3851275" y="385763"/>
            <a:ext cx="22336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59" name="组合 16"/>
          <p:cNvGrpSpPr/>
          <p:nvPr/>
        </p:nvGrpSpPr>
        <p:grpSpPr>
          <a:xfrm>
            <a:off x="611188" y="2500313"/>
            <a:ext cx="8283575" cy="2097087"/>
            <a:chOff x="611560" y="2500499"/>
            <a:chExt cx="8283103" cy="2096531"/>
          </a:xfrm>
        </p:grpSpPr>
        <p:sp>
          <p:nvSpPr>
            <p:cNvPr id="19460" name="矩形: 圆角 15"/>
            <p:cNvSpPr/>
            <p:nvPr/>
          </p:nvSpPr>
          <p:spPr>
            <a:xfrm>
              <a:off x="611560" y="2500499"/>
              <a:ext cx="6981427" cy="2096531"/>
            </a:xfrm>
            <a:prstGeom prst="roundRect">
              <a:avLst/>
            </a:prstGeom>
            <a:solidFill>
              <a:srgbClr val="99DEF8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pic>
          <p:nvPicPr>
            <p:cNvPr id="19461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164288" y="3075806"/>
              <a:ext cx="1730375" cy="14414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9462" name="矩形 5"/>
          <p:cNvSpPr/>
          <p:nvPr/>
        </p:nvSpPr>
        <p:spPr>
          <a:xfrm>
            <a:off x="979488" y="2797175"/>
            <a:ext cx="2152650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3" name="矩形 7"/>
          <p:cNvSpPr/>
          <p:nvPr/>
        </p:nvSpPr>
        <p:spPr>
          <a:xfrm>
            <a:off x="3743325" y="2797175"/>
            <a:ext cx="1908175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关系不大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4" name="矩形 9"/>
          <p:cNvSpPr/>
          <p:nvPr/>
        </p:nvSpPr>
        <p:spPr>
          <a:xfrm>
            <a:off x="6221413" y="2792413"/>
            <a:ext cx="1087437" cy="557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跳过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5" name="矩形 10"/>
          <p:cNvSpPr/>
          <p:nvPr/>
        </p:nvSpPr>
        <p:spPr>
          <a:xfrm>
            <a:off x="928688" y="3868738"/>
            <a:ext cx="2635250" cy="557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8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6" name="矩形 11"/>
          <p:cNvSpPr/>
          <p:nvPr/>
        </p:nvSpPr>
        <p:spPr>
          <a:xfrm>
            <a:off x="3743325" y="3863975"/>
            <a:ext cx="1836738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关系密切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7" name="矩形 12"/>
          <p:cNvSpPr/>
          <p:nvPr/>
        </p:nvSpPr>
        <p:spPr>
          <a:xfrm>
            <a:off x="6210300" y="3863975"/>
            <a:ext cx="1150938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细读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8" name="箭头: 右 24"/>
          <p:cNvSpPr/>
          <p:nvPr/>
        </p:nvSpPr>
        <p:spPr>
          <a:xfrm>
            <a:off x="3209925" y="4108450"/>
            <a:ext cx="628650" cy="180975"/>
          </a:xfrm>
          <a:prstGeom prst="rightArrow">
            <a:avLst>
              <a:gd name="adj1" fmla="val 35287"/>
              <a:gd name="adj2" fmla="val 53665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69" name="箭头: 右 25"/>
          <p:cNvSpPr/>
          <p:nvPr/>
        </p:nvSpPr>
        <p:spPr>
          <a:xfrm>
            <a:off x="3209925" y="3024188"/>
            <a:ext cx="628650" cy="180975"/>
          </a:xfrm>
          <a:prstGeom prst="rightArrow">
            <a:avLst>
              <a:gd name="adj1" fmla="val 35287"/>
              <a:gd name="adj2" fmla="val 53665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70" name="箭头: 右 26"/>
          <p:cNvSpPr/>
          <p:nvPr/>
        </p:nvSpPr>
        <p:spPr>
          <a:xfrm>
            <a:off x="5446713" y="4108450"/>
            <a:ext cx="627062" cy="180975"/>
          </a:xfrm>
          <a:prstGeom prst="rightArrow">
            <a:avLst>
              <a:gd name="adj1" fmla="val 35287"/>
              <a:gd name="adj2" fmla="val 53674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71" name="箭头: 右 27"/>
          <p:cNvSpPr/>
          <p:nvPr/>
        </p:nvSpPr>
        <p:spPr>
          <a:xfrm>
            <a:off x="5446713" y="3024188"/>
            <a:ext cx="627062" cy="180975"/>
          </a:xfrm>
          <a:prstGeom prst="rightArrow">
            <a:avLst>
              <a:gd name="adj1" fmla="val 35287"/>
              <a:gd name="adj2" fmla="val 53674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72" name="矩形: 圆角 1"/>
          <p:cNvSpPr/>
          <p:nvPr/>
        </p:nvSpPr>
        <p:spPr bwMode="auto">
          <a:xfrm>
            <a:off x="931863" y="195263"/>
            <a:ext cx="2305050" cy="647700"/>
          </a:xfrm>
          <a:prstGeom prst="round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方法交流</a:t>
            </a:r>
            <a:endParaRPr lang="zh-CN" altLang="en-US" sz="3200" b="1">
              <a:solidFill>
                <a:srgbClr val="1F4E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19464" grpId="0"/>
      <p:bldP spid="19465" grpId="0"/>
      <p:bldP spid="19466" grpId="0"/>
      <p:bldP spid="19467" grpId="0"/>
      <p:bldP spid="19468" grpId="0" animBg="1"/>
      <p:bldP spid="19469" grpId="0" animBg="1"/>
      <p:bldP spid="19470" grpId="0" animBg="1"/>
      <p:bldP spid="1947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组合 3"/>
          <p:cNvGrpSpPr/>
          <p:nvPr/>
        </p:nvGrpSpPr>
        <p:grpSpPr>
          <a:xfrm>
            <a:off x="1476375" y="555625"/>
            <a:ext cx="6696075" cy="3268663"/>
            <a:chOff x="1223877" y="695980"/>
            <a:chExt cx="6696245" cy="3269328"/>
          </a:xfrm>
        </p:grpSpPr>
        <p:pic>
          <p:nvPicPr>
            <p:cNvPr id="20482" name="Picture 4" descr="https://gimg2.baidu.com/image_search/src=http%3A%2F%2Fimg.ui.cn%2Fdata%2Ffile%2F7%2F7%2F2%2F605277.gif%3FimageMogr2%2Fauto-orient%2Fstrip&amp;refer=http%3A%2F%2Fimg.ui.cn&amp;app=2002&amp;size=f9999,10000&amp;q=a80&amp;n=0&amp;g=0n&amp;fmt=jpeg?sec=1614846141&amp;t=0c56f7c2e3207d3694ae7803352d7c5b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D9DBBC"/>
                </a:clrFrom>
                <a:clrTo>
                  <a:srgbClr val="D9DBB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61556" y="695980"/>
              <a:ext cx="2420888" cy="18156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483" name="矩形 1"/>
            <p:cNvSpPr/>
            <p:nvPr/>
          </p:nvSpPr>
          <p:spPr>
            <a:xfrm>
              <a:off x="1223877" y="1388271"/>
              <a:ext cx="6696245" cy="2577037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50000"/>
                </a:lnSpc>
              </a:pPr>
              <a:r>
                <a:rPr lang="zh-CN" altLang="zh-CN" sz="2800" b="1" spc="0">
                  <a:solidFill>
                    <a:srgbClr val="C55A1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浏</a:t>
              </a:r>
              <a:r>
                <a:rPr lang="zh-CN" altLang="zh-CN" sz="28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en-US" altLang="zh-CN" sz="28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r>
                <a:rPr lang="zh-CN" altLang="zh-CN" sz="2800" b="1" spc="0">
                  <a:solidFill>
                    <a:srgbClr val="C55A1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览</a:t>
              </a:r>
              <a:endParaRPr lang="zh-CN" altLang="zh-CN" sz="2800" b="1">
                <a:solidFill>
                  <a:srgbClr val="C55A1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0" lvl="0" indent="0" eaLnBrk="1" hangingPunct="0">
                <a:lnSpc>
                  <a:spcPct val="150000"/>
                </a:lnSpc>
              </a:pPr>
              <a:r>
                <a:rPr lang="en-US" altLang="zh-CN" sz="28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spc="0">
                  <a:latin typeface="楷体" panose="02010609060101010101" pitchFamily="49" charset="-122"/>
                  <a:ea typeface="楷体" panose="02010609060101010101" pitchFamily="49" charset="-122"/>
                </a:rPr>
                <a:t>与问题相关的内容我会仔细读，必要时会多读几遍。有的段落和我想要了解的问题关系不大，就不需要细读。</a:t>
              </a:r>
              <a:endParaRPr lang="zh-CN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"/>
          <p:cNvSpPr/>
          <p:nvPr/>
        </p:nvSpPr>
        <p:spPr>
          <a:xfrm>
            <a:off x="1039813" y="771525"/>
            <a:ext cx="7416800" cy="1668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为了了解其他星球是否存在生命，你在阅读时用了哪些方法？选择一种方法，具体说说为什么要用这个方法，通过这些方法，你获得了哪些信息。</a:t>
            </a:r>
            <a:endParaRPr lang="zh-CN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6" name="Picture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2454275"/>
            <a:ext cx="3810000" cy="21431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2"/>
          <p:cNvSpPr/>
          <p:nvPr/>
        </p:nvSpPr>
        <p:spPr>
          <a:xfrm>
            <a:off x="1073150" y="3440113"/>
            <a:ext cx="7056438" cy="10953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en-US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浏览可以提高阅读速度，省下时间细读与阅读目的关联性强的内容。</a:t>
            </a:r>
            <a:endParaRPr lang="zh-CN" altLang="zh-CN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矩形 3"/>
          <p:cNvSpPr/>
          <p:nvPr/>
        </p:nvSpPr>
        <p:spPr>
          <a:xfrm>
            <a:off x="755650" y="574675"/>
            <a:ext cx="2303463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浏览。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1" name="组合 6"/>
          <p:cNvGrpSpPr/>
          <p:nvPr/>
        </p:nvGrpSpPr>
        <p:grpSpPr>
          <a:xfrm>
            <a:off x="6918325" y="3419475"/>
            <a:ext cx="2420938" cy="1816100"/>
            <a:chOff x="6918706" y="3429143"/>
            <a:chExt cx="2420888" cy="1815666"/>
          </a:xfrm>
        </p:grpSpPr>
        <p:pic>
          <p:nvPicPr>
            <p:cNvPr id="22532" name="Picture 4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80464" y="3068712"/>
              <a:ext cx="2897373" cy="253652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2533" name="矩形 5"/>
            <p:cNvSpPr/>
            <p:nvPr/>
          </p:nvSpPr>
          <p:spPr>
            <a:xfrm rot="20340000">
              <a:off x="7645242" y="4059426"/>
              <a:ext cx="121922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浏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览</a:t>
              </a:r>
              <a:endParaRPr lang="zh-CN" altLang="en-US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4" name="矩形 7"/>
          <p:cNvSpPr/>
          <p:nvPr/>
        </p:nvSpPr>
        <p:spPr>
          <a:xfrm>
            <a:off x="1306513" y="1328738"/>
            <a:ext cx="2152650" cy="555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5" name="矩形 8"/>
          <p:cNvSpPr/>
          <p:nvPr/>
        </p:nvSpPr>
        <p:spPr>
          <a:xfrm>
            <a:off x="4070350" y="1328738"/>
            <a:ext cx="1908175" cy="555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关系不大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6" name="矩形 9"/>
          <p:cNvSpPr/>
          <p:nvPr/>
        </p:nvSpPr>
        <p:spPr>
          <a:xfrm>
            <a:off x="6548438" y="1322388"/>
            <a:ext cx="1087437" cy="557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跳过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7" name="矩形 10"/>
          <p:cNvSpPr/>
          <p:nvPr/>
        </p:nvSpPr>
        <p:spPr>
          <a:xfrm>
            <a:off x="1255713" y="2400300"/>
            <a:ext cx="2635250" cy="555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8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8" name="矩形 11"/>
          <p:cNvSpPr/>
          <p:nvPr/>
        </p:nvSpPr>
        <p:spPr>
          <a:xfrm>
            <a:off x="4070350" y="2395538"/>
            <a:ext cx="1836738" cy="557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关系密切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9" name="矩形 12"/>
          <p:cNvSpPr/>
          <p:nvPr/>
        </p:nvSpPr>
        <p:spPr>
          <a:xfrm>
            <a:off x="6542088" y="2395538"/>
            <a:ext cx="1150937" cy="557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细读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40" name="箭头: 右 13"/>
          <p:cNvSpPr/>
          <p:nvPr/>
        </p:nvSpPr>
        <p:spPr>
          <a:xfrm>
            <a:off x="3536950" y="2638425"/>
            <a:ext cx="627063" cy="182563"/>
          </a:xfrm>
          <a:prstGeom prst="rightArrow">
            <a:avLst>
              <a:gd name="adj1" fmla="val 35287"/>
              <a:gd name="adj2" fmla="val 53668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2541" name="箭头: 右 14"/>
          <p:cNvSpPr/>
          <p:nvPr/>
        </p:nvSpPr>
        <p:spPr>
          <a:xfrm>
            <a:off x="3536950" y="1554163"/>
            <a:ext cx="627063" cy="180975"/>
          </a:xfrm>
          <a:prstGeom prst="rightArrow">
            <a:avLst>
              <a:gd name="adj1" fmla="val 35287"/>
              <a:gd name="adj2" fmla="val 53674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2542" name="箭头: 右 15"/>
          <p:cNvSpPr/>
          <p:nvPr/>
        </p:nvSpPr>
        <p:spPr>
          <a:xfrm>
            <a:off x="5773738" y="2638425"/>
            <a:ext cx="627062" cy="182563"/>
          </a:xfrm>
          <a:prstGeom prst="rightArrow">
            <a:avLst>
              <a:gd name="adj1" fmla="val 35287"/>
              <a:gd name="adj2" fmla="val 53668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2543" name="箭头: 右 16"/>
          <p:cNvSpPr/>
          <p:nvPr/>
        </p:nvSpPr>
        <p:spPr>
          <a:xfrm>
            <a:off x="5773738" y="1554163"/>
            <a:ext cx="627062" cy="180975"/>
          </a:xfrm>
          <a:prstGeom prst="rightArrow">
            <a:avLst>
              <a:gd name="adj1" fmla="val 35287"/>
              <a:gd name="adj2" fmla="val 53674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nimBg="1"/>
      <p:bldP spid="22534" grpId="0"/>
      <p:bldP spid="22535" grpId="0"/>
      <p:bldP spid="22536" grpId="0"/>
      <p:bldP spid="22537" grpId="0"/>
      <p:bldP spid="22538" grpId="0"/>
      <p:bldP spid="22539" grpId="0"/>
      <p:bldP spid="22540" grpId="0" animBg="1"/>
      <p:bldP spid="22541" grpId="0" animBg="1"/>
      <p:bldP spid="22542" grpId="0" animBg="1"/>
      <p:bldP spid="225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3"/>
          <p:cNvSpPr/>
          <p:nvPr/>
        </p:nvSpPr>
        <p:spPr>
          <a:xfrm>
            <a:off x="1331913" y="1203325"/>
            <a:ext cx="6626225" cy="32496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如我在阅读第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自然段时运用了这一方法，这一自然段的中心句就是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地球绝不是有生命存在的唯一天体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寻找到了中心句，可以帮助我们快速抓住这个自然段的主要意思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，能在最短的时间里，判断该段是否与问题相关。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矩形 4"/>
          <p:cNvSpPr/>
          <p:nvPr/>
        </p:nvSpPr>
        <p:spPr>
          <a:xfrm>
            <a:off x="1189038" y="555625"/>
            <a:ext cx="4032250" cy="555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寻找中心句的方法。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5" name="组合 5"/>
          <p:cNvGrpSpPr/>
          <p:nvPr/>
        </p:nvGrpSpPr>
        <p:grpSpPr>
          <a:xfrm>
            <a:off x="6918325" y="3429000"/>
            <a:ext cx="2420938" cy="1816100"/>
            <a:chOff x="6918706" y="3429143"/>
            <a:chExt cx="2420888" cy="1815666"/>
          </a:xfrm>
        </p:grpSpPr>
        <p:pic>
          <p:nvPicPr>
            <p:cNvPr id="23556" name="Picture 4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80464" y="3068712"/>
              <a:ext cx="2897373" cy="253652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3557" name="矩形 7"/>
            <p:cNvSpPr/>
            <p:nvPr/>
          </p:nvSpPr>
          <p:spPr>
            <a:xfrm rot="20340000">
              <a:off x="7593228" y="4099469"/>
              <a:ext cx="121922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中心句</a:t>
              </a:r>
              <a:endParaRPr lang="zh-CN" altLang="en-US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6"/>
          <p:cNvSpPr/>
          <p:nvPr/>
        </p:nvSpPr>
        <p:spPr>
          <a:xfrm>
            <a:off x="1073150" y="3246438"/>
            <a:ext cx="7056438" cy="10953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en-US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关键词之外的部分</a:t>
            </a: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都是用来说明关键词的，专业性较强，读读即可，不必细究</a:t>
            </a:r>
            <a:r>
              <a:rPr lang="zh-CN" altLang="zh-CN" sz="28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8" name="矩形 1"/>
          <p:cNvSpPr/>
          <p:nvPr/>
        </p:nvSpPr>
        <p:spPr>
          <a:xfrm>
            <a:off x="971550" y="1347788"/>
            <a:ext cx="7596188" cy="1633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如我在阅读第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自然段时运用了这一方法，通过圈画出温度、水分、大气、光和热这四个关键词，理清了</a:t>
            </a:r>
            <a:r>
              <a:rPr lang="zh-CN" altLang="zh-CN" sz="2800" b="1">
                <a:solidFill>
                  <a:srgbClr val="BF8F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生命存在的条件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827088" y="649288"/>
            <a:ext cx="4392612" cy="557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圈出关键词的方法。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0" name="组合 3"/>
          <p:cNvGrpSpPr/>
          <p:nvPr/>
        </p:nvGrpSpPr>
        <p:grpSpPr>
          <a:xfrm>
            <a:off x="7164388" y="3440113"/>
            <a:ext cx="2420937" cy="1816100"/>
            <a:chOff x="6918706" y="3429143"/>
            <a:chExt cx="2420888" cy="1815666"/>
          </a:xfrm>
        </p:grpSpPr>
        <p:pic>
          <p:nvPicPr>
            <p:cNvPr id="24581" name="Picture 4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80463" y="3068712"/>
              <a:ext cx="2897373" cy="253652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4582" name="矩形 5"/>
            <p:cNvSpPr/>
            <p:nvPr/>
          </p:nvSpPr>
          <p:spPr>
            <a:xfrm rot="20340000">
              <a:off x="7593228" y="4099469"/>
              <a:ext cx="1219229" cy="4616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关键词</a:t>
              </a:r>
              <a:endParaRPr lang="zh-CN" altLang="en-US" sz="2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: 圆角 1"/>
          <p:cNvSpPr/>
          <p:nvPr/>
        </p:nvSpPr>
        <p:spPr bwMode="auto">
          <a:xfrm>
            <a:off x="931863" y="195263"/>
            <a:ext cx="2305050" cy="647700"/>
          </a:xfrm>
          <a:prstGeom prst="round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回顾导入</a:t>
            </a:r>
            <a:endParaRPr lang="zh-CN" altLang="en-US" sz="3200" b="1">
              <a:solidFill>
                <a:srgbClr val="1F4E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0" name="矩形 2"/>
          <p:cNvSpPr/>
          <p:nvPr/>
        </p:nvSpPr>
        <p:spPr>
          <a:xfrm>
            <a:off x="931863" y="1512888"/>
            <a:ext cx="4032250" cy="622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有目的地阅读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1" name="矩形 6"/>
          <p:cNvSpPr/>
          <p:nvPr/>
        </p:nvSpPr>
        <p:spPr>
          <a:xfrm>
            <a:off x="3851275" y="519113"/>
            <a:ext cx="20113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矩形 2"/>
          <p:cNvSpPr/>
          <p:nvPr/>
        </p:nvSpPr>
        <p:spPr>
          <a:xfrm>
            <a:off x="971550" y="2571750"/>
            <a:ext cx="7524750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快速读文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寻找内容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细读重点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379538"/>
            <a:ext cx="806450" cy="755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6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2"/>
          <p:cNvSpPr/>
          <p:nvPr/>
        </p:nvSpPr>
        <p:spPr>
          <a:xfrm>
            <a:off x="1258888" y="1419225"/>
            <a:ext cx="6985000" cy="2786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如第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自然段讲了六大行星的状况，通过归纳，可以提取出关键信息：水星、金星表面温度极高，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不可能有生命存在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；木星、土星、天王星和海王星表面温度太低，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也不可能有生命存在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矩形 3"/>
          <p:cNvSpPr/>
          <p:nvPr/>
        </p:nvSpPr>
        <p:spPr>
          <a:xfrm>
            <a:off x="755650" y="698500"/>
            <a:ext cx="4679950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提取关键信息的方法。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603" name="组合 4"/>
          <p:cNvGrpSpPr/>
          <p:nvPr/>
        </p:nvGrpSpPr>
        <p:grpSpPr>
          <a:xfrm>
            <a:off x="6918325" y="3429000"/>
            <a:ext cx="2420938" cy="1816100"/>
            <a:chOff x="6918706" y="3429143"/>
            <a:chExt cx="2420888" cy="1815666"/>
          </a:xfrm>
        </p:grpSpPr>
        <p:pic>
          <p:nvPicPr>
            <p:cNvPr id="25604" name="Picture 4"/>
            <p:cNvPicPr>
              <a:picLocks noGrp="1"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80464" y="3068712"/>
              <a:ext cx="2897373" cy="2536528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25605" name="矩形 6"/>
            <p:cNvSpPr/>
            <p:nvPr/>
          </p:nvSpPr>
          <p:spPr>
            <a:xfrm rot="20340000">
              <a:off x="7661798" y="3891158"/>
              <a:ext cx="1219229" cy="76944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rPr>
                <a:t>关 键</a:t>
              </a:r>
              <a:endParaRPr lang="en-US" altLang="zh-CN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/>
              <a:r>
                <a: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rPr>
                <a:t>信 息</a:t>
              </a:r>
              <a:endParaRPr lang="zh-CN" altLang="en-US" sz="22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/>
          <p:nvPr/>
        </p:nvSpPr>
        <p:spPr>
          <a:xfrm>
            <a:off x="1006475" y="347663"/>
            <a:ext cx="648652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读一读本课旁批和课后习题提到的方法，想想哪些是你想到的，哪些是你没有想到的。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626" name="组合 6"/>
          <p:cNvGrpSpPr/>
          <p:nvPr/>
        </p:nvGrpSpPr>
        <p:grpSpPr>
          <a:xfrm>
            <a:off x="508000" y="1333500"/>
            <a:ext cx="8096250" cy="1444625"/>
            <a:chOff x="580392" y="1446242"/>
            <a:chExt cx="8096064" cy="1443038"/>
          </a:xfrm>
        </p:grpSpPr>
        <p:sp>
          <p:nvSpPr>
            <p:cNvPr id="26627" name="矩形: 圆角 5"/>
            <p:cNvSpPr/>
            <p:nvPr/>
          </p:nvSpPr>
          <p:spPr>
            <a:xfrm>
              <a:off x="1475721" y="1504915"/>
              <a:ext cx="7200735" cy="131459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26628" name="矩形 2"/>
            <p:cNvSpPr/>
            <p:nvPr/>
          </p:nvSpPr>
          <p:spPr>
            <a:xfrm>
              <a:off x="1547635" y="1559099"/>
              <a:ext cx="7056784" cy="126079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我想到的：</a:t>
              </a:r>
              <a:r>
                <a: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勾画中心句、画出关键词、提取关键信息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>
                <a:lnSpc>
                  <a:spcPct val="110000"/>
                </a:lnSpc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没有想到的：</a:t>
              </a:r>
              <a:r>
                <a: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查找资料。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29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80392" y="1446242"/>
              <a:ext cx="1222375" cy="14430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6630" name="组合 11"/>
          <p:cNvGrpSpPr/>
          <p:nvPr/>
        </p:nvGrpSpPr>
        <p:grpSpPr>
          <a:xfrm>
            <a:off x="755650" y="2813050"/>
            <a:ext cx="7645400" cy="1844675"/>
            <a:chOff x="316295" y="3032079"/>
            <a:chExt cx="7646533" cy="1843594"/>
          </a:xfrm>
        </p:grpSpPr>
        <p:pic>
          <p:nvPicPr>
            <p:cNvPr id="26631" name="图片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16402" b="19202"/>
            <a:stretch>
              <a:fillRect/>
            </a:stretch>
          </p:blipFill>
          <p:spPr>
            <a:xfrm>
              <a:off x="316295" y="3032079"/>
              <a:ext cx="6415946" cy="184359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6632" name="矩形 3"/>
            <p:cNvSpPr/>
            <p:nvPr/>
          </p:nvSpPr>
          <p:spPr>
            <a:xfrm>
              <a:off x="686626" y="3154488"/>
              <a:ext cx="5688632" cy="145636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1" hangingPunct="1">
                <a:lnSpc>
                  <a:spcPct val="110000"/>
                </a:lnSpc>
              </a:pPr>
              <a:r>
                <a:rPr lang="zh-CN" altLang="zh-CN" sz="2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查找资料</a:t>
              </a:r>
              <a:endParaRPr lang="zh-CN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eaLnBrk="1" hangingPunct="1">
                <a:lnSpc>
                  <a:spcPct val="110000"/>
                </a:lnSpc>
              </a:pPr>
              <a:r>
                <a:rPr lang="en-US" altLang="zh-CN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有的信息可能是不准确的，需要再查查相关资料加以判断。</a:t>
              </a:r>
              <a:endPara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6633" name="图片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04248" y="3370236"/>
              <a:ext cx="1158580" cy="143636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5000" decel="8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/>
          <p:nvPr/>
        </p:nvSpPr>
        <p:spPr>
          <a:xfrm>
            <a:off x="900113" y="573088"/>
            <a:ext cx="6624637" cy="1169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想一想：哪些地方是需要进一步查找资料来完善的？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900113" y="1725613"/>
            <a:ext cx="6767512" cy="2246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课文提到的最新证据是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1976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年的，那么，从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1976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年到现在，又有哪些新的研究进展呢？我们可以进一步去查找资料，以求更好地达成阅读目的。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1" name="组合 5"/>
          <p:cNvGrpSpPr/>
          <p:nvPr/>
        </p:nvGrpSpPr>
        <p:grpSpPr>
          <a:xfrm>
            <a:off x="7019925" y="3354388"/>
            <a:ext cx="1400175" cy="1400175"/>
            <a:chOff x="7020272" y="3354610"/>
            <a:chExt cx="1400033" cy="1400033"/>
          </a:xfrm>
        </p:grpSpPr>
        <p:pic>
          <p:nvPicPr>
            <p:cNvPr id="27652" name="Picture 5" descr="https://gimg2.baidu.com/image_search/src=http%3A%2F%2Fbpic.588ku.com%2Felement_origin_min_pic%2F00%2F93%2F98%2F0356f2b42709c1f.jpg&amp;refer=http%3A%2F%2Fbpic.588ku.com&amp;app=2002&amp;size=f9999,10000&amp;q=a80&amp;n=0&amp;g=0n&amp;fmt=jpeg?sec=1614905061&amp;t=a916cb5401f11872f5686a33da29e65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20272" y="3354610"/>
              <a:ext cx="1400033" cy="140003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7653" name="矩形 4"/>
            <p:cNvSpPr/>
            <p:nvPr/>
          </p:nvSpPr>
          <p:spPr>
            <a:xfrm>
              <a:off x="7023523" y="3614187"/>
              <a:ext cx="1292893" cy="33855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zh-CN" sz="16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查找资料</a:t>
              </a:r>
              <a:endParaRPr lang="zh-CN" altLang="en-US" sz="16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1"/>
          <p:cNvSpPr/>
          <p:nvPr/>
        </p:nvSpPr>
        <p:spPr>
          <a:xfrm>
            <a:off x="1187450" y="700088"/>
            <a:ext cx="6769100" cy="116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为了了解其他星球是否存在生命，在阅读时我们该怎么做呢？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4" name="矩形 3"/>
          <p:cNvSpPr/>
          <p:nvPr/>
        </p:nvSpPr>
        <p:spPr>
          <a:xfrm>
            <a:off x="552450" y="2919413"/>
            <a:ext cx="1943100" cy="1123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（浏览）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4"/>
          <p:cNvSpPr/>
          <p:nvPr/>
        </p:nvSpPr>
        <p:spPr>
          <a:xfrm>
            <a:off x="2482850" y="2363788"/>
            <a:ext cx="3414713" cy="555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与问题相关，细读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矩形 5"/>
          <p:cNvSpPr/>
          <p:nvPr/>
        </p:nvSpPr>
        <p:spPr>
          <a:xfrm>
            <a:off x="2490788" y="4006850"/>
            <a:ext cx="3106737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关系不大，略读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矩形 6"/>
          <p:cNvSpPr/>
          <p:nvPr/>
        </p:nvSpPr>
        <p:spPr>
          <a:xfrm>
            <a:off x="5903913" y="1331913"/>
            <a:ext cx="2366962" cy="2738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寻找中心句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圈画关键词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提取关键信息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查找资料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左大括号 8"/>
          <p:cNvSpPr/>
          <p:nvPr/>
        </p:nvSpPr>
        <p:spPr>
          <a:xfrm>
            <a:off x="2174875" y="2493963"/>
            <a:ext cx="336550" cy="1936750"/>
          </a:xfrm>
          <a:prstGeom prst="leftBrace">
            <a:avLst>
              <a:gd name="adj1" fmla="val 53924"/>
              <a:gd name="adj2" fmla="val 50000"/>
            </a:avLst>
          </a:prstGeom>
          <a:noFill/>
          <a:ln w="28575">
            <a:solidFill>
              <a:srgbClr val="99DEF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8679" name="左大括号 9"/>
          <p:cNvSpPr/>
          <p:nvPr/>
        </p:nvSpPr>
        <p:spPr>
          <a:xfrm>
            <a:off x="5589588" y="1541463"/>
            <a:ext cx="336550" cy="2319337"/>
          </a:xfrm>
          <a:prstGeom prst="leftBrace">
            <a:avLst>
              <a:gd name="adj1" fmla="val 46007"/>
              <a:gd name="adj2" fmla="val 50000"/>
            </a:avLst>
          </a:prstGeom>
          <a:noFill/>
          <a:ln w="28575">
            <a:solidFill>
              <a:srgbClr val="99DEF8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 animBg="1"/>
      <p:bldP spid="2867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2"/>
          <p:cNvSpPr/>
          <p:nvPr/>
        </p:nvSpPr>
        <p:spPr>
          <a:xfrm>
            <a:off x="1368425" y="1979613"/>
            <a:ext cx="6840538" cy="2171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调整阅读方法，找到与问题相关的重要信息。小组交流，梳理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宇宙中，除了地球外，其他星球上是否也有生命存在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这个问题的答案。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8" name="矩形 7"/>
          <p:cNvSpPr>
            <a:spLocks noChangeArrowheads="1"/>
          </p:cNvSpPr>
          <p:nvPr/>
        </p:nvSpPr>
        <p:spPr bwMode="auto">
          <a:xfrm>
            <a:off x="1187450" y="1131888"/>
            <a:ext cx="37449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800" b="1" spc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调整阅读，总结方法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699" name="矩形: 圆角 1"/>
          <p:cNvSpPr/>
          <p:nvPr/>
        </p:nvSpPr>
        <p:spPr bwMode="auto">
          <a:xfrm>
            <a:off x="931863" y="195263"/>
            <a:ext cx="2305050" cy="647700"/>
          </a:xfrm>
          <a:prstGeom prst="round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方法总结</a:t>
            </a:r>
            <a:endParaRPr lang="zh-CN" altLang="en-US" sz="3200" b="1">
              <a:solidFill>
                <a:srgbClr val="1F4E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1" name="组合 3"/>
          <p:cNvGrpSpPr/>
          <p:nvPr/>
        </p:nvGrpSpPr>
        <p:grpSpPr>
          <a:xfrm rot="21000000">
            <a:off x="828675" y="504825"/>
            <a:ext cx="1317625" cy="1249363"/>
            <a:chOff x="615903" y="331501"/>
            <a:chExt cx="1607125" cy="1525408"/>
          </a:xfrm>
        </p:grpSpPr>
        <p:pic>
          <p:nvPicPr>
            <p:cNvPr id="3072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7329" y="397271"/>
              <a:ext cx="1535699" cy="145963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23" name="矩形 2"/>
            <p:cNvSpPr>
              <a:spLocks noChangeArrowheads="1"/>
            </p:cNvSpPr>
            <p:nvPr/>
          </p:nvSpPr>
          <p:spPr bwMode="auto">
            <a:xfrm rot="21480000">
              <a:off x="607278" y="324177"/>
              <a:ext cx="1531610" cy="598922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25000"/>
                </a:lnSpc>
              </a:pPr>
              <a:r>
                <a:rPr lang="zh-CN" altLang="zh-CN" sz="2400" b="1" spc="0">
                  <a:solidFill>
                    <a:srgbClr val="C55A1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小结</a:t>
              </a:r>
              <a:endParaRPr lang="zh-CN" altLang="en-US" sz="2400" b="1">
                <a:solidFill>
                  <a:srgbClr val="C55A1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724" name="矩形 1"/>
          <p:cNvSpPr/>
          <p:nvPr/>
        </p:nvSpPr>
        <p:spPr>
          <a:xfrm>
            <a:off x="1495425" y="1857375"/>
            <a:ext cx="6902450" cy="2171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阅读前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明确目的，选择方法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阅读中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带着目的，综合运用多种阅读方法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，不断调整阅读的速度和策略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阅读后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根据目的梳理问题的答案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矩形 1"/>
          <p:cNvSpPr/>
          <p:nvPr/>
        </p:nvSpPr>
        <p:spPr>
          <a:xfrm>
            <a:off x="3492500" y="1096963"/>
            <a:ext cx="25923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有目的地阅读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2"/>
          <p:cNvSpPr/>
          <p:nvPr/>
        </p:nvSpPr>
        <p:spPr>
          <a:xfrm>
            <a:off x="1258888" y="2660650"/>
            <a:ext cx="6769100" cy="1635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科学家是怎么判断其他星球有没有生命的呢？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人类是否有可能移居火星？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6" name="矩形 3"/>
          <p:cNvSpPr/>
          <p:nvPr/>
        </p:nvSpPr>
        <p:spPr>
          <a:xfrm>
            <a:off x="1187450" y="1454150"/>
            <a:ext cx="6769100" cy="1095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如果你想探究下面这些问题，会怎样阅读这篇文章？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47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3076575"/>
            <a:ext cx="1281113" cy="1711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48" name="矩形 8"/>
          <p:cNvSpPr>
            <a:spLocks noChangeArrowheads="1"/>
          </p:cNvSpPr>
          <p:nvPr/>
        </p:nvSpPr>
        <p:spPr bwMode="auto">
          <a:xfrm>
            <a:off x="935038" y="866775"/>
            <a:ext cx="3744913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2800" b="1" spc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独立练习，灵活运用</a:t>
            </a:r>
            <a:endParaRPr lang="zh-CN" altLang="en-US" sz="2800" b="1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9" name="矩形: 圆角 1"/>
          <p:cNvSpPr/>
          <p:nvPr/>
        </p:nvSpPr>
        <p:spPr bwMode="auto">
          <a:xfrm>
            <a:off x="931863" y="195263"/>
            <a:ext cx="2305050" cy="647700"/>
          </a:xfrm>
          <a:prstGeom prst="round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练习运用</a:t>
            </a:r>
            <a:endParaRPr lang="zh-CN" altLang="en-US" sz="3200" b="1">
              <a:solidFill>
                <a:srgbClr val="1F4E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矩形 1"/>
          <p:cNvSpPr/>
          <p:nvPr/>
        </p:nvSpPr>
        <p:spPr>
          <a:xfrm>
            <a:off x="684213" y="1057275"/>
            <a:ext cx="8137525" cy="768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hangingPunct="0">
              <a:buClrTx/>
              <a:buFont typeface="Wingdings" panose="05000000000000000000" pitchFamily="2" charset="2"/>
              <a:buChar char="p"/>
            </a:pP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浏览全文</a:t>
            </a:r>
            <a:r>
              <a:rPr lang="zh-CN" altLang="en-US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关注第</a:t>
            </a:r>
            <a:r>
              <a:rPr lang="en-US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zh-CN" altLang="en-US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对于科学家判断天体存在生命的条件，需要用到圈画关键词的方法</a:t>
            </a:r>
            <a:r>
              <a:rPr lang="zh-CN" altLang="en-US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770" name="矩形 2"/>
          <p:cNvSpPr/>
          <p:nvPr/>
        </p:nvSpPr>
        <p:spPr>
          <a:xfrm>
            <a:off x="684213" y="1887538"/>
            <a:ext cx="7993063" cy="768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hangingPunct="0">
              <a:buClrTx/>
              <a:buFont typeface="Wingdings" panose="05000000000000000000" pitchFamily="2" charset="2"/>
              <a:buChar char="p"/>
            </a:pP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分析地球以外的其他行星是否存在生命时，要用到提取关键信息的方法</a:t>
            </a:r>
            <a:r>
              <a:rPr lang="zh-CN" altLang="en-US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1" name="矩形 3"/>
          <p:cNvSpPr/>
          <p:nvPr/>
        </p:nvSpPr>
        <p:spPr>
          <a:xfrm>
            <a:off x="684213" y="2716213"/>
            <a:ext cx="7993063" cy="768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hangingPunct="0">
              <a:buClrTx/>
              <a:buFont typeface="Wingdings" panose="05000000000000000000" pitchFamily="2" charset="2"/>
              <a:buChar char="p"/>
            </a:pP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研究火星上是否有生命时，要用到寻找中心句和提取关键信息的方法</a:t>
            </a:r>
            <a:r>
              <a:rPr lang="zh-CN" altLang="en-US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矩形 4"/>
          <p:cNvSpPr/>
          <p:nvPr/>
        </p:nvSpPr>
        <p:spPr>
          <a:xfrm>
            <a:off x="684213" y="3546475"/>
            <a:ext cx="7993063" cy="11080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hangingPunct="0">
              <a:buClrTx/>
              <a:buFont typeface="Wingdings" panose="05000000000000000000" pitchFamily="2" charset="2"/>
              <a:buChar char="p"/>
            </a:pPr>
            <a:r>
              <a:rPr lang="zh-CN" altLang="zh-CN" sz="2200" b="1" spc="0">
                <a:solidFill>
                  <a:srgbClr val="843C0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进一步考察其他星球是否可能存在生命时，需要学生在阅读课文提供的材料之外，还要到课外查找相关资料，结合近年来的最新研究成果来进行判断。</a:t>
            </a:r>
            <a:endParaRPr lang="zh-CN" altLang="en-US" sz="2200" b="1">
              <a:solidFill>
                <a:srgbClr val="843C0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矩形 1"/>
          <p:cNvSpPr/>
          <p:nvPr/>
        </p:nvSpPr>
        <p:spPr>
          <a:xfrm>
            <a:off x="858838" y="411163"/>
            <a:ext cx="8281987" cy="490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科学家是怎么判断其他星球有没有生命的呢？</a:t>
            </a:r>
            <a:endParaRPr lang="zh-CN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32770" grpId="0"/>
      <p:bldP spid="32771" grpId="0"/>
      <p:bldP spid="327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1"/>
          <p:cNvSpPr/>
          <p:nvPr/>
        </p:nvSpPr>
        <p:spPr>
          <a:xfrm>
            <a:off x="900113" y="485775"/>
            <a:ext cx="5976937" cy="555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人类是否有可能移居火星？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79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0" y="1041400"/>
            <a:ext cx="1171575" cy="1444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3795" name="矩形 1"/>
          <p:cNvSpPr/>
          <p:nvPr/>
        </p:nvSpPr>
        <p:spPr>
          <a:xfrm>
            <a:off x="900113" y="1536700"/>
            <a:ext cx="11176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矩形 2"/>
          <p:cNvSpPr/>
          <p:nvPr/>
        </p:nvSpPr>
        <p:spPr>
          <a:xfrm>
            <a:off x="2373313" y="1536700"/>
            <a:ext cx="11191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浏览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矩形 3"/>
          <p:cNvSpPr/>
          <p:nvPr/>
        </p:nvSpPr>
        <p:spPr>
          <a:xfrm>
            <a:off x="3784600" y="1536700"/>
            <a:ext cx="44592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寻找和火星相关的片段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798" name="矩形 5"/>
          <p:cNvSpPr/>
          <p:nvPr/>
        </p:nvSpPr>
        <p:spPr>
          <a:xfrm>
            <a:off x="900113" y="2400300"/>
            <a:ext cx="11176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然后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矩形 6"/>
          <p:cNvSpPr/>
          <p:nvPr/>
        </p:nvSpPr>
        <p:spPr>
          <a:xfrm>
            <a:off x="2373313" y="2400300"/>
            <a:ext cx="11191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细读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矩形 7"/>
          <p:cNvSpPr/>
          <p:nvPr/>
        </p:nvSpPr>
        <p:spPr>
          <a:xfrm>
            <a:off x="3784600" y="2400300"/>
            <a:ext cx="52514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圈画关键词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提取关键信息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801" name="矩形 8"/>
          <p:cNvSpPr/>
          <p:nvPr/>
        </p:nvSpPr>
        <p:spPr>
          <a:xfrm>
            <a:off x="900113" y="3287713"/>
            <a:ext cx="111760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802" name="矩形 9"/>
          <p:cNvSpPr/>
          <p:nvPr/>
        </p:nvSpPr>
        <p:spPr>
          <a:xfrm>
            <a:off x="2373313" y="3290888"/>
            <a:ext cx="11191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推测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矩形 10"/>
          <p:cNvSpPr/>
          <p:nvPr/>
        </p:nvSpPr>
        <p:spPr>
          <a:xfrm>
            <a:off x="3784600" y="3297238"/>
            <a:ext cx="4603750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人类是否有可能移居火星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。（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查阅相关资料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804" name="箭头: 右 13"/>
          <p:cNvSpPr/>
          <p:nvPr/>
        </p:nvSpPr>
        <p:spPr>
          <a:xfrm>
            <a:off x="1776413" y="1687513"/>
            <a:ext cx="627062" cy="180975"/>
          </a:xfrm>
          <a:prstGeom prst="rightArrow">
            <a:avLst>
              <a:gd name="adj1" fmla="val 35287"/>
              <a:gd name="adj2" fmla="val 53674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3805" name="箭头: 右 14"/>
          <p:cNvSpPr/>
          <p:nvPr/>
        </p:nvSpPr>
        <p:spPr>
          <a:xfrm>
            <a:off x="1776413" y="2554288"/>
            <a:ext cx="627062" cy="180975"/>
          </a:xfrm>
          <a:prstGeom prst="rightArrow">
            <a:avLst>
              <a:gd name="adj1" fmla="val 35287"/>
              <a:gd name="adj2" fmla="val 53674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3806" name="箭头: 右 15"/>
          <p:cNvSpPr/>
          <p:nvPr/>
        </p:nvSpPr>
        <p:spPr>
          <a:xfrm>
            <a:off x="1776413" y="3473450"/>
            <a:ext cx="627062" cy="182563"/>
          </a:xfrm>
          <a:prstGeom prst="rightArrow">
            <a:avLst>
              <a:gd name="adj1" fmla="val 35287"/>
              <a:gd name="adj2" fmla="val 53668"/>
            </a:avLst>
          </a:prstGeom>
          <a:solidFill>
            <a:srgbClr val="FFC000"/>
          </a:solidFill>
          <a:ln w="12700">
            <a:solidFill>
              <a:srgbClr val="FFC000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33807" name="图片 1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601788"/>
            <a:ext cx="696913" cy="3444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3808" name="图片 17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2513013"/>
            <a:ext cx="696913" cy="3444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3809" name="图片 18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3408363"/>
            <a:ext cx="696913" cy="3460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798" grpId="0"/>
      <p:bldP spid="33799" grpId="0"/>
      <p:bldP spid="33800" grpId="0"/>
      <p:bldP spid="33801" grpId="0"/>
      <p:bldP spid="33802" grpId="0"/>
      <p:bldP spid="33803" grpId="0"/>
      <p:bldP spid="33804" grpId="0" animBg="1"/>
      <p:bldP spid="33805" grpId="0" animBg="1"/>
      <p:bldP spid="3380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7" name="组合 1"/>
          <p:cNvGrpSpPr/>
          <p:nvPr/>
        </p:nvGrpSpPr>
        <p:grpSpPr>
          <a:xfrm>
            <a:off x="900113" y="700088"/>
            <a:ext cx="7200900" cy="3311525"/>
            <a:chOff x="900113" y="700088"/>
            <a:chExt cx="7200900" cy="3311525"/>
          </a:xfrm>
        </p:grpSpPr>
        <p:sp>
          <p:nvSpPr>
            <p:cNvPr id="34818" name="矩形: 圆角 3"/>
            <p:cNvSpPr/>
            <p:nvPr/>
          </p:nvSpPr>
          <p:spPr>
            <a:xfrm>
              <a:off x="900113" y="700088"/>
              <a:ext cx="7200900" cy="3311525"/>
            </a:xfrm>
            <a:prstGeom prst="roundRect">
              <a:avLst/>
            </a:prstGeom>
            <a:solidFill>
              <a:srgbClr val="F5F4F9">
                <a:alpha val="7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34819" name="矩形 1"/>
            <p:cNvSpPr/>
            <p:nvPr/>
          </p:nvSpPr>
          <p:spPr>
            <a:xfrm>
              <a:off x="1341438" y="1644650"/>
              <a:ext cx="6461125" cy="18542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5000"/>
                </a:lnSpc>
              </a:pP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你认为人类是否有可能移居火星，请运用你提取的关键信息进行阐述。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820" name="矩形 2"/>
            <p:cNvSpPr/>
            <p:nvPr/>
          </p:nvSpPr>
          <p:spPr>
            <a:xfrm>
              <a:off x="3635375" y="923925"/>
              <a:ext cx="1984375" cy="622300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25000"/>
                </a:lnSpc>
              </a:pPr>
              <a:r>
                <a:rPr lang="zh-CN" altLang="en-US" sz="3200" b="1" spc="0">
                  <a:solidFill>
                    <a:srgbClr val="C55A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讨论</a:t>
              </a:r>
              <a:r>
                <a:rPr lang="zh-CN" altLang="zh-CN" sz="3200" b="1" spc="0">
                  <a:solidFill>
                    <a:srgbClr val="C55A1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交流</a:t>
              </a:r>
              <a:endParaRPr lang="zh-CN" altLang="en-US" sz="3200" b="1">
                <a:solidFill>
                  <a:srgbClr val="C55A1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34821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06078" y="3133161"/>
              <a:ext cx="829440" cy="87845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2"/>
          <p:cNvSpPr/>
          <p:nvPr/>
        </p:nvSpPr>
        <p:spPr>
          <a:xfrm>
            <a:off x="900113" y="881063"/>
            <a:ext cx="7343775" cy="1635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请大家自由地朗读课文，注意读准字音，读通句子，想想这篇文章围绕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宇宙生命之谜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写了哪些方面的内容。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4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2498725"/>
            <a:ext cx="3235325" cy="22352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8195" name="矩形: 圆角 1"/>
          <p:cNvSpPr/>
          <p:nvPr/>
        </p:nvSpPr>
        <p:spPr bwMode="auto">
          <a:xfrm>
            <a:off x="931863" y="195263"/>
            <a:ext cx="2305050" cy="647700"/>
          </a:xfrm>
          <a:prstGeom prst="round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1F4E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"/>
          <p:cNvSpPr/>
          <p:nvPr/>
        </p:nvSpPr>
        <p:spPr>
          <a:xfrm>
            <a:off x="3405188" y="550863"/>
            <a:ext cx="2973387" cy="576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宇宙生命之谜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2" name="矩形 2"/>
          <p:cNvSpPr/>
          <p:nvPr/>
        </p:nvSpPr>
        <p:spPr>
          <a:xfrm>
            <a:off x="120650" y="2565400"/>
            <a:ext cx="1943100" cy="1122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（浏览）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矩形 4"/>
          <p:cNvSpPr/>
          <p:nvPr/>
        </p:nvSpPr>
        <p:spPr>
          <a:xfrm>
            <a:off x="2051050" y="1790700"/>
            <a:ext cx="3414713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与问题相关，细读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4" name="矩形 5"/>
          <p:cNvSpPr/>
          <p:nvPr/>
        </p:nvSpPr>
        <p:spPr>
          <a:xfrm>
            <a:off x="2051050" y="3625850"/>
            <a:ext cx="3219450" cy="557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关系不大，略读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矩形 6"/>
          <p:cNvSpPr/>
          <p:nvPr/>
        </p:nvSpPr>
        <p:spPr>
          <a:xfrm>
            <a:off x="5465763" y="977900"/>
            <a:ext cx="2366962" cy="2738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寻找中心句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圈画关键词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提取关键信息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查找资料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6" name="矩形 7"/>
          <p:cNvSpPr/>
          <p:nvPr/>
        </p:nvSpPr>
        <p:spPr>
          <a:xfrm>
            <a:off x="8027988" y="869950"/>
            <a:ext cx="649287" cy="3236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根据目的梳理答案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7" name="新月形 8"/>
          <p:cNvSpPr/>
          <p:nvPr/>
        </p:nvSpPr>
        <p:spPr>
          <a:xfrm>
            <a:off x="1744663" y="1933575"/>
            <a:ext cx="336550" cy="2141538"/>
          </a:xfrm>
          <a:prstGeom prst="moon">
            <a:avLst>
              <a:gd name="adj" fmla="val 50000"/>
            </a:avLst>
          </a:prstGeom>
          <a:solidFill>
            <a:srgbClr val="99DEF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5848" name="新月形 10"/>
          <p:cNvSpPr/>
          <p:nvPr/>
        </p:nvSpPr>
        <p:spPr>
          <a:xfrm>
            <a:off x="5087938" y="1189038"/>
            <a:ext cx="336550" cy="2141537"/>
          </a:xfrm>
          <a:prstGeom prst="moon">
            <a:avLst>
              <a:gd name="adj" fmla="val 50000"/>
            </a:avLst>
          </a:prstGeom>
          <a:solidFill>
            <a:srgbClr val="99DEF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5849" name="新月形 11"/>
          <p:cNvSpPr/>
          <p:nvPr/>
        </p:nvSpPr>
        <p:spPr>
          <a:xfrm rot="10800000">
            <a:off x="7591425" y="1243013"/>
            <a:ext cx="336550" cy="2141537"/>
          </a:xfrm>
          <a:prstGeom prst="moon">
            <a:avLst>
              <a:gd name="adj" fmla="val 50000"/>
            </a:avLst>
          </a:prstGeom>
          <a:solidFill>
            <a:srgbClr val="99DEF8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5850" name="矩形: 圆角 1"/>
          <p:cNvSpPr/>
          <p:nvPr/>
        </p:nvSpPr>
        <p:spPr bwMode="auto">
          <a:xfrm>
            <a:off x="931863" y="195263"/>
            <a:ext cx="2305050" cy="647700"/>
          </a:xfrm>
          <a:prstGeom prst="round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rgbClr val="1F4E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  <p:bldP spid="35847" grpId="0" animBg="1"/>
      <p:bldP spid="35848" grpId="0" animBg="1"/>
      <p:bldP spid="3584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1"/>
          <p:cNvSpPr/>
          <p:nvPr/>
        </p:nvSpPr>
        <p:spPr>
          <a:xfrm>
            <a:off x="2124075" y="719138"/>
            <a:ext cx="5545138" cy="3868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发达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理论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类似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猜测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起源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适当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氧气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提供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能源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昼夜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神秘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观测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拍摄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斑点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枯萎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干燥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沙漠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磁场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抵御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因素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考察 </a:t>
            </a:r>
            <a:r>
              <a:rPr lang="en-US" altLang="zh-CN" sz="2800" b="1">
                <a:latin typeface="宋体" panose="02010600030101010101" pitchFamily="2" charset="-122"/>
              </a:rPr>
              <a:t>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培养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文本框 3"/>
          <p:cNvSpPr txBox="1"/>
          <p:nvPr/>
        </p:nvSpPr>
        <p:spPr>
          <a:xfrm>
            <a:off x="4791075" y="3100388"/>
            <a:ext cx="93662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y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ù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19" name="文本框 4"/>
          <p:cNvSpPr txBox="1"/>
          <p:nvPr/>
        </p:nvSpPr>
        <p:spPr>
          <a:xfrm>
            <a:off x="6991350" y="2808288"/>
            <a:ext cx="1008063" cy="430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急躁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220" name="椭圆 5"/>
          <p:cNvSpPr/>
          <p:nvPr/>
        </p:nvSpPr>
        <p:spPr>
          <a:xfrm>
            <a:off x="7381875" y="2827338"/>
            <a:ext cx="114300" cy="430213"/>
          </a:xfrm>
          <a:prstGeom prst="ellipse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9221" name="椭圆 6"/>
          <p:cNvSpPr/>
          <p:nvPr/>
        </p:nvSpPr>
        <p:spPr>
          <a:xfrm>
            <a:off x="6335713" y="2808288"/>
            <a:ext cx="149225" cy="430213"/>
          </a:xfrm>
          <a:prstGeom prst="ellipse">
            <a:avLst/>
          </a:prstGeom>
          <a:noFill/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9222" name="矩形: 圆角 1"/>
          <p:cNvSpPr/>
          <p:nvPr/>
        </p:nvSpPr>
        <p:spPr bwMode="auto">
          <a:xfrm>
            <a:off x="931863" y="195263"/>
            <a:ext cx="2305050" cy="647700"/>
          </a:xfrm>
          <a:prstGeom prst="round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200" b="1">
              <a:solidFill>
                <a:srgbClr val="1F4E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4473575" y="1176338"/>
            <a:ext cx="93662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yǎnɡ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4" name="文本框 9"/>
          <p:cNvSpPr txBox="1"/>
          <p:nvPr/>
        </p:nvSpPr>
        <p:spPr>
          <a:xfrm>
            <a:off x="3187700" y="2460625"/>
            <a:ext cx="93662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bān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5" name="文本框 10"/>
          <p:cNvSpPr txBox="1"/>
          <p:nvPr/>
        </p:nvSpPr>
        <p:spPr>
          <a:xfrm>
            <a:off x="6054725" y="2460625"/>
            <a:ext cx="93662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z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à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o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6" name="文本框 11"/>
          <p:cNvSpPr txBox="1"/>
          <p:nvPr/>
        </p:nvSpPr>
        <p:spPr>
          <a:xfrm>
            <a:off x="2293938" y="3100388"/>
            <a:ext cx="93662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m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ò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7" name="文本框 12"/>
          <p:cNvSpPr txBox="1"/>
          <p:nvPr/>
        </p:nvSpPr>
        <p:spPr>
          <a:xfrm>
            <a:off x="3163888" y="3092450"/>
            <a:ext cx="93662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c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í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8" name="文本框 13"/>
          <p:cNvSpPr txBox="1"/>
          <p:nvPr/>
        </p:nvSpPr>
        <p:spPr>
          <a:xfrm>
            <a:off x="4427538" y="3100388"/>
            <a:ext cx="93662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dǐ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9" name="文本框 14"/>
          <p:cNvSpPr txBox="1"/>
          <p:nvPr/>
        </p:nvSpPr>
        <p:spPr>
          <a:xfrm>
            <a:off x="6022975" y="3100388"/>
            <a:ext cx="93662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s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ù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30" name="文本框 16"/>
          <p:cNvSpPr txBox="1"/>
          <p:nvPr/>
        </p:nvSpPr>
        <p:spPr>
          <a:xfrm>
            <a:off x="3209925" y="3749675"/>
            <a:ext cx="936625" cy="431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p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é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i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 animBg="1"/>
      <p:bldP spid="9221" grpId="0" animBg="1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1247775" y="2157413"/>
            <a:ext cx="7415213" cy="755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谜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倾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御 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斑</a:t>
            </a:r>
            <a:endParaRPr lang="zh-CN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矩形: 圆角 3"/>
          <p:cNvSpPr/>
          <p:nvPr/>
        </p:nvSpPr>
        <p:spPr>
          <a:xfrm>
            <a:off x="973138" y="2327275"/>
            <a:ext cx="4968875" cy="511175"/>
          </a:xfrm>
          <a:prstGeom prst="roundRect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4B183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0243" name="矩形 1"/>
          <p:cNvSpPr/>
          <p:nvPr/>
        </p:nvSpPr>
        <p:spPr>
          <a:xfrm>
            <a:off x="973138" y="1196975"/>
            <a:ext cx="1627187" cy="522288"/>
          </a:xfrm>
          <a:prstGeom prst="rect">
            <a:avLst/>
          </a:prstGeom>
          <a:solidFill>
            <a:srgbClr val="C55A11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44" name="组合 5"/>
          <p:cNvGrpSpPr/>
          <p:nvPr/>
        </p:nvGrpSpPr>
        <p:grpSpPr>
          <a:xfrm>
            <a:off x="3792538" y="923925"/>
            <a:ext cx="4103687" cy="1122363"/>
            <a:chOff x="664258" y="2484941"/>
            <a:chExt cx="8064896" cy="1122447"/>
          </a:xfrm>
        </p:grpSpPr>
        <p:sp>
          <p:nvSpPr>
            <p:cNvPr id="10245" name="对话气泡: 圆角矩形 6"/>
            <p:cNvSpPr/>
            <p:nvPr/>
          </p:nvSpPr>
          <p:spPr>
            <a:xfrm>
              <a:off x="664258" y="2511931"/>
              <a:ext cx="7993140" cy="1095457"/>
            </a:xfrm>
            <a:prstGeom prst="wedgeRoundRectCallout">
              <a:avLst>
                <a:gd name="adj1" fmla="val -17880"/>
                <a:gd name="adj2" fmla="val 71005"/>
                <a:gd name="adj3" fmla="val 16667"/>
              </a:avLst>
            </a:prstGeom>
            <a:solidFill>
              <a:srgbClr val="BDD7EE"/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0246" name="矩形 3"/>
            <p:cNvSpPr>
              <a:spLocks noChangeArrowheads="1"/>
            </p:cNvSpPr>
            <p:nvPr/>
          </p:nvSpPr>
          <p:spPr bwMode="auto">
            <a:xfrm>
              <a:off x="736014" y="2484941"/>
              <a:ext cx="7993140" cy="1095457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25000"/>
                </a:lnSpc>
              </a:pPr>
              <a:r>
                <a:rPr lang="en-US" altLang="zh-CN" sz="2800" b="1" spc="0">
                  <a:solidFill>
                    <a:srgbClr val="1F4E79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zh-CN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zh-CN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卸</a:t>
              </a:r>
              <a:r>
                <a:rPr lang="zh-CN" altLang="zh-CN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</a:t>
              </a:r>
              <a:r>
                <a:rPr lang="zh-CN" altLang="zh-CN" sz="2800" b="1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左边最后一笔是提。</a:t>
              </a:r>
              <a:endParaRPr lang="zh-CN" altLang="zh-CN" sz="2800" b="1">
                <a:solidFill>
                  <a:srgbClr val="1F4E7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247" name="矩形 8"/>
          <p:cNvSpPr/>
          <p:nvPr/>
        </p:nvSpPr>
        <p:spPr>
          <a:xfrm>
            <a:off x="6111875" y="3636963"/>
            <a:ext cx="1987550" cy="522287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右结构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8" name="矩形: 圆角 9"/>
          <p:cNvSpPr/>
          <p:nvPr/>
        </p:nvSpPr>
        <p:spPr>
          <a:xfrm>
            <a:off x="6361113" y="2327275"/>
            <a:ext cx="1209675" cy="511175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4B183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10249" name="组合 10"/>
          <p:cNvGrpSpPr/>
          <p:nvPr/>
        </p:nvGrpSpPr>
        <p:grpSpPr>
          <a:xfrm>
            <a:off x="1776413" y="3351213"/>
            <a:ext cx="4103687" cy="1122362"/>
            <a:chOff x="664258" y="2484941"/>
            <a:chExt cx="8064896" cy="1122447"/>
          </a:xfrm>
        </p:grpSpPr>
        <p:sp>
          <p:nvSpPr>
            <p:cNvPr id="10250" name="对话气泡: 圆角矩形 11"/>
            <p:cNvSpPr/>
            <p:nvPr/>
          </p:nvSpPr>
          <p:spPr>
            <a:xfrm>
              <a:off x="664258" y="2511930"/>
              <a:ext cx="7993140" cy="1095458"/>
            </a:xfrm>
            <a:prstGeom prst="wedgeRoundRectCallout">
              <a:avLst>
                <a:gd name="adj1" fmla="val 57116"/>
                <a:gd name="adj2" fmla="val -80699"/>
                <a:gd name="adj3" fmla="val 16667"/>
              </a:avLst>
            </a:prstGeom>
            <a:solidFill>
              <a:srgbClr val="BDD7EE"/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0251" name="矩形 3"/>
            <p:cNvSpPr>
              <a:spLocks noChangeArrowheads="1"/>
            </p:cNvSpPr>
            <p:nvPr/>
          </p:nvSpPr>
          <p:spPr bwMode="auto">
            <a:xfrm>
              <a:off x="736014" y="2484941"/>
              <a:ext cx="7993140" cy="1095458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25000"/>
                </a:lnSpc>
              </a:pPr>
              <a:r>
                <a:rPr lang="en-US" altLang="zh-CN" sz="2800" b="1" spc="0">
                  <a:solidFill>
                    <a:srgbClr val="1F4E79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zh-CN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文</a:t>
              </a:r>
              <a:r>
                <a:rPr lang="zh-CN" altLang="zh-CN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</a:t>
              </a:r>
              <a:r>
                <a:rPr lang="zh-CN" altLang="zh-CN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最后一笔</a:t>
              </a:r>
              <a:r>
                <a:rPr lang="zh-CN" altLang="en-US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变成点</a:t>
              </a:r>
              <a:r>
                <a:rPr lang="zh-CN" altLang="zh-CN" sz="2800" b="1" spc="0">
                  <a:solidFill>
                    <a:srgbClr val="1F4E7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zh-CN" sz="2800" b="1">
                <a:solidFill>
                  <a:srgbClr val="1F4E7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 animBg="1"/>
      <p:bldP spid="10247" grpId="0" animBg="1"/>
      <p:bldP spid="102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1"/>
          <p:cNvSpPr/>
          <p:nvPr/>
        </p:nvSpPr>
        <p:spPr>
          <a:xfrm>
            <a:off x="1530350" y="1282700"/>
            <a:ext cx="6083300" cy="25765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默读课文，想一想课文每个自然段的主要意思。可以找出每个自然段的中心句，也可以尝试用自己的话概括出这段话的主要意思。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6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4388" y="2787650"/>
            <a:ext cx="1506537" cy="1868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1"/>
          <p:cNvSpPr/>
          <p:nvPr/>
        </p:nvSpPr>
        <p:spPr>
          <a:xfrm>
            <a:off x="660400" y="687388"/>
            <a:ext cx="7488238" cy="3883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1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地球之外的太空中是否有生命存在，是一个吸引人的问题。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2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可以猜测，地球绝不是有生命存在的唯一天体。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3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天体上有生命存在必备四个条件。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4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水星等六大行星不可能有生命存在。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5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火星与地球有不少相似之处。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1"/>
          <p:cNvSpPr/>
          <p:nvPr/>
        </p:nvSpPr>
        <p:spPr>
          <a:xfrm>
            <a:off x="600075" y="688975"/>
            <a:ext cx="8137525" cy="3883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6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探测器对火星的观测推翻了人们的猜测。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7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火星上生命难以存在。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在探测器着陆的地区，火星表面没有生命存在。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9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陨石上的有机分子说明太空可能存在生命。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>
                <a:solidFill>
                  <a:srgbClr val="C00000"/>
                </a:solidFill>
                <a:latin typeface="宋体" panose="02010600030101010101" pitchFamily="2" charset="-122"/>
              </a:rPr>
              <a:t>10</a:t>
            </a:r>
            <a:r>
              <a:rPr lang="zh-CN" alt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地球之外是否有生命存在，是人类一直探索的宇宙之谜。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2"/>
          <p:cNvSpPr/>
          <p:nvPr/>
        </p:nvSpPr>
        <p:spPr>
          <a:xfrm>
            <a:off x="1076325" y="942975"/>
            <a:ext cx="7129463" cy="2173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多年来，人们一直在探索宇宙生命问题。我们常常有这样的疑问：宇宙中，除了地球外，其他星球上是否也有生命存在？为了解决这个疑惑，有位同学找到了这篇文章。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8" name="矩形 3"/>
          <p:cNvSpPr/>
          <p:nvPr/>
        </p:nvSpPr>
        <p:spPr>
          <a:xfrm>
            <a:off x="1042988" y="3292475"/>
            <a:ext cx="6985000" cy="1095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5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课文前面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导语，看看这位同学读</a:t>
            </a:r>
            <a:r>
              <a:rPr lang="zh-CN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《宇宙生命之谜》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的目的是什么。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矩形: 圆角 1"/>
          <p:cNvSpPr/>
          <p:nvPr/>
        </p:nvSpPr>
        <p:spPr bwMode="auto">
          <a:xfrm>
            <a:off x="931863" y="195263"/>
            <a:ext cx="2305050" cy="647700"/>
          </a:xfrm>
          <a:prstGeom prst="roundRect">
            <a:avLst/>
          </a:prstGeom>
          <a:noFill/>
          <a:ln>
            <a:noFill/>
          </a:ln>
          <a:effectLst/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lang="zh-CN" altLang="en-US" sz="3200" b="1">
              <a:solidFill>
                <a:srgbClr val="1F4E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2804</Words>
  <Application>WPS 演示</Application>
  <PresentationFormat>全屏显示(16:9)</PresentationFormat>
  <Paragraphs>278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等线 Light</vt:lpstr>
      <vt:lpstr>楷体</vt:lpstr>
      <vt:lpstr>黑体</vt:lpstr>
      <vt:lpstr>等线</vt:lpstr>
      <vt:lpstr>微软雅黑</vt:lpstr>
      <vt:lpstr>Arial Unicode MS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2016-10-29T08:56:00Z</dcterms:created>
  <dcterms:modified xsi:type="dcterms:W3CDTF">2023-09-25T17:28:16Z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BE24405358D24D0FA1684232AF4B2A1E_12</vt:lpwstr>
  </property>
</Properties>
</file>