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40"/>
  </p:notesMasterIdLst>
  <p:sldIdLst>
    <p:sldId id="256" r:id="rId4"/>
    <p:sldId id="352" r:id="rId5"/>
    <p:sldId id="470" r:id="rId6"/>
    <p:sldId id="353" r:id="rId7"/>
    <p:sldId id="315" r:id="rId8"/>
    <p:sldId id="355" r:id="rId9"/>
    <p:sldId id="354" r:id="rId10"/>
    <p:sldId id="356" r:id="rId11"/>
    <p:sldId id="471" r:id="rId12"/>
    <p:sldId id="472" r:id="rId13"/>
    <p:sldId id="275" r:id="rId14"/>
    <p:sldId id="473" r:id="rId15"/>
    <p:sldId id="277" r:id="rId16"/>
    <p:sldId id="474" r:id="rId17"/>
    <p:sldId id="358" r:id="rId18"/>
    <p:sldId id="513" r:id="rId19"/>
    <p:sldId id="514" r:id="rId20"/>
    <p:sldId id="515" r:id="rId21"/>
    <p:sldId id="516" r:id="rId22"/>
    <p:sldId id="285" r:id="rId23"/>
    <p:sldId id="287" r:id="rId24"/>
    <p:sldId id="390" r:id="rId25"/>
    <p:sldId id="288" r:id="rId26"/>
    <p:sldId id="289" r:id="rId27"/>
    <p:sldId id="391" r:id="rId28"/>
    <p:sldId id="517" r:id="rId29"/>
    <p:sldId id="518" r:id="rId30"/>
    <p:sldId id="304" r:id="rId31"/>
    <p:sldId id="519" r:id="rId32"/>
    <p:sldId id="305" r:id="rId33"/>
    <p:sldId id="310" r:id="rId34"/>
    <p:sldId id="520" r:id="rId35"/>
    <p:sldId id="300" r:id="rId36"/>
    <p:sldId id="521" r:id="rId37"/>
    <p:sldId id="299" r:id="rId38"/>
    <p:sldId id="533" r:id="rId39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29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86" y="-108"/>
      </p:cViewPr>
      <p:guideLst>
        <p:guide orient="horz" pos="2143"/>
        <p:guide pos="29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892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7625" y="5857875"/>
            <a:ext cx="1420813" cy="6858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50" name="文本框 1"/>
          <p:cNvSpPr txBox="1"/>
          <p:nvPr/>
        </p:nvSpPr>
        <p:spPr>
          <a:xfrm>
            <a:off x="6350" y="4202113"/>
            <a:ext cx="9102725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2051" name="标题 1"/>
          <p:cNvSpPr>
            <a:spLocks noGrp="1"/>
          </p:cNvSpPr>
          <p:nvPr/>
        </p:nvSpPr>
        <p:spPr>
          <a:xfrm>
            <a:off x="2432050" y="4202113"/>
            <a:ext cx="42799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23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三顾茅庐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524125" y="4946650"/>
            <a:ext cx="40957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文本框 2"/>
          <p:cNvSpPr txBox="1"/>
          <p:nvPr/>
        </p:nvSpPr>
        <p:spPr>
          <a:xfrm>
            <a:off x="379413" y="1166813"/>
            <a:ext cx="8242300" cy="4522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后刘备又遇到司马徽，司马徽对诸葛亮的评价是：“可比兴周八百年之姜子牙，旺汉四百年之张子房。”两人的荐语，更引起了刘备拜见诸葛亮的兴趣。一顾茅庐遇崔州平，论天下事；二顾茅庐遇诸葛均、黄承彦，留下书信。课文从三顾茅庐开始写起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文本框 9378"/>
          <p:cNvSpPr txBox="1"/>
          <p:nvPr/>
        </p:nvSpPr>
        <p:spPr>
          <a:xfrm>
            <a:off x="933450" y="2455863"/>
            <a:ext cx="7250113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拜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谒   纶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巾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鹤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氅 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愧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赧   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沔   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存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恤   箪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食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鄙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贱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83" name="文本框 9382"/>
          <p:cNvSpPr txBox="1"/>
          <p:nvPr/>
        </p:nvSpPr>
        <p:spPr>
          <a:xfrm>
            <a:off x="1506538" y="1816100"/>
            <a:ext cx="709612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yè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5" name="文本框 9384"/>
          <p:cNvSpPr txBox="1"/>
          <p:nvPr/>
        </p:nvSpPr>
        <p:spPr>
          <a:xfrm>
            <a:off x="2760663" y="1816100"/>
            <a:ext cx="1169987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guān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6" name="文本框 9385"/>
          <p:cNvSpPr txBox="1"/>
          <p:nvPr/>
        </p:nvSpPr>
        <p:spPr>
          <a:xfrm>
            <a:off x="7278688" y="1816100"/>
            <a:ext cx="904875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nǎn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7" name="文本框 9386"/>
          <p:cNvSpPr txBox="1"/>
          <p:nvPr/>
        </p:nvSpPr>
        <p:spPr>
          <a:xfrm>
            <a:off x="3511550" y="3849688"/>
            <a:ext cx="704850" cy="646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xù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9" name="文本框 9388"/>
          <p:cNvSpPr txBox="1"/>
          <p:nvPr/>
        </p:nvSpPr>
        <p:spPr>
          <a:xfrm>
            <a:off x="5106988" y="1816100"/>
            <a:ext cx="1397000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chǎng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9388"/>
          <p:cNvSpPr txBox="1"/>
          <p:nvPr/>
        </p:nvSpPr>
        <p:spPr>
          <a:xfrm>
            <a:off x="4819650" y="3849688"/>
            <a:ext cx="927100" cy="646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dān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8513" y="3849688"/>
            <a:ext cx="1165225" cy="646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miǎn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2298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2300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9388"/>
          <p:cNvSpPr txBox="1"/>
          <p:nvPr/>
        </p:nvSpPr>
        <p:spPr>
          <a:xfrm>
            <a:off x="6867525" y="3849688"/>
            <a:ext cx="649288" cy="646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bǐ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9383" grpId="0"/>
      <p:bldP spid="9385" grpId="0"/>
      <p:bldP spid="9386" grpId="0"/>
      <p:bldP spid="9387" grpId="0"/>
      <p:bldP spid="9389" grpId="0"/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383" name="文本框 9382"/>
          <p:cNvSpPr txBox="1"/>
          <p:nvPr/>
        </p:nvSpPr>
        <p:spPr>
          <a:xfrm>
            <a:off x="333375" y="1093788"/>
            <a:ext cx="8270875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【如雷贯耳】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意思是响亮得像雷声传进耳朵里。形容人的名声大，也形容声音巨大。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375" y="3073400"/>
            <a:ext cx="8270875" cy="584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【思贤如渴】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比喻迫切地想延致有才德的人。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375" y="4027488"/>
            <a:ext cx="8270875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【顿开茅塞】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比喻受到启发，思想豁然开窍，立刻明白了某个道理。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83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8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4342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388" name="文本框 1"/>
          <p:cNvSpPr txBox="1"/>
          <p:nvPr/>
        </p:nvSpPr>
        <p:spPr>
          <a:xfrm>
            <a:off x="396875" y="1647825"/>
            <a:ext cx="71247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说说文本可分为几个部分，简要概括。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文本框 2"/>
          <p:cNvSpPr txBox="1"/>
          <p:nvPr/>
        </p:nvSpPr>
        <p:spPr>
          <a:xfrm>
            <a:off x="396875" y="2492375"/>
            <a:ext cx="8218488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第一部分：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</a:rPr>
              <a:t>刘备第三次拜访诸葛亮的过程。适逢诸葛亮正在午睡，于是刘备立于厅前等待。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396875" y="4044950"/>
            <a:ext cx="8218488" cy="189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第二部分：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</a:rPr>
              <a:t>诸葛亮醒后，刘备咨以天下之事并邀之出山辅助的过程。这便是著名的“隆中对”部分。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5362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5365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人物形象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388" name="文本框 1"/>
          <p:cNvSpPr txBox="1"/>
          <p:nvPr/>
        </p:nvSpPr>
        <p:spPr>
          <a:xfrm>
            <a:off x="379413" y="1538288"/>
            <a:ext cx="8078787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请结合课文分析：诸葛亮、刘备、张飞各自有怎样的性格特征？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9" name="图片 2"/>
          <p:cNvPicPr>
            <a:picLocks noChangeAspect="1"/>
          </p:cNvPicPr>
          <p:nvPr/>
        </p:nvPicPr>
        <p:blipFill>
          <a:blip r:embed="rId2"/>
          <a:srcRect b="4855"/>
          <a:stretch>
            <a:fillRect/>
          </a:stretch>
        </p:blipFill>
        <p:spPr>
          <a:xfrm>
            <a:off x="2146300" y="3089275"/>
            <a:ext cx="4852988" cy="3079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398463" y="1355725"/>
            <a:ext cx="17414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诸葛亮：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398463" y="2097088"/>
            <a:ext cx="8228012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9BBB59"/>
              </a:buClr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①高风亮节；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诸葛亮有一身才华，却甘心做“南阳野人”，刘皇叔若非一片赤诚，不能邀其出山，可见其本心也不愿流落世俗，是高风亮节之行。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文本框 2"/>
          <p:cNvSpPr txBox="1"/>
          <p:nvPr/>
        </p:nvSpPr>
        <p:spPr>
          <a:xfrm>
            <a:off x="388938" y="941388"/>
            <a:ext cx="8228012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9BBB59"/>
              </a:buClr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②仁心爱人；</a:t>
            </a: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刘皇叔为天下苍生计，诸葛亮方表示愿效犬马之劳，这是儒者大义，足见其一片仁义。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388938" y="3387725"/>
            <a:ext cx="8228012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9BBB59"/>
              </a:buClr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聪睿过人；</a:t>
            </a: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一句“大梦谁先觉？平生我自知”是智慧的宣言，不出茅庐，而已知“三分天下”，足见诸葛亮之智。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508000" y="1374775"/>
            <a:ext cx="135255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刘备：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3494088" y="1584325"/>
            <a:ext cx="5087937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9BBB59"/>
              </a:buClr>
            </a:pP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①仁心爱人；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刘备求贤若渴，非是为了一己之私，在诸葛亮未应出山时，刘备泣曰“先生不出，如苍生何”，是为苍生计，以此可见其仁人之心。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0" y="2016125"/>
            <a:ext cx="2874963" cy="3814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2"/>
          <p:cNvSpPr txBox="1"/>
          <p:nvPr/>
        </p:nvSpPr>
        <p:spPr>
          <a:xfrm>
            <a:off x="336550" y="798513"/>
            <a:ext cx="8299450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4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②诚心求贤；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刘备为见得诸葛亮，不顾贵胄身份，“凡三往”，可见其求贤之诚。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4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③虚心求教；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刘备自知谋略不足，因此请见诸葛亮，言“开备愚鲁而赐教”，可见其请教虚心。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4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④待人宽和有耐心；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在张飞表现出急性子时，刘备表现出的是一种耐心与宽厚。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4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⑤有远大的政治抱负。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407988" y="1509713"/>
            <a:ext cx="1354137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张飞：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407988" y="2092325"/>
            <a:ext cx="445452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9BBB59"/>
              </a:buClr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鲁莽、直爽，直扬言将诸葛亮“用一条麻绳缚将来”，足见其行事鲁莽。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4" name="文本框 1"/>
          <p:cNvSpPr txBox="1"/>
          <p:nvPr/>
        </p:nvSpPr>
        <p:spPr>
          <a:xfrm>
            <a:off x="355600" y="1758950"/>
            <a:ext cx="8296275" cy="322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</a:rPr>
              <a:t>梳理文章，理清文脉结构，体会情节的一波三折，品味精炼畅达的语言。 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</a:rPr>
              <a:t>学会抓文章塑造人物的关键语句，分析人物形象，把握人物性格特征。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grpSp>
        <p:nvGrpSpPr>
          <p:cNvPr id="3075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307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Text Box 2"/>
          <p:cNvSpPr txBox="1"/>
          <p:nvPr/>
        </p:nvSpPr>
        <p:spPr>
          <a:xfrm>
            <a:off x="482600" y="1920875"/>
            <a:ext cx="8083550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精读：“又立了一个时辰，孔明才醒……以成鼎足之势，然后可图中原也。”完成以下问题。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07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2150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矩形 6"/>
          <p:cNvSpPr/>
          <p:nvPr/>
        </p:nvSpPr>
        <p:spPr>
          <a:xfrm>
            <a:off x="417513" y="898525"/>
            <a:ext cx="80391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1219200" eaLnBrk="0" hangingPunct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结合全文内容，说一说你对诸葛亮所吟的四句诗的理解。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417513" y="2401888"/>
            <a:ext cx="8170862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“大梦谁先觉？平生我自知”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暗示诸葛亮“未出茅庐，已知三分天下” 的雄才大略。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“草堂春睡足，窗外日迟迟”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写出了诸葛亮淡泊名利。</a:t>
            </a:r>
            <a:endParaRPr lang="en-US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5050" y="5187950"/>
            <a:ext cx="7073900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这四句诗为下文故事情节的发展做了铺垫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矩形 6"/>
          <p:cNvSpPr/>
          <p:nvPr/>
        </p:nvSpPr>
        <p:spPr>
          <a:xfrm>
            <a:off x="538163" y="1182688"/>
            <a:ext cx="79740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1219200"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为什么作者安排通过刘备的视线写诸葛亮的相貌？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538163" y="2906713"/>
            <a:ext cx="8067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宋体" panose="02010600030101010101" pitchFamily="2" charset="-122"/>
                <a:ea typeface="楷体" panose="02010609060101010101" pitchFamily="49" charset="-122"/>
              </a:rPr>
              <a:t>“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玄德见孔明身长八尺，面如冠玉，头戴纶巾，身披鹤氅，飘飘然有神仙之概。</a:t>
            </a:r>
            <a:r>
              <a:rPr lang="en-US" altLang="zh-CN" sz="3200" b="1" dirty="0">
                <a:latin typeface="宋体" panose="02010600030101010101" pitchFamily="2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Rectangle 4"/>
          <p:cNvSpPr/>
          <p:nvPr/>
        </p:nvSpPr>
        <p:spPr>
          <a:xfrm>
            <a:off x="614363" y="1306513"/>
            <a:ext cx="4338637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None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</a:rPr>
              <a:t>一方面写出诸葛亮</a:t>
            </a:r>
            <a:r>
              <a:rPr lang="zh-CN" altLang="en-US" sz="3000" b="1" dirty="0">
                <a:latin typeface="宋体" panose="02010600030101010101" pitchFamily="2" charset="-122"/>
              </a:rPr>
              <a:t>的</a:t>
            </a:r>
            <a:r>
              <a:rPr lang="zh-CN" altLang="en-US" sz="3000" b="1">
                <a:latin typeface="宋体" panose="02010600030101010101" pitchFamily="2" charset="-122"/>
              </a:rPr>
              <a:t>气宇轩昂</a:t>
            </a:r>
            <a:r>
              <a:rPr lang="zh-CN" altLang="en-US" sz="3000" b="1" dirty="0">
                <a:latin typeface="宋体" panose="02010600030101010101" pitchFamily="2" charset="-122"/>
              </a:rPr>
              <a:t>、</a:t>
            </a:r>
            <a:r>
              <a:rPr lang="zh-CN" altLang="en-US" sz="3000" b="1">
                <a:latin typeface="宋体" panose="02010600030101010101" pitchFamily="2" charset="-122"/>
              </a:rPr>
              <a:t>神异不凡，另一方面更加坚定了刘备对诸葛亮的信任，确实有将相之才，又为下文的一再邀请</a:t>
            </a:r>
            <a:r>
              <a:rPr lang="zh-CN" altLang="en-US" sz="3000" b="1" dirty="0">
                <a:latin typeface="宋体" panose="02010600030101010101" pitchFamily="2" charset="-122"/>
              </a:rPr>
              <a:t>做</a:t>
            </a:r>
            <a:r>
              <a:rPr lang="zh-CN" altLang="en-US" sz="3000" b="1">
                <a:latin typeface="宋体" panose="02010600030101010101" pitchFamily="2" charset="-122"/>
              </a:rPr>
              <a:t>了铺垫。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24579" name="图片 1"/>
          <p:cNvPicPr>
            <a:picLocks noChangeAspect="1"/>
          </p:cNvPicPr>
          <p:nvPr/>
        </p:nvPicPr>
        <p:blipFill>
          <a:blip r:embed="rId1"/>
          <a:srcRect r="11066"/>
          <a:stretch>
            <a:fillRect/>
          </a:stretch>
        </p:blipFill>
        <p:spPr>
          <a:xfrm>
            <a:off x="5016500" y="1452563"/>
            <a:ext cx="3189288" cy="3954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矩形 6"/>
          <p:cNvSpPr/>
          <p:nvPr/>
        </p:nvSpPr>
        <p:spPr>
          <a:xfrm>
            <a:off x="292100" y="1031875"/>
            <a:ext cx="8359775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1219200" eaLnBrk="0" hangingPunct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诸葛亮为刘备分析天下大势的内容被后人称作“隆中对”，请你说说，“隆中对”是如何帮助刘备分析大下大势的，“隆中对”的内容有何作用。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314325" y="3873500"/>
            <a:ext cx="83153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可</a:t>
            </a:r>
            <a:r>
              <a:rPr lang="zh-CN" altLang="zh-CN" sz="3200" b="1" dirty="0">
                <a:latin typeface="宋体" panose="02010600030101010101" pitchFamily="2" charset="-122"/>
              </a:rPr>
              <a:t>对此战略布局做详细分析，绘制地图，感受诸葛亮之智。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1358900" y="1184275"/>
            <a:ext cx="6426200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Char char=""/>
            </a:pP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对曹操，诚不可与争锋。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Char char=""/>
            </a:pP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对孙权，可以为援而不可图也。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Char char=""/>
            </a:pP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对荆州，可争，作为根据地。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Char char=""/>
            </a:pP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对益州，可图，作为根据地。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1175" y="4962525"/>
            <a:ext cx="3041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成霸业，兴汉室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4283075" y="4348163"/>
            <a:ext cx="577850" cy="450850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7650" name="图片 1"/>
          <p:cNvPicPr>
            <a:picLocks noChangeAspect="1"/>
          </p:cNvPicPr>
          <p:nvPr/>
        </p:nvPicPr>
        <p:blipFill>
          <a:blip r:embed="rId1"/>
          <a:srcRect l="12068" b="8029"/>
          <a:stretch>
            <a:fillRect/>
          </a:stretch>
        </p:blipFill>
        <p:spPr>
          <a:xfrm>
            <a:off x="490538" y="1235075"/>
            <a:ext cx="8162925" cy="419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矩形 6"/>
          <p:cNvSpPr/>
          <p:nvPr/>
        </p:nvSpPr>
        <p:spPr>
          <a:xfrm>
            <a:off x="292100" y="1031875"/>
            <a:ext cx="8359775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1219200" eaLnBrk="0" hangingPunct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4.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课文写刘备听完了诸葛亮对天下大势的分析后，说“先生之言，顿开茅塞，使备如拨云雾而睹青天”，这句话有什么作用？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338138" y="3241675"/>
            <a:ext cx="8313737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侧面烘托诸葛亮神机妙算、足智多谋。诸葛亮对天下大势的分析，也让刘备找到了实现宏愿的途径，兴复汉室有了可能性。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603250" y="2403475"/>
            <a:ext cx="7939088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000" b="1" dirty="0">
                <a:latin typeface="宋体" panose="02010600030101010101" pitchFamily="2" charset="-122"/>
              </a:rPr>
              <a:t>小说常见的人物出场方式主要有：</a:t>
            </a:r>
            <a:endParaRPr lang="zh-CN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宋体" panose="02010600030101010101" pitchFamily="2" charset="-122"/>
              </a:rPr>
              <a:t>①“单刀直入”（开篇就让人物走出场来）；②“先声夺人”（先闻其声，后见其人）； ③“铺垫渲染”（千呼万唤始出来）。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050" y="1601788"/>
            <a:ext cx="4632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人物的出场的艺术。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700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29701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艺术特色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501650" y="2395538"/>
            <a:ext cx="8142288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属于铺垫渲染。例如，首段刘关张三人的不同意见；路遇诸葛均；阶下侍立等昼寝的诸葛亮醒来等。</a:t>
            </a:r>
            <a:endParaRPr lang="zh-CN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在出场前对诸葛亮的烘托、渲染，增加了故事的张力和神秘感，极大地激发了读者的阅读兴趣。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23" name="矩形 4"/>
          <p:cNvSpPr/>
          <p:nvPr/>
        </p:nvSpPr>
        <p:spPr>
          <a:xfrm>
            <a:off x="501650" y="942975"/>
            <a:ext cx="81407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结合文章内容，说一说诸葛亮的出场属于哪一种，这样写有什么好处。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文本框 1"/>
          <p:cNvSpPr txBox="1"/>
          <p:nvPr/>
        </p:nvSpPr>
        <p:spPr>
          <a:xfrm>
            <a:off x="365125" y="1422400"/>
            <a:ext cx="8296275" cy="4014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3.</a:t>
            </a:r>
            <a:r>
              <a:rPr lang="zh-CN" altLang="zh-CN" sz="3000" b="1" dirty="0">
                <a:latin typeface="宋体" panose="02010600030101010101" pitchFamily="2" charset="-122"/>
              </a:rPr>
              <a:t>感受刘备的贤明与诸葛亮的智慧，学习古人“以天下为己任”的精神。</a:t>
            </a:r>
            <a:endParaRPr lang="zh-CN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4.了解罗贯中与《三国演义》</a:t>
            </a:r>
            <a:r>
              <a:rPr lang="zh-CN" altLang="en-US" sz="3000" b="1" dirty="0">
                <a:latin typeface="宋体" panose="02010600030101010101" pitchFamily="2" charset="-122"/>
              </a:rPr>
              <a:t>的</a:t>
            </a:r>
            <a:r>
              <a:rPr lang="en-US" altLang="zh-CN" sz="3000" b="1" dirty="0">
                <a:latin typeface="宋体" panose="02010600030101010101" pitchFamily="2" charset="-122"/>
              </a:rPr>
              <a:t>相关文学常识，感受中国古典小说的丰富底蕴，培养阅读中国古典小说的兴趣。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矩形 4"/>
          <p:cNvSpPr/>
          <p:nvPr/>
        </p:nvSpPr>
        <p:spPr>
          <a:xfrm>
            <a:off x="523875" y="941388"/>
            <a:ext cx="80962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第3、4段用诗句作结，请结合文章内容，说一说这样写的好处。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77925" y="2657475"/>
            <a:ext cx="6789738" cy="328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豫州当日叹孤穷，何幸南阳有卧龙！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欲识他年分鼎处，先生笑指画图中。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身未升腾思退步，功成应忆去时言。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只因先主丁宁后，星落秋风五丈原。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2770" name="图片 2"/>
          <p:cNvPicPr>
            <a:picLocks noChangeAspect="1"/>
          </p:cNvPicPr>
          <p:nvPr/>
        </p:nvPicPr>
        <p:blipFill>
          <a:blip r:embed="rId1"/>
          <a:srcRect b="6566"/>
          <a:stretch>
            <a:fillRect/>
          </a:stretch>
        </p:blipFill>
        <p:spPr>
          <a:xfrm>
            <a:off x="671513" y="1824038"/>
            <a:ext cx="7802562" cy="436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 txBox="1"/>
          <p:nvPr/>
        </p:nvSpPr>
        <p:spPr>
          <a:xfrm>
            <a:off x="596900" y="1192213"/>
            <a:ext cx="7950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作者善用诗句对所叙之事，所刻画之人进行评点，又为后面的故事埋下了伏笔。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矩形 4"/>
          <p:cNvSpPr/>
          <p:nvPr/>
        </p:nvSpPr>
        <p:spPr>
          <a:xfrm>
            <a:off x="523875" y="941388"/>
            <a:ext cx="809625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与所学课文《智取生辰纲》相比，本文的语言并不是纯粹的白话语言，而是通俗语，请你说说为何《三国演义》的语言不用白话语。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39913" y="4398963"/>
            <a:ext cx="54641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</a:rPr>
              <a:t>涉及史料，难以用白话演绎。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01" name="矩形 4"/>
          <p:cNvSpPr/>
          <p:nvPr/>
        </p:nvSpPr>
        <p:spPr>
          <a:xfrm>
            <a:off x="431800" y="1679575"/>
            <a:ext cx="71469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探究《三顾茅庐》故事经久不衰之秘：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6" name="矩形 15"/>
          <p:cNvSpPr/>
          <p:nvPr/>
        </p:nvSpPr>
        <p:spPr>
          <a:xfrm>
            <a:off x="431800" y="2674938"/>
            <a:ext cx="8245475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①《三顾茅庐》的情节在史书中仅有寥寥几笔，但在罗贯中笔下，这个故事丰润起来，并随着《三国演义》的感染力一同为人熟知。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grpSp>
        <p:nvGrpSpPr>
          <p:cNvPr id="34820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34821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  <p:bldP spid="5120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矩形 15"/>
          <p:cNvSpPr/>
          <p:nvPr/>
        </p:nvSpPr>
        <p:spPr>
          <a:xfrm>
            <a:off x="319088" y="1412875"/>
            <a:ext cx="8310562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②</a:t>
            </a:r>
            <a:r>
              <a:rPr lang="zh-CN" altLang="zh-CN" sz="3000" b="1" dirty="0">
                <a:latin typeface="宋体" panose="02010600030101010101" pitchFamily="2" charset="-122"/>
              </a:rPr>
              <a:t>《三顾茅庐》的“隆中对”部分，表现了诸葛亮之智，又因其类似于总纲内容，给人深刻印象，因此经久不衰。</a:t>
            </a:r>
            <a:endParaRPr lang="zh-CN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宋体" panose="02010600030101010101" pitchFamily="2" charset="-122"/>
              </a:rPr>
              <a:t>    ③古代士人都有一个择贤主而事的梦，求贤若渴也是贤君的表现，这正是士大夫乃至平民百姓的理想，因此传唱不衰。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554163" y="2476500"/>
            <a:ext cx="6035675" cy="2600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刘备：   求贤若渴  志向远大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诸葛亮： 才略高超  淡泊名利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张飞：   言行鲁莽  性格直爽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36867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36869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201" name="矩形 4"/>
          <p:cNvSpPr/>
          <p:nvPr/>
        </p:nvSpPr>
        <p:spPr>
          <a:xfrm>
            <a:off x="3582988" y="1581150"/>
            <a:ext cx="1978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三顾茅庐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3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charRg st="33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charRg st="33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charRg st="33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2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5124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23" name="文本框 2"/>
          <p:cNvSpPr txBox="1"/>
          <p:nvPr/>
        </p:nvSpPr>
        <p:spPr>
          <a:xfrm flipH="1">
            <a:off x="3614738" y="1892300"/>
            <a:ext cx="1912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三顾茅庐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2" name="文本框 2"/>
          <p:cNvSpPr txBox="1"/>
          <p:nvPr/>
        </p:nvSpPr>
        <p:spPr>
          <a:xfrm>
            <a:off x="401638" y="1700213"/>
            <a:ext cx="8213725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【罗贯中】</a:t>
            </a:r>
            <a:r>
              <a:rPr lang="zh-CN" altLang="zh-CN" sz="3200" b="1" dirty="0">
                <a:latin typeface="宋体" panose="02010600030101010101" pitchFamily="2" charset="-122"/>
              </a:rPr>
              <a:t>（约1330年－约1400年），名本，字贯中，山西并州太原人，汉族，号湖海散人。他是元末明初著名小说家、戏曲家，是中国章回小说的鼻祖，代表作《三国演义》。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6147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614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文本框 2"/>
          <p:cNvSpPr txBox="1"/>
          <p:nvPr/>
        </p:nvSpPr>
        <p:spPr>
          <a:xfrm>
            <a:off x="614363" y="873125"/>
            <a:ext cx="7913687" cy="511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  <a:spcAft>
                <a:spcPts val="1200"/>
              </a:spcAft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罗贯中生于元末社会动乱之时，有自己的政治理想，不苟同于流俗，曾参与反元的起义斗争。明朝建立之后，专心致力于文学创作。今存署名由罗贯中编著的小说有《三国志通俗演义》《残唐五代史演义》《三遂平妖传》等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2" name="文本框 2"/>
          <p:cNvSpPr txBox="1"/>
          <p:nvPr/>
        </p:nvSpPr>
        <p:spPr>
          <a:xfrm>
            <a:off x="430213" y="1539875"/>
            <a:ext cx="8007350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《三国演义》：</a:t>
            </a:r>
            <a:r>
              <a:rPr lang="zh-CN" altLang="en-US" sz="3000" b="1" dirty="0">
                <a:latin typeface="宋体" panose="02010600030101010101" pitchFamily="2" charset="-122"/>
              </a:rPr>
              <a:t>又名《三国志演义》，是我国第一部长篇章回体历史演义小说。所谓“历史演义”，就是用通俗的语言，将争战兴废、朝代更替等为基干的历史题材，组织、敷演成完整的故事，并以此表明了一定的政治思想、道德观念和美学理想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8195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819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相关介绍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>
            <a:off x="487363" y="1111250"/>
            <a:ext cx="8018462" cy="494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这种独特的文学样式受到了素重历史传统的中国人民的喜爱，所以明代“自罗贯中氏《三国志》一书，以国史演为通俗演义，汪洋百馀回，为世所尚，嗣是效颦者日众，因而有《夏书》《商书》《列国》诸刻，其浩瀚与正史分签并架”，形成了一个创作历史演义的传统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2" name="文本框 2"/>
          <p:cNvSpPr txBox="1"/>
          <p:nvPr/>
        </p:nvSpPr>
        <p:spPr>
          <a:xfrm>
            <a:off x="430213" y="1601788"/>
            <a:ext cx="80073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本文节选自名著《三国演义》的第三十八回“定三分隆中决策　战长江孙氏报仇”，当时有宏图大志的刘备依附于刘表，屯驻在新野，徐庶被曹操所骗，去曹营前荐诸葛“有经天纬地之才，盖天下一人也”。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10243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0244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背景介绍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2817</Words>
  <Application>WPS 演示</Application>
  <PresentationFormat>全屏显示(4:3)</PresentationFormat>
  <Paragraphs>172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3_Office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</cp:revision>
  <dcterms:created xsi:type="dcterms:W3CDTF">2023-09-28T01:51:00Z</dcterms:created>
  <dcterms:modified xsi:type="dcterms:W3CDTF">2023-09-28T12:58:47Z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A39D34CD90514C7D88AF9E14C092C279_13</vt:lpwstr>
  </property>
</Properties>
</file>