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1"/>
  </p:notesMasterIdLst>
  <p:sldIdLst>
    <p:sldId id="256" r:id="rId4"/>
    <p:sldId id="271" r:id="rId5"/>
    <p:sldId id="307" r:id="rId6"/>
    <p:sldId id="308" r:id="rId7"/>
    <p:sldId id="311" r:id="rId8"/>
    <p:sldId id="312" r:id="rId9"/>
    <p:sldId id="314" r:id="rId10"/>
    <p:sldId id="352" r:id="rId11"/>
    <p:sldId id="353" r:id="rId12"/>
    <p:sldId id="354" r:id="rId13"/>
    <p:sldId id="322" r:id="rId14"/>
    <p:sldId id="327" r:id="rId15"/>
    <p:sldId id="344" r:id="rId16"/>
    <p:sldId id="345" r:id="rId17"/>
    <p:sldId id="336" r:id="rId18"/>
    <p:sldId id="349" r:id="rId19"/>
    <p:sldId id="361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2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434" y="-96"/>
      </p:cViewPr>
      <p:guideLst>
        <p:guide orient="horz" pos="2188"/>
        <p:guide pos="2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-3175" y="4202113"/>
            <a:ext cx="9155113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标题 1"/>
          <p:cNvSpPr>
            <a:spLocks noGrp="1"/>
          </p:cNvSpPr>
          <p:nvPr>
            <p:ph type="ctrTitle" idx="4294967295"/>
          </p:nvPr>
        </p:nvSpPr>
        <p:spPr>
          <a:xfrm>
            <a:off x="2822575" y="4187825"/>
            <a:ext cx="3917950" cy="717550"/>
          </a:xfrm>
        </p:spPr>
        <p:txBody>
          <a:bodyPr lIns="91440" tIns="45720" rIns="91440" bIns="45720"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4300" b="1" dirty="0">
                <a:latin typeface="楷体_GB2312" pitchFamily="49" charset="-122"/>
                <a:ea typeface="楷体_GB2312" pitchFamily="49" charset="-122"/>
              </a:rPr>
              <a:t>9 </a:t>
            </a:r>
            <a:r>
              <a:rPr lang="zh-CN" altLang="en-US" sz="4300" b="1" dirty="0">
                <a:latin typeface="楷体_GB2312" pitchFamily="49" charset="-122"/>
                <a:ea typeface="楷体_GB2312" pitchFamily="49" charset="-122"/>
              </a:rPr>
              <a:t>三 峡</a:t>
            </a:r>
            <a:endParaRPr lang="zh-CN" altLang="en-US" sz="43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副标题 2"/>
          <p:cNvSpPr>
            <a:spLocks noGrp="1"/>
          </p:cNvSpPr>
          <p:nvPr>
            <p:ph type="subTitle" idx="4294967295"/>
          </p:nvPr>
        </p:nvSpPr>
        <p:spPr>
          <a:xfrm>
            <a:off x="3578225" y="5019675"/>
            <a:ext cx="2566988" cy="347663"/>
          </a:xfrm>
          <a:noFill/>
          <a:ln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defRPr/>
            </a:lvl1pPr>
            <a:lvl2pPr marL="457200" lvl="1" indent="-114300" algn="ctr">
              <a:buClrTx/>
              <a:buSzTx/>
              <a:buFont typeface="Arial" panose="020B0604020202020204" pitchFamily="34" charset="0"/>
              <a:defRPr/>
            </a:lvl2pPr>
            <a:lvl3pPr marL="914400" lvl="2" indent="-228600" algn="ctr">
              <a:buClrTx/>
              <a:buSzTx/>
              <a:buFont typeface="Arial" panose="020B0604020202020204" pitchFamily="34" charset="0"/>
              <a:defRPr/>
            </a:lvl3pPr>
            <a:lvl4pPr marL="1371600" lvl="3" indent="-342900" algn="ctr">
              <a:buClrTx/>
              <a:buSzTx/>
              <a:buFont typeface="Arial" panose="020B0604020202020204" pitchFamily="34" charset="0"/>
              <a:defRPr/>
            </a:lvl4pPr>
            <a:lvl5pPr marL="1828800" lvl="4" indent="-45720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342900" lvl="0" indent="-342900" algn="ctr">
              <a:buNone/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R·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八年级上册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05138" y="4946650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30723"/>
          <p:cNvSpPr txBox="1"/>
          <p:nvPr/>
        </p:nvSpPr>
        <p:spPr>
          <a:xfrm>
            <a:off x="3408363" y="646113"/>
            <a:ext cx="548957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每至晴初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霜旦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，林寒涧肃，常有高猿长啸，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属引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凄异，空谷传响，哀转久绝。故渔者歌曰：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巴东三峡巫峡长，猿鸣三声泪沾裳。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420000">
            <a:off x="5030788" y="760413"/>
            <a:ext cx="671512" cy="647700"/>
            <a:chOff x="9996" y="2650"/>
            <a:chExt cx="929" cy="1722"/>
          </a:xfrm>
        </p:grpSpPr>
        <p:sp>
          <p:nvSpPr>
            <p:cNvPr id="18" name="椭圆 17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19" name="直接箭头连接符 18"/>
            <p:cNvCxnSpPr>
              <a:stCxn id="18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293" name="图片 1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633538"/>
            <a:ext cx="3048000" cy="2024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35843"/>
          <p:cNvSpPr txBox="1"/>
          <p:nvPr/>
        </p:nvSpPr>
        <p:spPr>
          <a:xfrm>
            <a:off x="4575175" y="541338"/>
            <a:ext cx="21526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下霜的早晨。 </a:t>
            </a:r>
            <a:endParaRPr lang="zh-CN" altLang="en-US" sz="24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2650" y="1362075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接连不断。</a:t>
            </a:r>
            <a:endParaRPr lang="zh-CN" altLang="en-US" sz="24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420000">
            <a:off x="5357813" y="1655763"/>
            <a:ext cx="671512" cy="647700"/>
            <a:chOff x="9996" y="2650"/>
            <a:chExt cx="929" cy="1722"/>
          </a:xfrm>
        </p:grpSpPr>
        <p:sp>
          <p:nvSpPr>
            <p:cNvPr id="5" name="椭圆 4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6" name="直接箭头连接符 5"/>
            <p:cNvCxnSpPr>
              <a:stCxn id="5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9" name="文本框 6"/>
          <p:cNvSpPr txBox="1"/>
          <p:nvPr/>
        </p:nvSpPr>
        <p:spPr>
          <a:xfrm>
            <a:off x="142875" y="4095750"/>
            <a:ext cx="8772525" cy="2055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33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【译文】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每逢初晴的日子或下霜的早晨，树林、山涧显出一片清凉和寂静。高处的猿猴拉长声音鸣叫，声音接连不断，凄惨悲凉。空旷的山谷回响着猿啼声，声音悲凉婉转，很久才消失。所以渔人唱道：“巴东三峡巫峡长，猿鸣三声泪沾裳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Group 4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3314" name="Picture 5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3316" name="文本框 38914"/>
          <p:cNvSpPr txBox="1"/>
          <p:nvPr/>
        </p:nvSpPr>
        <p:spPr>
          <a:xfrm>
            <a:off x="755650" y="1484313"/>
            <a:ext cx="828675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作者主要写了三峡的哪些景物？分别突出了景物什么特点？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684213" y="1989138"/>
            <a:ext cx="8129587" cy="35290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先写山，后写水。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写山：突出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连绵不断、遮天蔽日的特点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写水：夏天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春冬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秋天，描绘不同季节的不同景象。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夏天：突出水势，写出水的大、急快。气势磅礴，一泻千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里。突出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“奔放美”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春冬：突出水色，写出水的清、绿。清澈见底，奇异峻秀。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     突出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“清幽美”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秋天：水枯气寒，猿鸣凄凉。突出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“凄婉美”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4338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写法探究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9940" name="文本框 39939"/>
          <p:cNvSpPr txBox="1"/>
          <p:nvPr/>
        </p:nvSpPr>
        <p:spPr>
          <a:xfrm>
            <a:off x="546100" y="1508125"/>
            <a:ext cx="7845425" cy="1158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本文写三峡四时风光，重在写水，为什么从山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写起？而不按春夏秋冬的顺序写？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846138" y="2762250"/>
            <a:ext cx="7720012" cy="3292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作者是为江水作注，重点是写水，而水以夏季为盛，故将“夏水”为首来写。为写水势，先写山势，因为有山才有峡，这既能揭示水速的原因，又能使急流和峻岭相互映衬，更能形成一幅险峻壮奇的图画。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5" name="图片 3" descr="office6\wpsassist\cache\A000220150321C65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4463" y="0"/>
            <a:ext cx="3919537" cy="265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 Box 2"/>
          <p:cNvSpPr txBox="1"/>
          <p:nvPr/>
        </p:nvSpPr>
        <p:spPr>
          <a:xfrm>
            <a:off x="468313" y="1697038"/>
            <a:ext cx="8675687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文章结尾引用了渔者的歌词，有什么作用？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717550" y="2611438"/>
            <a:ext cx="7974013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突出了三峡山高水长的特点，渲染了三峡秋天的悲凉、寂静的气氛，流露出作者对劳动人民的深切同情。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4" name="Rectangle 4"/>
          <p:cNvSpPr/>
          <p:nvPr/>
        </p:nvSpPr>
        <p:spPr>
          <a:xfrm>
            <a:off x="611188" y="4203700"/>
            <a:ext cx="7632700" cy="517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文章表现作者怎样的思想感情：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1114425" y="4821238"/>
            <a:ext cx="64770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表现作者对祖国大好河山的热爱之情。 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Group 3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6386" name="Picture 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55763" y="2225675"/>
            <a:ext cx="5080000" cy="252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933450"/>
            <a:r>
              <a:rPr lang="en-US" altLang="zh-CN" sz="105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noProof="1"/>
          </a:p>
        </p:txBody>
      </p:sp>
      <p:pic>
        <p:nvPicPr>
          <p:cNvPr id="16389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7758113" y="2214563"/>
            <a:ext cx="117475" cy="184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1277938" y="2228850"/>
            <a:ext cx="133350" cy="189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文本框 101"/>
          <p:cNvSpPr txBox="1"/>
          <p:nvPr/>
        </p:nvSpPr>
        <p:spPr>
          <a:xfrm>
            <a:off x="436563" y="2025650"/>
            <a:ext cx="7110412" cy="2225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93345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总  山势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两岸连山、重岩叠嶂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33450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3345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三峡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33450"/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2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2087563" y="2863850"/>
            <a:ext cx="195262" cy="1112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3" name="文本框 102"/>
          <p:cNvSpPr txBox="1"/>
          <p:nvPr/>
        </p:nvSpPr>
        <p:spPr>
          <a:xfrm>
            <a:off x="1179513" y="2728913"/>
            <a:ext cx="778192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00050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凶险、迅疾               景奇      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0005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分   春冬之时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摇曳多姿，美丽清幽 热爱             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0005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     冬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悲寂、凄凉        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7410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小   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7412" name="文本框 43010"/>
          <p:cNvSpPr txBox="1"/>
          <p:nvPr/>
        </p:nvSpPr>
        <p:spPr>
          <a:xfrm>
            <a:off x="685800" y="1484313"/>
            <a:ext cx="7924800" cy="4525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作者先写三峡的整体风貌，然后抓住了三峡最有特点的时间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夏天，春冬，晴初霜旦来写。高峻的山峰，汹涌的江流，清澈的碧水，奇形怪状的柏树，飞悬的瀑布，哀转的猿鸣，悲凉的渔歌，三峡的奇异景象，被描绘得淋漓尽致，把景物的神韵生动地表现了出来。写出了三峡独特的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奔放美、清幽美和凄婉美。同时表达了对山河自然的热爱，对劳动人民的同情。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Group 3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8434" name="Picture 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课堂检测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4036" name="Text Box 5"/>
          <p:cNvSpPr txBox="1"/>
          <p:nvPr/>
        </p:nvSpPr>
        <p:spPr>
          <a:xfrm>
            <a:off x="904875" y="1687513"/>
            <a:ext cx="7851775" cy="2736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背诵全文。     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昔日郦道元笔下美丽的三峡，如今因三峡工程更闻名于世，并吸引了无数中外游客前来观光旅游。请你用简洁生动的语言写一段导游词，向前来观光的游客介绍三峡的风景特点和时代变化。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7" name="图片 1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3008313" y="4081463"/>
            <a:ext cx="3162300" cy="2271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7" name="Group 1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04788" y="1384300"/>
            <a:ext cx="8745537" cy="4613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（一）知识与能力：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积累常用的文言实虚词；背诵全文。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2.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学习抓住事物特征、动静结合的写景方法。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（二）过程与方法：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重视朗读训练，提高学生朗读和翻译的能力。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2.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在想象中再现景物，体会作品的意境和作者的思想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  感情，逐步提高鉴赏能力。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（三）情感态度与价值观：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12800" indent="-8128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 感受祖国山川的壮美雄奇，培养热爱祖国山河的感情。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3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3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5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charRg st="6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charRg st="6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7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charRg st="87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charRg st="87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charRg st="13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charRg st="13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3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charRg st="143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charRg st="143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5122" name="Picture 1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5124" name="图片 2" descr="572b4da2g72408eec4173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746250"/>
            <a:ext cx="2779713" cy="275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99"/>
          <p:cNvSpPr txBox="1"/>
          <p:nvPr/>
        </p:nvSpPr>
        <p:spPr>
          <a:xfrm>
            <a:off x="3589338" y="1500188"/>
            <a:ext cx="5080000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根据“峡”字的字形结构，什么样的地势才称得上“峡”？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6" name="文本框 3"/>
          <p:cNvSpPr txBox="1"/>
          <p:nvPr/>
        </p:nvSpPr>
        <p:spPr>
          <a:xfrm>
            <a:off x="3641725" y="3078163"/>
            <a:ext cx="470217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峡”字字典里的解释就是“两山夹水”。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4"/>
          <p:cNvSpPr txBox="1"/>
          <p:nvPr/>
        </p:nvSpPr>
        <p:spPr>
          <a:xfrm>
            <a:off x="147638" y="4883150"/>
            <a:ext cx="8834437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灵山秀水，激发了古今诗人画家多少情思与灵感！北魏地理学家郦道元恐怕是其中最早的一位了。今天我们就走进他笔下的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三峡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去探幽览胜。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6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6146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3554" name="标题 23553"/>
          <p:cNvSpPr>
            <a:spLocks noGrp="1"/>
          </p:cNvSpPr>
          <p:nvPr/>
        </p:nvSpPr>
        <p:spPr>
          <a:xfrm>
            <a:off x="3519488" y="1169988"/>
            <a:ext cx="5419725" cy="25114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郦道元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字善长。范阳涿鹿人，南北朝北魏时的地理学家，散文作家。据记载，他一生好学不倦，博览群书，学识渊博，对人民比较同情，对权贵有所不满；对祖国河山十分热爱，对地理风物精切钻研。他的著作很多，最有名的是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水经注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四十卷。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3582988" y="3716338"/>
            <a:ext cx="5526087" cy="222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作者对祖国的雄伟江山、秀丽风光作了形象的描绘，记述了不少生动的故事，抒发了爱国胸怀，文笔简洁精美，对后代山水游记文学起了先导作用。</a:t>
            </a:r>
            <a:endParaRPr lang="zh-CN" altLang="en-US" sz="28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郦道元"/>
          <p:cNvPicPr>
            <a:picLocks noChangeAspect="1"/>
          </p:cNvPicPr>
          <p:nvPr/>
        </p:nvPicPr>
        <p:blipFill>
          <a:blip r:embed="rId2"/>
          <a:srcRect b="11995"/>
          <a:stretch>
            <a:fillRect/>
          </a:stretch>
        </p:blipFill>
        <p:spPr>
          <a:xfrm>
            <a:off x="387350" y="2636838"/>
            <a:ext cx="2960688" cy="2024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7170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文本介绍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7172" name="图片 25601" descr="5a26006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075" y="2101850"/>
            <a:ext cx="2830513" cy="328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25602"/>
          <p:cNvSpPr txBox="1"/>
          <p:nvPr/>
        </p:nvSpPr>
        <p:spPr>
          <a:xfrm>
            <a:off x="131763" y="1276350"/>
            <a:ext cx="5365750" cy="5080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水经注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是郦道元为魏晋时代无名氏所著的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水经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一书所作的注释。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它记叙了两岸各地的地理古迹、神话传说和风俗习惯，对各地秀丽的山川作了生动的描绘，文笔简洁精美，具有很高的科学价值和文学价值。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三峡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节选自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水经注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Group 11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8194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6627" name="文本框 26626"/>
          <p:cNvSpPr txBox="1"/>
          <p:nvPr/>
        </p:nvSpPr>
        <p:spPr>
          <a:xfrm>
            <a:off x="436563" y="2038350"/>
            <a:ext cx="7086600" cy="228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阙           叠嶂            曦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溯           湍              漱 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啸           属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1017588" y="2214563"/>
            <a:ext cx="16002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quē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4098925" y="2203450"/>
            <a:ext cx="2286000" cy="577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dié zhàng </a:t>
            </a:r>
            <a:endParaRPr lang="en-GB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6856413" y="2212975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TW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xī </a:t>
            </a:r>
            <a:endParaRPr lang="en-GB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1065213" y="2933700"/>
            <a:ext cx="798512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 </a:t>
            </a:r>
            <a:endParaRPr lang="en-GB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3721100" y="3014663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tuān </a:t>
            </a:r>
            <a:endParaRPr lang="en-GB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7083425" y="288448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shù </a:t>
            </a:r>
            <a:endParaRPr lang="en-GB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3792538" y="3754438"/>
            <a:ext cx="1676400" cy="577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zh-CN" altLang="en-GB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GB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1065213" y="3724275"/>
            <a:ext cx="1219200" cy="577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GB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xiào</a:t>
            </a:r>
            <a:endParaRPr lang="en-GB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  <p:bldP spid="26630" grpId="0"/>
      <p:bldP spid="26631" grpId="0"/>
      <p:bldP spid="26632" grpId="0"/>
      <p:bldP spid="26633" grpId="0"/>
      <p:bldP spid="26634" grpId="0"/>
      <p:bldP spid="266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7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9218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疏通文意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9220" name="文本框 27651"/>
          <p:cNvSpPr txBox="1"/>
          <p:nvPr/>
        </p:nvSpPr>
        <p:spPr>
          <a:xfrm>
            <a:off x="4895850" y="1511300"/>
            <a:ext cx="4211638" cy="2478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自三峡七百里中，两岸连山，略无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处。重岩叠嶂，隐天蔽日，自非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亭午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夜分不见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月。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1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8" y="1468438"/>
            <a:ext cx="4310062" cy="323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964113" y="1017588"/>
            <a:ext cx="4056062" cy="571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同“缺”，空隙、缺口。</a:t>
            </a:r>
            <a:r>
              <a:rPr lang="en-US" altLang="zh-CN" sz="24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4738" y="3902075"/>
            <a:ext cx="1158875" cy="5667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正午。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07138" y="1609725"/>
            <a:ext cx="715962" cy="1166813"/>
            <a:chOff x="9996" y="2650"/>
            <a:chExt cx="929" cy="1722"/>
          </a:xfrm>
        </p:grpSpPr>
        <p:sp>
          <p:nvSpPr>
            <p:cNvPr id="5" name="椭圆 4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6" name="直接箭头连接符 5"/>
            <p:cNvCxnSpPr>
              <a:stCxn id="5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 rot="9600000">
            <a:off x="7548563" y="2840038"/>
            <a:ext cx="715962" cy="1166812"/>
            <a:chOff x="9996" y="2650"/>
            <a:chExt cx="929" cy="1722"/>
          </a:xfrm>
        </p:grpSpPr>
        <p:sp>
          <p:nvSpPr>
            <p:cNvPr id="9" name="椭圆 8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10" name="直接箭头连接符 9"/>
            <p:cNvCxnSpPr>
              <a:stCxn id="9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 rot="9600000">
            <a:off x="5608638" y="3421063"/>
            <a:ext cx="715962" cy="1076325"/>
            <a:chOff x="9996" y="2650"/>
            <a:chExt cx="929" cy="1722"/>
          </a:xfrm>
        </p:grpSpPr>
        <p:sp>
          <p:nvSpPr>
            <p:cNvPr id="12" name="椭圆 11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13" name="直接箭头连接符 12"/>
            <p:cNvCxnSpPr>
              <a:stCxn id="12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33" name="文本框 13"/>
          <p:cNvSpPr txBox="1"/>
          <p:nvPr/>
        </p:nvSpPr>
        <p:spPr>
          <a:xfrm>
            <a:off x="4837113" y="4384675"/>
            <a:ext cx="4075112" cy="5667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日光。  这里指太阳。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6875" y="5065713"/>
            <a:ext cx="8699500" cy="14208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【译文】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在七百里三峡中，两岸都是相连的山，全然没有中断的地方。层层的悬崖，重重的峭壁，遮天蔽日。若不是在正午或者半夜，看不见日月。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70013"/>
            <a:ext cx="3403600" cy="208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28675"/>
          <p:cNvSpPr txBox="1"/>
          <p:nvPr/>
        </p:nvSpPr>
        <p:spPr>
          <a:xfrm>
            <a:off x="4214813" y="1066800"/>
            <a:ext cx="4732337" cy="3292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至于夏水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陵，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沿溯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阻绝。或王命急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，有时朝发白帝，暮到江陵，其间千二百里，虽乘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御风，不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7" name="Rectangle 8"/>
          <p:cNvSpPr/>
          <p:nvPr/>
        </p:nvSpPr>
        <p:spPr>
          <a:xfrm>
            <a:off x="4040188" y="625475"/>
            <a:ext cx="1754187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升到高处  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-4680000">
            <a:off x="5443538" y="985838"/>
            <a:ext cx="527050" cy="882650"/>
            <a:chOff x="9996" y="2650"/>
            <a:chExt cx="929" cy="1722"/>
          </a:xfrm>
        </p:grpSpPr>
        <p:sp>
          <p:nvSpPr>
            <p:cNvPr id="5" name="椭圆 4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6" name="直接箭头连接符 5"/>
            <p:cNvCxnSpPr>
              <a:stCxn id="5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rot="-4680000">
            <a:off x="6757988" y="976313"/>
            <a:ext cx="527050" cy="882650"/>
            <a:chOff x="9996" y="2650"/>
            <a:chExt cx="929" cy="1722"/>
          </a:xfrm>
        </p:grpSpPr>
        <p:sp>
          <p:nvSpPr>
            <p:cNvPr id="11" name="椭圆 10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12" name="直接箭头连接符 11"/>
            <p:cNvCxnSpPr>
              <a:stCxn id="11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8"/>
          <p:cNvSpPr/>
          <p:nvPr/>
        </p:nvSpPr>
        <p:spPr>
          <a:xfrm>
            <a:off x="5753100" y="385763"/>
            <a:ext cx="2501900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沿：顺流而下。 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溯：逆流而上。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-10440000">
            <a:off x="4876800" y="3167063"/>
            <a:ext cx="527050" cy="884237"/>
            <a:chOff x="9996" y="2650"/>
            <a:chExt cx="929" cy="1722"/>
          </a:xfrm>
        </p:grpSpPr>
        <p:sp>
          <p:nvSpPr>
            <p:cNvPr id="18" name="椭圆 17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19" name="直接箭头连接符 18"/>
            <p:cNvCxnSpPr>
              <a:stCxn id="18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8"/>
          <p:cNvSpPr/>
          <p:nvPr/>
        </p:nvSpPr>
        <p:spPr>
          <a:xfrm>
            <a:off x="3756025" y="3813175"/>
            <a:ext cx="294163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这里指飞奔的马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-10440000">
            <a:off x="6886575" y="3178175"/>
            <a:ext cx="527050" cy="882650"/>
            <a:chOff x="9996" y="2650"/>
            <a:chExt cx="929" cy="1722"/>
          </a:xfrm>
        </p:grpSpPr>
        <p:sp>
          <p:nvSpPr>
            <p:cNvPr id="22" name="椭圆 21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23" name="直接箭头连接符 22"/>
            <p:cNvCxnSpPr>
              <a:stCxn id="22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8"/>
          <p:cNvSpPr/>
          <p:nvPr/>
        </p:nvSpPr>
        <p:spPr>
          <a:xfrm>
            <a:off x="6248400" y="3822700"/>
            <a:ext cx="2090738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没有这么快 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025" y="4529138"/>
            <a:ext cx="8697913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【译文】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在夏天水涨、江水漫上山陵的时候，上行和下行的船只都被阻断，不能通航。有时皇帝的命令要急速传达，清早坐船从白帝城出发，傍晚便到了江陵。其间一千二百里，即使骑着骏马，驾着疾风，没有这么快。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1"/>
      <p:bldP spid="13" grpId="1"/>
      <p:bldP spid="20" grpId="1"/>
      <p:bldP spid="24" grpId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29699"/>
          <p:cNvSpPr txBox="1"/>
          <p:nvPr/>
        </p:nvSpPr>
        <p:spPr>
          <a:xfrm>
            <a:off x="3832225" y="822325"/>
            <a:ext cx="5027613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春冬之时，则素湍绿潭，回清倒影，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绝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多生怪柏，悬泉瀑布，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其间，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清荣峻茂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，良多趣味。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图片 1" descr="11"/>
          <p:cNvPicPr>
            <a:picLocks noChangeAspect="1"/>
          </p:cNvPicPr>
          <p:nvPr/>
        </p:nvPicPr>
        <p:blipFill>
          <a:blip r:embed="rId1"/>
          <a:srcRect b="4828"/>
          <a:stretch>
            <a:fillRect/>
          </a:stretch>
        </p:blipFill>
        <p:spPr>
          <a:xfrm>
            <a:off x="438150" y="1238250"/>
            <a:ext cx="3094038" cy="2065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文本框 35844"/>
          <p:cNvSpPr txBox="1"/>
          <p:nvPr/>
        </p:nvSpPr>
        <p:spPr>
          <a:xfrm>
            <a:off x="4521200" y="471488"/>
            <a:ext cx="2360613" cy="5667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4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极高的山峰。   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752600"/>
            <a:ext cx="417513" cy="3127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 rot="-840000">
            <a:off x="5080000" y="1103313"/>
            <a:ext cx="825500" cy="1028700"/>
            <a:chOff x="9996" y="2650"/>
            <a:chExt cx="929" cy="1722"/>
          </a:xfrm>
        </p:grpSpPr>
        <p:sp>
          <p:nvSpPr>
            <p:cNvPr id="5" name="椭圆 4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6" name="直接箭头连接符 5"/>
            <p:cNvCxnSpPr>
              <a:stCxn id="5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rot="8040000">
            <a:off x="5024438" y="2251075"/>
            <a:ext cx="527050" cy="884238"/>
            <a:chOff x="9996" y="2650"/>
            <a:chExt cx="929" cy="1722"/>
          </a:xfrm>
        </p:grpSpPr>
        <p:sp>
          <p:nvSpPr>
            <p:cNvPr id="18" name="椭圆 17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19" name="直接箭头连接符 18"/>
            <p:cNvCxnSpPr>
              <a:stCxn id="18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3700463" y="3311525"/>
            <a:ext cx="4032250" cy="571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飞速地往下冲荡</a:t>
            </a:r>
            <a:endParaRPr lang="zh-CN" altLang="en-US" sz="24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8040000">
            <a:off x="7286625" y="2282825"/>
            <a:ext cx="527050" cy="885825"/>
            <a:chOff x="9996" y="2650"/>
            <a:chExt cx="929" cy="1722"/>
          </a:xfrm>
        </p:grpSpPr>
        <p:sp>
          <p:nvSpPr>
            <p:cNvPr id="10" name="椭圆 9"/>
            <p:cNvSpPr/>
            <p:nvPr/>
          </p:nvSpPr>
          <p:spPr>
            <a:xfrm>
              <a:off x="9996" y="3528"/>
              <a:ext cx="845" cy="8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cxnSp>
          <p:nvCxnSpPr>
            <p:cNvPr id="11" name="直接箭头连接符 10"/>
            <p:cNvCxnSpPr>
              <a:stCxn id="10" idx="0"/>
            </p:cNvCxnSpPr>
            <p:nvPr/>
          </p:nvCxnSpPr>
          <p:spPr>
            <a:xfrm flipV="1">
              <a:off x="10419" y="2650"/>
              <a:ext cx="507" cy="8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992938" y="2963863"/>
            <a:ext cx="1844675" cy="1041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水清树荣，</a:t>
            </a:r>
            <a:endParaRPr lang="zh-CN" altLang="en-US" sz="24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山高草盛。</a:t>
            </a:r>
            <a:endParaRPr lang="zh-CN" altLang="en-US" sz="24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80" name="文本框 12"/>
          <p:cNvSpPr txBox="1"/>
          <p:nvPr/>
        </p:nvSpPr>
        <p:spPr>
          <a:xfrm>
            <a:off x="298450" y="4137025"/>
            <a:ext cx="8555038" cy="2055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33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【译文】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春冬季节，雪白的急流，碧绿的深潭，回旋的清波，倒映着各种景物的影子。极高的山峰上，生长着许多奇形怪状的柏树，山峰之间，常有悬泉瀑布飞流冲荡。水清树荣，山高草茂，趣味无穷。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8" grpId="0"/>
      <p:bldP spid="1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2236</Words>
  <Application>WPS 演示</Application>
  <PresentationFormat>全屏显示(4:3)</PresentationFormat>
  <Paragraphs>157</Paragraphs>
  <Slides>17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Times New Roman</vt:lpstr>
      <vt:lpstr>楷体</vt:lpstr>
      <vt:lpstr>微软雅黑</vt:lpstr>
      <vt:lpstr>Arial Unicode MS</vt:lpstr>
      <vt:lpstr>Calibri Light</vt:lpstr>
      <vt:lpstr>Cambria</vt:lpstr>
      <vt:lpstr>Arial</vt:lpstr>
      <vt:lpstr>等线</vt:lpstr>
      <vt:lpstr>2_自定义设计方案</vt:lpstr>
      <vt:lpstr>1_自定义设计方案</vt:lpstr>
      <vt:lpstr>9 三 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上帝掷骰子吗</cp:lastModifiedBy>
  <cp:revision>170</cp:revision>
  <dcterms:created xsi:type="dcterms:W3CDTF">2016-01-14T05:53:00Z</dcterms:created>
  <dcterms:modified xsi:type="dcterms:W3CDTF">2023-09-28T12:52:08Z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C67C675B6C3B41848770B96C73D5B029_13</vt:lpwstr>
  </property>
</Properties>
</file>