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0" r:id="rId3"/>
    <p:sldMasterId id="2147483702" r:id="rId4"/>
    <p:sldMasterId id="214748373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73" r:id="rId16"/>
    <p:sldId id="266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7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3DB197-84B0-484E-9C0F-88358ECCB797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image" Target="../media/image2.jpeg"/><Relationship Id="rId42" Type="http://schemas.openxmlformats.org/officeDocument/2006/relationships/image" Target="../media/image1.jpeg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0.xml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6" Type="http://schemas.openxmlformats.org/officeDocument/2006/relationships/theme" Target="../theme/theme3.xml"/><Relationship Id="rId35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86.xml"/><Relationship Id="rId33" Type="http://schemas.openxmlformats.org/officeDocument/2006/relationships/slideLayout" Target="../slideLayouts/slideLayout85.xml"/><Relationship Id="rId32" Type="http://schemas.openxmlformats.org/officeDocument/2006/relationships/slideLayout" Target="../slideLayouts/slideLayout84.xml"/><Relationship Id="rId31" Type="http://schemas.openxmlformats.org/officeDocument/2006/relationships/slideLayout" Target="../slideLayouts/slideLayout83.xml"/><Relationship Id="rId30" Type="http://schemas.openxmlformats.org/officeDocument/2006/relationships/slideLayout" Target="../slideLayouts/slideLayout82.xml"/><Relationship Id="rId3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81.xml"/><Relationship Id="rId28" Type="http://schemas.openxmlformats.org/officeDocument/2006/relationships/slideLayout" Target="../slideLayouts/slideLayout80.xml"/><Relationship Id="rId27" Type="http://schemas.openxmlformats.org/officeDocument/2006/relationships/slideLayout" Target="../slideLayouts/slideLayout79.xml"/><Relationship Id="rId26" Type="http://schemas.openxmlformats.org/officeDocument/2006/relationships/slideLayout" Target="../slideLayouts/slideLayout78.xml"/><Relationship Id="rId25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5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92.xml"/><Relationship Id="rId4" Type="http://schemas.openxmlformats.org/officeDocument/2006/relationships/slideLayout" Target="../slideLayouts/slideLayout91.xml"/><Relationship Id="rId3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41" descr="22458PICkZz_1024"/>
          <p:cNvPicPr>
            <a:picLocks noChangeAspect="1"/>
          </p:cNvPicPr>
          <p:nvPr/>
        </p:nvPicPr>
        <p:blipFill>
          <a:blip r:embed="rId42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54280" descr="优翼不带字1"/>
          <p:cNvPicPr>
            <a:picLocks noChangeAspect="1"/>
          </p:cNvPicPr>
          <p:nvPr/>
        </p:nvPicPr>
        <p:blipFill>
          <a:blip r:embed="rId4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1039" descr="22458PICkZz_1024"/>
          <p:cNvPicPr>
            <a:picLocks noChangeAspect="1"/>
          </p:cNvPicPr>
          <p:nvPr/>
        </p:nvPicPr>
        <p:blipFill>
          <a:blip r:embed="rId42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itchFamily="65" charset="-122"/>
                <a:cs typeface="+mn-cs"/>
              </a:rPr>
              <a:t>www.youyi100.com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方正大黑_GBK" pitchFamily="65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041" descr="22458PICkZz_1024"/>
          <p:cNvPicPr>
            <a:picLocks noChangeAspect="1"/>
          </p:cNvPicPr>
          <p:nvPr/>
        </p:nvPicPr>
        <p:blipFill>
          <a:blip r:embed="rId12"/>
          <a:srcRect r="63069" b="84206"/>
          <a:stretch>
            <a:fillRect/>
          </a:stretch>
        </p:blipFill>
        <p:spPr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54280" descr="优翼不带字1"/>
          <p:cNvPicPr>
            <a:picLocks noChangeAspect="1"/>
          </p:cNvPicPr>
          <p:nvPr/>
        </p:nvPicPr>
        <p:blipFill>
          <a:blip r:embed="rId1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1039" descr="22458PICkZz_1024"/>
          <p:cNvPicPr>
            <a:picLocks noChangeAspect="1"/>
          </p:cNvPicPr>
          <p:nvPr/>
        </p:nvPicPr>
        <p:blipFill>
          <a:blip r:embed="rId12"/>
          <a:srcRect r="20149" b="82805"/>
          <a:stretch>
            <a:fillRect/>
          </a:stretch>
        </p:blipFill>
        <p:spPr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8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方正大黑_GBK" pitchFamily="65" charset="-122"/>
                <a:cs typeface="+mn-cs"/>
              </a:rPr>
              <a:t>www.youyi100.com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方正大黑_GBK" pitchFamily="65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C2DFE-A156-495B-89F1-2982B9D6020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  <p:sldLayoutId id="2147483726" r:id="rId24"/>
    <p:sldLayoutId id="2147483727" r:id="rId25"/>
    <p:sldLayoutId id="2147483728" r:id="rId26"/>
    <p:sldLayoutId id="2147483729" r:id="rId27"/>
    <p:sldLayoutId id="2147483730" r:id="rId28"/>
    <p:sldLayoutId id="2147483731" r:id="rId29"/>
    <p:sldLayoutId id="2147483732" r:id="rId30"/>
    <p:sldLayoutId id="2147483733" r:id="rId31"/>
    <p:sldLayoutId id="2147483734" r:id="rId32"/>
    <p:sldLayoutId id="2147483735" r:id="rId33"/>
    <p:sldLayoutId id="2147483736" r:id="rId34"/>
    <p:sldLayoutId id="2147483737" r:id="rId3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4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8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5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5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7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hyperlink" Target="&#25955;&#27493;&#24773;&#26223;&#23548;&#20837;.fl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image" Target="../media/image13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3860800"/>
            <a:ext cx="9144000" cy="1655763"/>
          </a:xfrm>
          <a:prstGeom prst="rect">
            <a:avLst/>
          </a:prstGeom>
          <a:solidFill>
            <a:schemeClr val="bg2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395" name="文本框 4130"/>
          <p:cNvSpPr txBox="1"/>
          <p:nvPr/>
        </p:nvSpPr>
        <p:spPr>
          <a:xfrm>
            <a:off x="3419475" y="4005263"/>
            <a:ext cx="28082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散 步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2555875" y="4868863"/>
            <a:ext cx="388778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/>
          <p:nvPr/>
        </p:nvSpPr>
        <p:spPr>
          <a:xfrm>
            <a:off x="323850" y="1916113"/>
            <a:ext cx="7151688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黑体" panose="02010609060101010101" charset="-122"/>
              </a:rPr>
              <a:t>课文的题目是</a:t>
            </a:r>
            <a:r>
              <a:rPr lang="en-US" altLang="zh-CN" sz="2600" b="1" dirty="0">
                <a:latin typeface="Arial" panose="020B0604020202020204" pitchFamily="34" charset="0"/>
                <a:ea typeface="黑体" panose="02010609060101010101" charset="-122"/>
              </a:rPr>
              <a:t>《</a:t>
            </a:r>
            <a:r>
              <a:rPr lang="zh-CN" altLang="en-US" sz="2600" b="1" dirty="0">
                <a:latin typeface="Arial" panose="020B0604020202020204" pitchFamily="34" charset="0"/>
                <a:ea typeface="黑体" panose="02010609060101010101" charset="-122"/>
              </a:rPr>
              <a:t>散步</a:t>
            </a:r>
            <a:r>
              <a:rPr lang="en-US" altLang="zh-CN" sz="2600" b="1" dirty="0">
                <a:latin typeface="Arial" panose="020B0604020202020204" pitchFamily="34" charset="0"/>
                <a:ea typeface="黑体" panose="02010609060101010101" charset="-122"/>
              </a:rPr>
              <a:t>》</a:t>
            </a:r>
            <a:r>
              <a:rPr lang="zh-CN" altLang="en-US" sz="2600" b="1" dirty="0">
                <a:latin typeface="Arial" panose="020B0604020202020204" pitchFamily="34" charset="0"/>
                <a:ea typeface="黑体" panose="02010609060101010101" charset="-122"/>
              </a:rPr>
              <a:t>，他们为什么去散步呢？</a:t>
            </a:r>
            <a:endParaRPr lang="zh-CN" altLang="en-US" sz="2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5288" y="2520950"/>
            <a:ext cx="8208962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       初春的景色很美，而且母亲也熬过了一个严冬，出去走走还可以唤醒母亲心中的活力，所以一家四口一起出去散步。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6386"/>
          <p:cNvSpPr txBox="1"/>
          <p:nvPr/>
        </p:nvSpPr>
        <p:spPr>
          <a:xfrm>
            <a:off x="3995738" y="3001963"/>
            <a:ext cx="1295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分歧</a:t>
            </a:r>
            <a:endParaRPr lang="zh-CN" altLang="en-US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16387"/>
          <p:cNvSpPr txBox="1"/>
          <p:nvPr/>
        </p:nvSpPr>
        <p:spPr>
          <a:xfrm>
            <a:off x="754063" y="2781300"/>
            <a:ext cx="25908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母亲要走大路，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大路平坦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文本框 16388"/>
          <p:cNvSpPr txBox="1"/>
          <p:nvPr/>
        </p:nvSpPr>
        <p:spPr>
          <a:xfrm>
            <a:off x="6227763" y="2708275"/>
            <a:ext cx="238125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儿子要走小路，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小路有趣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8437" name="左箭头 16389"/>
          <p:cNvSpPr/>
          <p:nvPr/>
        </p:nvSpPr>
        <p:spPr>
          <a:xfrm>
            <a:off x="2987675" y="3213100"/>
            <a:ext cx="914400" cy="381000"/>
          </a:xfrm>
          <a:prstGeom prst="leftArrow">
            <a:avLst>
              <a:gd name="adj1" fmla="val 50000"/>
              <a:gd name="adj2" fmla="val 600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8438" name="右箭头 16390"/>
          <p:cNvSpPr/>
          <p:nvPr/>
        </p:nvSpPr>
        <p:spPr>
          <a:xfrm>
            <a:off x="5435600" y="32131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66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7" name="文本框 16391"/>
          <p:cNvSpPr txBox="1"/>
          <p:nvPr/>
        </p:nvSpPr>
        <p:spPr>
          <a:xfrm>
            <a:off x="2986088" y="4005263"/>
            <a:ext cx="3457575" cy="523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“我” （责任重大）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18441" name="Picture 9" descr="http://s.61baobao.com/upload/61baobao/allimg/201411/0702/545c60a3149c0_2014110702.jpg"/>
          <p:cNvPicPr>
            <a:picLocks noChangeAspect="1"/>
          </p:cNvPicPr>
          <p:nvPr/>
        </p:nvPicPr>
        <p:blipFill>
          <a:blip r:embed="rId1"/>
          <a:srcRect l="37799" b="6401"/>
          <a:stretch>
            <a:fillRect/>
          </a:stretch>
        </p:blipFill>
        <p:spPr>
          <a:xfrm>
            <a:off x="1042988" y="836613"/>
            <a:ext cx="1658937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Picture 11" descr="http://s.61baobao.com/upload/61baobao/allimg/201411/0702/545c60a3149c0_2014110702.jpg"/>
          <p:cNvPicPr>
            <a:picLocks noChangeAspect="1"/>
          </p:cNvPicPr>
          <p:nvPr/>
        </p:nvPicPr>
        <p:blipFill>
          <a:blip r:embed="rId1"/>
          <a:srcRect r="62201" b="2802"/>
          <a:stretch>
            <a:fillRect/>
          </a:stretch>
        </p:blipFill>
        <p:spPr>
          <a:xfrm>
            <a:off x="6804025" y="692150"/>
            <a:ext cx="1008063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9" descr="http://s.61baobao.com/upload/61baobao/allimg/201411/0702/545c60a3149c0_2014110702.jpg"/>
          <p:cNvPicPr>
            <a:picLocks noChangeAspect="1"/>
          </p:cNvPicPr>
          <p:nvPr/>
        </p:nvPicPr>
        <p:blipFill>
          <a:blip r:embed="rId1"/>
          <a:srcRect l="37799" b="2231"/>
          <a:stretch>
            <a:fillRect/>
          </a:stretch>
        </p:blipFill>
        <p:spPr>
          <a:xfrm>
            <a:off x="3708400" y="4497388"/>
            <a:ext cx="1658938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3" grpId="0"/>
      <p:bldP spid="4" grpId="0"/>
      <p:bldP spid="18437" grpId="0" animBg="1"/>
      <p:bldP spid="1843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4"/>
          <p:cNvSpPr txBox="1"/>
          <p:nvPr/>
        </p:nvSpPr>
        <p:spPr>
          <a:xfrm>
            <a:off x="323850" y="1463675"/>
            <a:ext cx="8496300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起因：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母亲老了，春天到了，我劝她多走走；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经过：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母亲要走大路，儿子要走小路，母亲决定走了小路；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结果：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在小路上难走的地方，“我”背起了母亲，妻子背起了儿子，一家人和乐融融。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1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48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4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48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2"/>
          <p:cNvSpPr/>
          <p:nvPr/>
        </p:nvSpPr>
        <p:spPr>
          <a:xfrm>
            <a:off x="323850" y="1557338"/>
            <a:ext cx="8496300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    请你给这个家庭中的四个成员分别加一个修饰语（概括人物的品质和性格），并说说在文中哪里找到的相关依据。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683" name="Text Box 4"/>
          <p:cNvSpPr txBox="1"/>
          <p:nvPr/>
        </p:nvSpPr>
        <p:spPr>
          <a:xfrm>
            <a:off x="5437188" y="3502025"/>
            <a:ext cx="254793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   ）的妈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684" name="Text Box 5"/>
          <p:cNvSpPr txBox="1"/>
          <p:nvPr/>
        </p:nvSpPr>
        <p:spPr>
          <a:xfrm>
            <a:off x="5435600" y="4221163"/>
            <a:ext cx="2952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   ）的“我”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685" name="Text Box 6"/>
          <p:cNvSpPr txBox="1"/>
          <p:nvPr/>
        </p:nvSpPr>
        <p:spPr>
          <a:xfrm>
            <a:off x="539750" y="4292600"/>
            <a:ext cx="27352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（    ）的妻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686" name="Text Box 7"/>
          <p:cNvSpPr txBox="1"/>
          <p:nvPr/>
        </p:nvSpPr>
        <p:spPr>
          <a:xfrm>
            <a:off x="755650" y="3429000"/>
            <a:ext cx="31686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    ）的儿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1687" name="Rectangle 14"/>
          <p:cNvSpPr/>
          <p:nvPr/>
        </p:nvSpPr>
        <p:spPr>
          <a:xfrm>
            <a:off x="323850" y="5300663"/>
            <a:ext cx="88201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从文中的字里行间，可以看出这是一个什么样的家庭？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7168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71689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人物分析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19458"/>
          <p:cNvSpPr/>
          <p:nvPr/>
        </p:nvSpPr>
        <p:spPr>
          <a:xfrm>
            <a:off x="1301750" y="3432175"/>
            <a:ext cx="792163" cy="719138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“我”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2707" name="矩形 19459"/>
          <p:cNvSpPr/>
          <p:nvPr/>
        </p:nvSpPr>
        <p:spPr>
          <a:xfrm>
            <a:off x="3678238" y="1127125"/>
            <a:ext cx="1295400" cy="6477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母亲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2708" name="矩形 19460"/>
          <p:cNvSpPr/>
          <p:nvPr/>
        </p:nvSpPr>
        <p:spPr>
          <a:xfrm>
            <a:off x="6486525" y="3575050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妻子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2709" name="矩形 19461"/>
          <p:cNvSpPr/>
          <p:nvPr/>
        </p:nvSpPr>
        <p:spPr>
          <a:xfrm>
            <a:off x="3678238" y="5448300"/>
            <a:ext cx="1295400" cy="609600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儿子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72710" name="图片 19462" descr="02-01-02"/>
          <p:cNvPicPr>
            <a:picLocks noChangeAspect="1"/>
          </p:cNvPicPr>
          <p:nvPr/>
        </p:nvPicPr>
        <p:blipFill>
          <a:blip r:embed="rId1"/>
          <a:srcRect r="-1987" b="46404"/>
          <a:stretch>
            <a:fillRect/>
          </a:stretch>
        </p:blipFill>
        <p:spPr>
          <a:xfrm>
            <a:off x="2771775" y="2349500"/>
            <a:ext cx="3200400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9463"/>
          <p:cNvSpPr txBox="1"/>
          <p:nvPr/>
        </p:nvSpPr>
        <p:spPr>
          <a:xfrm>
            <a:off x="3479800" y="1847850"/>
            <a:ext cx="1638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（慈爱的）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文本框 19464"/>
          <p:cNvSpPr txBox="1"/>
          <p:nvPr/>
        </p:nvSpPr>
        <p:spPr>
          <a:xfrm>
            <a:off x="941388" y="2927350"/>
            <a:ext cx="15605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（孝顺的）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9" name="文本框 19465"/>
          <p:cNvSpPr txBox="1"/>
          <p:nvPr/>
        </p:nvSpPr>
        <p:spPr>
          <a:xfrm>
            <a:off x="6269038" y="3068638"/>
            <a:ext cx="15843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（贤惠的）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9466"/>
          <p:cNvSpPr txBox="1"/>
          <p:nvPr/>
        </p:nvSpPr>
        <p:spPr>
          <a:xfrm>
            <a:off x="3173413" y="4872038"/>
            <a:ext cx="24463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（天真可爱的）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6"/>
          <p:cNvSpPr/>
          <p:nvPr/>
        </p:nvSpPr>
        <p:spPr>
          <a:xfrm>
            <a:off x="468313" y="1196975"/>
            <a:ext cx="8424862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    全文只写了散步这件小事，读来却饶有兴味，为什么？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</a:rPr>
              <a:t>怎么写</a:t>
            </a:r>
            <a:r>
              <a:rPr lang="en-US" altLang="zh-CN" sz="2600" b="1" dirty="0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3731" name="矩形 7"/>
          <p:cNvSpPr/>
          <p:nvPr/>
        </p:nvSpPr>
        <p:spPr>
          <a:xfrm>
            <a:off x="711200" y="2798763"/>
            <a:ext cx="21590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）真情美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3732" name="矩形 8"/>
          <p:cNvSpPr/>
          <p:nvPr/>
        </p:nvSpPr>
        <p:spPr>
          <a:xfrm>
            <a:off x="711200" y="3519488"/>
            <a:ext cx="21590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）语言美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3733" name="矩形 9"/>
          <p:cNvSpPr/>
          <p:nvPr/>
        </p:nvSpPr>
        <p:spPr>
          <a:xfrm>
            <a:off x="755650" y="4221163"/>
            <a:ext cx="21590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）结构美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3734" name="矩形 10"/>
          <p:cNvSpPr/>
          <p:nvPr/>
        </p:nvSpPr>
        <p:spPr>
          <a:xfrm>
            <a:off x="755650" y="4868863"/>
            <a:ext cx="21590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）写法美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73735" name="Picture 8" descr="http://www.teacherclub.com.cn/tresearch/UserFiles/00001/0000/761/483/200911/20091119173306730.jpg"/>
          <p:cNvPicPr>
            <a:picLocks noChangeAspect="1"/>
          </p:cNvPicPr>
          <p:nvPr/>
        </p:nvPicPr>
        <p:blipFill>
          <a:blip r:embed="rId1"/>
          <a:srcRect l="3030" t="2319" r="2020" b="2603"/>
          <a:stretch>
            <a:fillRect/>
          </a:stretch>
        </p:blipFill>
        <p:spPr>
          <a:xfrm>
            <a:off x="4572000" y="2636838"/>
            <a:ext cx="3816350" cy="320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1508"/>
          <p:cNvSpPr/>
          <p:nvPr/>
        </p:nvSpPr>
        <p:spPr>
          <a:xfrm>
            <a:off x="323850" y="2471738"/>
            <a:ext cx="849630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这南方的初春的田野！大块儿小块儿的新绿随意地铺着，有的浓，有的淡；树枝上的嫩芽儿也密了；田里的冬水也咕咕地起着水泡儿</a:t>
            </a:r>
            <a:r>
              <a:rPr lang="en-US" altLang="zh-CN" sz="2600" b="1" dirty="0">
                <a:latin typeface="宋体" panose="02010600030101010101" pitchFamily="2" charset="-122"/>
              </a:rPr>
              <a:t>……</a:t>
            </a:r>
            <a:r>
              <a:rPr lang="zh-CN" altLang="en-US" sz="2600" b="1" dirty="0">
                <a:latin typeface="宋体" panose="02010600030101010101" pitchFamily="2" charset="-122"/>
              </a:rPr>
              <a:t>这一切都使人想着一样东西</a:t>
            </a:r>
            <a:r>
              <a:rPr lang="en-US" altLang="zh-CN" sz="2600" b="1" dirty="0">
                <a:latin typeface="宋体" panose="02010600030101010101" pitchFamily="2" charset="-122"/>
              </a:rPr>
              <a:t>——</a:t>
            </a:r>
            <a:r>
              <a:rPr lang="zh-CN" altLang="en-US" sz="2600" b="1" dirty="0">
                <a:latin typeface="宋体" panose="02010600030101010101" pitchFamily="2" charset="-122"/>
              </a:rPr>
              <a:t>生命。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825" y="4868863"/>
            <a:ext cx="8496300" cy="1579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远与近，点与面，动与静，有色彩、有形态、有声音，展现了春天的勃勃生机，从侧面衬托了一家人散步时祥和欢乐的气氛。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850" y="1773238"/>
            <a:ext cx="2863850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语言美，美在意境</a:t>
            </a:r>
            <a:endParaRPr lang="zh-CN" altLang="en-US" sz="2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757" name="矩形 5"/>
          <p:cNvSpPr/>
          <p:nvPr/>
        </p:nvSpPr>
        <p:spPr>
          <a:xfrm>
            <a:off x="250825" y="908050"/>
            <a:ext cx="39608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学习写法：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语言美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22532"/>
          <p:cNvSpPr/>
          <p:nvPr/>
        </p:nvSpPr>
        <p:spPr>
          <a:xfrm>
            <a:off x="395288" y="2136775"/>
            <a:ext cx="856932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她的眼睛顺小路望去：那里有金色的菜花、两行整齐的桑树，尽头一口水波粼粼的鱼塘。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3649663"/>
            <a:ext cx="84963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点明了走小路的原因，充分展现了母亲理解孙儿的内心世界，同时渲染了一种和谐美好的氛围。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288" y="1196975"/>
            <a:ext cx="2865437" cy="493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语言美，美在意境</a:t>
            </a:r>
            <a:endParaRPr lang="zh-CN" altLang="en-US" sz="2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1"/>
          <p:cNvSpPr/>
          <p:nvPr/>
        </p:nvSpPr>
        <p:spPr>
          <a:xfrm>
            <a:off x="250825" y="836613"/>
            <a:ext cx="286543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语言美，美在对称</a:t>
            </a:r>
            <a:endParaRPr lang="zh-CN" altLang="en-US" sz="2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573213"/>
            <a:ext cx="8569325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有的浓，有的淡。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我和母亲走在前面，我的妻子和儿子走在后面。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前面也是妈妈和儿子，后面也是妈妈和儿子！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我的母亲要走大路，大路平顺；我的儿子要走小路，小路有意思。 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我的母亲老了，她早已习惯听从她强壮的儿子；我的儿子还小，他还习惯听从他高大的父亲。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33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55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87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1125538"/>
            <a:ext cx="8424863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我蹲下来，背起了我的母亲，妻子也蹲下来，背起了我们的儿子。</a:t>
            </a:r>
            <a:r>
              <a:rPr lang="en-US" altLang="zh-CN" sz="2600" b="1" dirty="0">
                <a:latin typeface="宋体" panose="02010600030101010101" pitchFamily="2" charset="-122"/>
              </a:rPr>
              <a:t> 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我的母亲虽然高大，然而很瘦，自然不算重；儿子虽然很胖，毕竟幼小，自然也很轻。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3552825"/>
            <a:ext cx="8569325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事物都是成双成对的，把两个方面集中在一起说，力求把句子写得整齐一点，就可以构成这样对称的句子。对称的句子有对称美，互相映衬，很有情趣。 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323850" y="2060575"/>
            <a:ext cx="8642350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500" b="1" dirty="0">
                <a:latin typeface="Arial" panose="020B0604020202020204" pitchFamily="34" charset="0"/>
              </a:rPr>
              <a:t>1.</a:t>
            </a:r>
            <a:r>
              <a:rPr lang="zh-CN" altLang="en-US" sz="2500" b="1" dirty="0">
                <a:latin typeface="Arial" panose="020B0604020202020204" pitchFamily="34" charset="0"/>
              </a:rPr>
              <a:t>知识和能力目标：准确、流利、有感情的朗读课文，感受亲情，体味浓重的情意。 </a:t>
            </a:r>
            <a:endParaRPr lang="zh-CN" altLang="en-US" sz="25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500" b="1" dirty="0">
                <a:latin typeface="Arial" panose="020B0604020202020204" pitchFamily="34" charset="0"/>
              </a:rPr>
              <a:t>2.</a:t>
            </a:r>
            <a:r>
              <a:rPr lang="zh-CN" altLang="en-US" sz="2500" b="1" dirty="0">
                <a:latin typeface="Arial" panose="020B0604020202020204" pitchFamily="34" charset="0"/>
              </a:rPr>
              <a:t>过程和方法目标：揣摩词句含义，品味文章的语言美。 </a:t>
            </a:r>
            <a:endParaRPr lang="zh-CN" altLang="en-US" sz="25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500" b="1" dirty="0">
                <a:latin typeface="Arial" panose="020B0604020202020204" pitchFamily="34" charset="0"/>
              </a:rPr>
              <a:t>3.</a:t>
            </a:r>
            <a:r>
              <a:rPr lang="zh-CN" altLang="en-US" sz="2500" b="1" dirty="0">
                <a:latin typeface="Arial" panose="020B0604020202020204" pitchFamily="34" charset="0"/>
              </a:rPr>
              <a:t>情感态度和价值观目标：培养尊老爱幼、珍惜亲情的情感。</a:t>
            </a:r>
            <a:endParaRPr lang="zh-CN" altLang="en-US" sz="2500" b="1" dirty="0">
              <a:latin typeface="Arial" panose="020B0604020202020204" pitchFamily="34" charset="0"/>
            </a:endParaRPr>
          </a:p>
        </p:txBody>
      </p:sp>
      <p:grpSp>
        <p:nvGrpSpPr>
          <p:cNvPr id="6041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6042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1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68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>
                                            <p:txEl>
                                              <p:charRg st="68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24581"/>
          <p:cNvSpPr txBox="1"/>
          <p:nvPr/>
        </p:nvSpPr>
        <p:spPr>
          <a:xfrm>
            <a:off x="323850" y="1844675"/>
            <a:ext cx="84963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但我和妻子都是慢慢地，稳稳地，走得很仔细，好像我背上的同她背上的加起来，就是整个世界。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825" y="1052513"/>
            <a:ext cx="3033713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语言美，美在哲思 </a:t>
            </a:r>
            <a:endParaRPr lang="zh-CN" altLang="en-US" sz="2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075" y="3429000"/>
            <a:ext cx="8497888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人到中年，对上，肩负着赡养父母的责任；对下，承担着培养、教育子女的责任。所以，肩负着承前启后的重大使命。 一个家庭是这样，一个民族、一个国家又何尝不是这样？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39750" y="1557338"/>
            <a:ext cx="55943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以小见大，意蕴深厚（小词大用）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263" y="2473325"/>
            <a:ext cx="55943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一波三折，引人入胜（制造悬念）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26625"/>
          <p:cNvSpPr txBox="1"/>
          <p:nvPr/>
        </p:nvSpPr>
        <p:spPr>
          <a:xfrm>
            <a:off x="1365250" y="3417888"/>
            <a:ext cx="12842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小  事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26626"/>
          <p:cNvSpPr txBox="1"/>
          <p:nvPr/>
        </p:nvSpPr>
        <p:spPr>
          <a:xfrm>
            <a:off x="5364163" y="3429000"/>
            <a:ext cx="15113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中   心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581400" y="3587750"/>
            <a:ext cx="1312863" cy="215900"/>
          </a:xfrm>
          <a:prstGeom prst="rightArrow">
            <a:avLst>
              <a:gd name="adj1" fmla="val 50000"/>
              <a:gd name="adj2" fmla="val 167139"/>
            </a:avLst>
          </a:prstGeom>
          <a:gradFill rotWithShape="0">
            <a:gsLst>
              <a:gs pos="0">
                <a:srgbClr val="767672"/>
              </a:gs>
              <a:gs pos="100000">
                <a:schemeClr val="accent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26629"/>
          <p:cNvSpPr txBox="1"/>
          <p:nvPr/>
        </p:nvSpPr>
        <p:spPr>
          <a:xfrm>
            <a:off x="1390650" y="5840413"/>
            <a:ext cx="138271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散  步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26630"/>
          <p:cNvSpPr txBox="1"/>
          <p:nvPr/>
        </p:nvSpPr>
        <p:spPr>
          <a:xfrm>
            <a:off x="5292725" y="5857875"/>
            <a:ext cx="16541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尊老爱幼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563938" y="6021388"/>
            <a:ext cx="1312862" cy="215900"/>
          </a:xfrm>
          <a:prstGeom prst="rightArrow">
            <a:avLst>
              <a:gd name="adj1" fmla="val 50000"/>
              <a:gd name="adj2" fmla="val 167139"/>
            </a:avLst>
          </a:prstGeom>
          <a:gradFill rotWithShape="0">
            <a:gsLst>
              <a:gs pos="0">
                <a:srgbClr val="767672"/>
              </a:gs>
              <a:gs pos="100000">
                <a:schemeClr val="accent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1835150" y="4508500"/>
            <a:ext cx="195263" cy="1281113"/>
          </a:xfrm>
          <a:prstGeom prst="downArrow">
            <a:avLst>
              <a:gd name="adj1" fmla="val 50000"/>
              <a:gd name="adj2" fmla="val 1485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5935663" y="4338638"/>
            <a:ext cx="204787" cy="1281112"/>
          </a:xfrm>
          <a:prstGeom prst="downArrow">
            <a:avLst>
              <a:gd name="adj1" fmla="val 50000"/>
              <a:gd name="adj2" fmla="val 141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9884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79885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988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主旨探究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9" name="文本框 28674"/>
          <p:cNvSpPr txBox="1"/>
          <p:nvPr/>
        </p:nvSpPr>
        <p:spPr>
          <a:xfrm>
            <a:off x="323850" y="2060575"/>
            <a:ext cx="8496300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同学们，亲情不单靠今天课堂上片刻的时间来体会，它更需要我们用一生的光阴来感悟。亲情不单是父母无条件的付出，它更应该是儿女们无言的回报。让我们的家永远洋溢着亲情，让我们的家永远充满爱！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80899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80900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090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Picture 7" descr="7694a0f150e7f792a50f52c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925" y="733425"/>
            <a:ext cx="2390775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8"/>
          <p:cNvSpPr txBox="1"/>
          <p:nvPr/>
        </p:nvSpPr>
        <p:spPr>
          <a:xfrm>
            <a:off x="3348038" y="692150"/>
            <a:ext cx="5545137" cy="2493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亲情就在我们每个人的家中，每个人的心中，只要我们用心感受，就会体会到那份浓浓的爱。说说你经历过的亲情故事</a:t>
            </a:r>
            <a:r>
              <a:rPr lang="en-US" altLang="zh-CN" sz="2600" b="1" dirty="0">
                <a:latin typeface="宋体" panose="02010600030101010101" pitchFamily="2" charset="-122"/>
              </a:rPr>
              <a:t>……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  <p:sp>
        <p:nvSpPr>
          <p:cNvPr id="30724" name="Text Box 11"/>
          <p:cNvSpPr txBox="1"/>
          <p:nvPr/>
        </p:nvSpPr>
        <p:spPr>
          <a:xfrm>
            <a:off x="395288" y="3860800"/>
            <a:ext cx="4656137" cy="189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想想曾经的任性，回忆瞬间的感动，爸爸妈妈我真想对你说</a:t>
            </a:r>
            <a:r>
              <a:rPr lang="en-US" altLang="zh-CN" sz="2600" b="1" dirty="0">
                <a:latin typeface="宋体" panose="02010600030101010101" pitchFamily="2" charset="-122"/>
              </a:rPr>
              <a:t>……</a:t>
            </a:r>
            <a:endParaRPr lang="en-US" altLang="zh-CN" sz="2600" b="1" dirty="0">
              <a:latin typeface="宋体" panose="02010600030101010101" pitchFamily="2" charset="-122"/>
            </a:endParaRPr>
          </a:p>
        </p:txBody>
      </p:sp>
      <p:pic>
        <p:nvPicPr>
          <p:cNvPr id="81925" name="Picture 15" descr="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3357563"/>
            <a:ext cx="3128962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文本框 30721"/>
          <p:cNvSpPr txBox="1"/>
          <p:nvPr/>
        </p:nvSpPr>
        <p:spPr>
          <a:xfrm>
            <a:off x="395288" y="1974850"/>
            <a:ext cx="8424862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真诚行动：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回家为自己的父母、家人做一件事：捶捶背、洗洗脚、揉揉肩、陪父母散散步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抒写亲情：  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8294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8294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4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47">
                                            <p:txEl>
                                              <p:charRg st="8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4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孝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1268413"/>
            <a:ext cx="6624638" cy="4751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4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61444" name="图片 88070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1" descr="267f9e2f07082838b0398e2dbb99a9014c08f1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205038"/>
            <a:ext cx="2103437" cy="316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4"/>
          <p:cNvSpPr txBox="1"/>
          <p:nvPr/>
        </p:nvSpPr>
        <p:spPr>
          <a:xfrm>
            <a:off x="2762250" y="1484313"/>
            <a:ext cx="6057900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莫怀戚，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1951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年出生，男，汉族。笔名周平安、章大明。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当代作家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。中国作家协会会员，重庆作协副主席，重庆人。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1982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年毕业于四川大学中文系。 为重庆师范大学文学与新闻学院新闻系副主任、教授。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1980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年开始文学创作，其中篇小说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诗礼人家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曾获“四川文学”奖。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著有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莫怀戚中短篇小说选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、小说集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大律师现实录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62468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62469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7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2"/>
          <p:cNvSpPr/>
          <p:nvPr/>
        </p:nvSpPr>
        <p:spPr>
          <a:xfrm>
            <a:off x="539750" y="2663825"/>
            <a:ext cx="7993063" cy="206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信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服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嫩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芽    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歧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 取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决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拆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散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委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屈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粼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粼    一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霎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时   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其所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8199"/>
          <p:cNvSpPr txBox="1"/>
          <p:nvPr/>
        </p:nvSpPr>
        <p:spPr>
          <a:xfrm>
            <a:off x="4241800" y="2112963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qí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8201"/>
          <p:cNvSpPr txBox="1"/>
          <p:nvPr/>
        </p:nvSpPr>
        <p:spPr>
          <a:xfrm>
            <a:off x="395288" y="2087563"/>
            <a:ext cx="7286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xìn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8202"/>
          <p:cNvSpPr txBox="1"/>
          <p:nvPr/>
        </p:nvSpPr>
        <p:spPr>
          <a:xfrm>
            <a:off x="2051050" y="2087563"/>
            <a:ext cx="7286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nèn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8203"/>
          <p:cNvSpPr txBox="1"/>
          <p:nvPr/>
        </p:nvSpPr>
        <p:spPr>
          <a:xfrm>
            <a:off x="4211638" y="3598863"/>
            <a:ext cx="7286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shà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8204"/>
          <p:cNvSpPr txBox="1"/>
          <p:nvPr/>
        </p:nvSpPr>
        <p:spPr>
          <a:xfrm>
            <a:off x="7119938" y="2087563"/>
            <a:ext cx="9080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chāi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205"/>
          <p:cNvSpPr txBox="1"/>
          <p:nvPr/>
        </p:nvSpPr>
        <p:spPr>
          <a:xfrm>
            <a:off x="468313" y="3598863"/>
            <a:ext cx="7270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wěi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8206"/>
          <p:cNvSpPr txBox="1"/>
          <p:nvPr/>
        </p:nvSpPr>
        <p:spPr>
          <a:xfrm>
            <a:off x="1979613" y="3598863"/>
            <a:ext cx="9017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lín 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8207"/>
          <p:cNvSpPr txBox="1"/>
          <p:nvPr/>
        </p:nvSpPr>
        <p:spPr>
          <a:xfrm>
            <a:off x="6084888" y="3579813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dé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8207"/>
          <p:cNvSpPr txBox="1"/>
          <p:nvPr/>
        </p:nvSpPr>
        <p:spPr>
          <a:xfrm>
            <a:off x="5940425" y="2087563"/>
            <a:ext cx="7270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jué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3500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63501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350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"/>
          <p:cNvSpPr/>
          <p:nvPr/>
        </p:nvSpPr>
        <p:spPr>
          <a:xfrm>
            <a:off x="323850" y="1700213"/>
            <a:ext cx="8496300" cy="317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【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</a:rPr>
              <a:t>熬</a:t>
            </a: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】</a:t>
            </a:r>
            <a:r>
              <a:rPr lang="zh-CN" altLang="en-US" sz="2500" b="1" dirty="0">
                <a:latin typeface="Arial" panose="020B0604020202020204" pitchFamily="34" charset="0"/>
              </a:rPr>
              <a:t>忍受（病痛或艰苦生活等）。</a:t>
            </a:r>
            <a:endParaRPr lang="en-US" altLang="zh-CN" sz="25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【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</a:rPr>
              <a:t>委屈</a:t>
            </a: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】</a:t>
            </a:r>
            <a:r>
              <a:rPr lang="zh-CN" altLang="en-US" sz="2500" b="1" dirty="0">
                <a:latin typeface="Arial" panose="020B0604020202020204" pitchFamily="34" charset="0"/>
              </a:rPr>
              <a:t>受到不应有的指责或待遇，心里难过。这里是使儿子受到委屈的意思。</a:t>
            </a:r>
            <a:endParaRPr lang="en-US" altLang="zh-CN" sz="2500" b="1" dirty="0"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【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</a:rPr>
              <a:t>粼粼</a:t>
            </a:r>
            <a:r>
              <a:rPr lang="en-US" altLang="zh-CN" sz="2500" b="1" dirty="0">
                <a:solidFill>
                  <a:srgbClr val="FF0000"/>
                </a:solidFill>
                <a:latin typeface="Arial" panose="020B0604020202020204" pitchFamily="34" charset="0"/>
              </a:rPr>
              <a:t>】</a:t>
            </a:r>
            <a:r>
              <a:rPr lang="zh-CN" altLang="en-US" sz="2500" b="1" dirty="0">
                <a:latin typeface="Arial" panose="020B0604020202020204" pitchFamily="34" charset="0"/>
              </a:rPr>
              <a:t>这里形容水的明净。</a:t>
            </a:r>
            <a:endParaRPr lang="zh-CN" altLang="en-US" sz="25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>
                                            <p:txEl>
                                              <p:charRg st="1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>
                                            <p:txEl>
                                              <p:charRg st="53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5"/>
          <p:cNvSpPr/>
          <p:nvPr/>
        </p:nvSpPr>
        <p:spPr>
          <a:xfrm>
            <a:off x="479425" y="1557338"/>
            <a:ext cx="6613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请同学们快速朗读课文，思考下列问题：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5539" name="Rectangle 6"/>
          <p:cNvSpPr/>
          <p:nvPr/>
        </p:nvSpPr>
        <p:spPr>
          <a:xfrm>
            <a:off x="468313" y="2205038"/>
            <a:ext cx="4875212" cy="3568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散步的季节？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散步的地点？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课文中出现了哪几个人物？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4.</a:t>
            </a:r>
            <a:r>
              <a:rPr lang="zh-CN" altLang="en-US" sz="2600" b="1" dirty="0">
                <a:latin typeface="宋体" panose="02010600030101010101" pitchFamily="2" charset="-122"/>
              </a:rPr>
              <a:t>在散步过程中发生了什么事？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5.</a:t>
            </a:r>
            <a:r>
              <a:rPr lang="zh-CN" altLang="en-US" sz="2600" b="1" dirty="0">
                <a:latin typeface="宋体" panose="02010600030101010101" pitchFamily="2" charset="-122"/>
              </a:rPr>
              <a:t>什么分歧？ 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2843213" y="242093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初春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2832100" y="3141663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田野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4859338" y="3860800"/>
            <a:ext cx="40671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“我” 、母亲、妻子、儿子 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5064125" y="4622800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分歧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2482850" y="5180013"/>
            <a:ext cx="64817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母亲要走大路，大路平顺；“我” 的儿子要走小路，小路有意思。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65545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65546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554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2"/>
          <p:cNvSpPr/>
          <p:nvPr/>
        </p:nvSpPr>
        <p:spPr>
          <a:xfrm>
            <a:off x="395288" y="333375"/>
            <a:ext cx="3906837" cy="645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6.</a:t>
            </a:r>
            <a:r>
              <a:rPr lang="zh-CN" altLang="en-US" sz="2600" b="1" dirty="0">
                <a:latin typeface="Arial" panose="020B0604020202020204" pitchFamily="34" charset="0"/>
              </a:rPr>
              <a:t>谁来解决分歧？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7.</a:t>
            </a:r>
            <a:r>
              <a:rPr lang="zh-CN" altLang="en-US" sz="2600" b="1" dirty="0">
                <a:latin typeface="Arial" panose="020B0604020202020204" pitchFamily="34" charset="0"/>
              </a:rPr>
              <a:t>为什么“我” 来解决？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endParaRPr lang="en-US" altLang="zh-CN" sz="26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600" b="1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8.</a:t>
            </a:r>
            <a:r>
              <a:rPr lang="zh-CN" altLang="en-US" sz="2600" b="1" dirty="0">
                <a:latin typeface="Arial" panose="020B0604020202020204" pitchFamily="34" charset="0"/>
              </a:rPr>
              <a:t>“我” 要如何解决？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300000"/>
              </a:lnSpc>
            </a:pPr>
            <a:endParaRPr lang="en-US" altLang="zh-CN" sz="2600" b="1" dirty="0">
              <a:latin typeface="Arial" panose="020B0604020202020204" pitchFamily="34" charset="0"/>
            </a:endParaRPr>
          </a:p>
          <a:p>
            <a:pPr>
              <a:lnSpc>
                <a:spcPct val="3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9.</a:t>
            </a:r>
            <a:r>
              <a:rPr lang="zh-CN" altLang="en-US" sz="2600" b="1" dirty="0">
                <a:latin typeface="Arial" panose="020B0604020202020204" pitchFamily="34" charset="0"/>
              </a:rPr>
              <a:t>最后是如何选择的？</a:t>
            </a:r>
            <a:endParaRPr lang="zh-CN" altLang="en-US" sz="2600" b="1" dirty="0">
              <a:latin typeface="Arial" panose="020B0604020202020204" pitchFamily="34" charset="0"/>
            </a:endParaRPr>
          </a:p>
          <a:p>
            <a:pPr>
              <a:lnSpc>
                <a:spcPct val="180000"/>
              </a:lnSpc>
            </a:pPr>
            <a:endParaRPr lang="en-US" altLang="zh-CN" sz="2600" b="1" dirty="0">
              <a:latin typeface="Arial" panose="020B0604020202020204" pitchFamily="34" charset="0"/>
            </a:endParaRPr>
          </a:p>
          <a:p>
            <a:pPr>
              <a:lnSpc>
                <a:spcPct val="24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10.</a:t>
            </a:r>
            <a:r>
              <a:rPr lang="zh-CN" altLang="en-US" sz="2600" b="1" dirty="0">
                <a:latin typeface="Arial" panose="020B0604020202020204" pitchFamily="34" charset="0"/>
              </a:rPr>
              <a:t>为什么选择了小路？ 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3265488" y="633413"/>
            <a:ext cx="103663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“我”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Rectangle 4"/>
          <p:cNvSpPr/>
          <p:nvPr/>
        </p:nvSpPr>
        <p:spPr>
          <a:xfrm>
            <a:off x="468313" y="1773238"/>
            <a:ext cx="83518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“我” 的母亲老了，她早已习惯听从她强壮的儿子；“我” 的儿子还小，他还习惯听从他高大的父亲；妻子呢，在外面，她总是听“我” 的。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" name="Rectangle 5"/>
          <p:cNvSpPr/>
          <p:nvPr/>
        </p:nvSpPr>
        <p:spPr>
          <a:xfrm>
            <a:off x="539750" y="3573463"/>
            <a:ext cx="8207375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“我” 决定委屈儿子，因为“我” 伴同他的时日还长</a:t>
            </a:r>
            <a:r>
              <a:rPr lang="en-US" altLang="zh-CN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,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“我” 伴同母亲的时日已短。“我” 说：“走大路。”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" name="Rectangle 6"/>
          <p:cNvSpPr/>
          <p:nvPr/>
        </p:nvSpPr>
        <p:spPr>
          <a:xfrm>
            <a:off x="611188" y="5084763"/>
            <a:ext cx="8135937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最后，我们走了小路，在不好走的地方，“我” 背着母亲，妻子背着儿子，稳稳地走了过去。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" name="Rectangle 7"/>
          <p:cNvSpPr/>
          <p:nvPr/>
        </p:nvSpPr>
        <p:spPr>
          <a:xfrm>
            <a:off x="3995738" y="6192838"/>
            <a:ext cx="2454275" cy="430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母亲改变了主意。</a:t>
            </a:r>
            <a:endParaRPr lang="zh-CN" altLang="en-US" sz="2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2"/>
          <p:cNvSpPr/>
          <p:nvPr/>
        </p:nvSpPr>
        <p:spPr>
          <a:xfrm>
            <a:off x="323850" y="1139825"/>
            <a:ext cx="8478838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黑体" panose="02010609060101010101" charset="-122"/>
              </a:rPr>
              <a:t>请同学们再读课文，概括一下这篇散文讲了一件什么事？</a:t>
            </a:r>
            <a:endParaRPr lang="zh-CN" altLang="en-US" sz="2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1476375" y="2133600"/>
            <a:ext cx="6156325" cy="488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我们一家祖孙三代在初春的田野上散步。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67588" name="Picture 4" descr="王1"/>
          <p:cNvPicPr>
            <a:picLocks noChangeAspect="1"/>
          </p:cNvPicPr>
          <p:nvPr/>
        </p:nvPicPr>
        <p:blipFill>
          <a:blip r:embed="rId1">
            <a:lum bright="35999" contrast="40000"/>
          </a:blip>
          <a:stretch>
            <a:fillRect/>
          </a:stretch>
        </p:blipFill>
        <p:spPr>
          <a:xfrm>
            <a:off x="2484438" y="3068638"/>
            <a:ext cx="3995737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2216</Words>
  <Application>WPS 演示</Application>
  <PresentationFormat>全屏显示(4:3)</PresentationFormat>
  <Paragraphs>210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方正大黑_GBK</vt:lpstr>
      <vt:lpstr>黑体</vt:lpstr>
      <vt:lpstr>楷体</vt:lpstr>
      <vt:lpstr>Calibri</vt:lpstr>
      <vt:lpstr>微软雅黑</vt:lpstr>
      <vt:lpstr>Arial Unicode MS</vt:lpstr>
      <vt:lpstr>Cambria</vt:lpstr>
      <vt:lpstr>Arial</vt:lpstr>
      <vt:lpstr>等线</vt:lpstr>
      <vt:lpstr>自定义设计方案</vt:lpstr>
      <vt:lpstr>1_自定义设计方案</vt:lpstr>
      <vt:lpstr>Office 主题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97</cp:revision>
  <dcterms:created xsi:type="dcterms:W3CDTF">2017-02-18T06:44:00Z</dcterms:created>
  <dcterms:modified xsi:type="dcterms:W3CDTF">2023-09-28T12:42:25Z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E813910F7EEB483885BA874759D8B5D3_13</vt:lpwstr>
  </property>
</Properties>
</file>