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0" r:id="rId3"/>
  </p:sldMasterIdLst>
  <p:notesMasterIdLst>
    <p:notesMasterId r:id="rId15"/>
  </p:notesMasterIdLst>
  <p:handoutMasterIdLst>
    <p:handoutMasterId r:id="rId16"/>
  </p:handoutMasterIdLst>
  <p:sldIdLst>
    <p:sldId id="1189" r:id="rId4"/>
    <p:sldId id="1090" r:id="rId5"/>
    <p:sldId id="1226" r:id="rId6"/>
    <p:sldId id="1232" r:id="rId7"/>
    <p:sldId id="1094" r:id="rId8"/>
    <p:sldId id="1233" r:id="rId9"/>
    <p:sldId id="1168" r:id="rId10"/>
    <p:sldId id="1227" r:id="rId11"/>
    <p:sldId id="1228" r:id="rId12"/>
    <p:sldId id="1229" r:id="rId13"/>
    <p:sldId id="1239" r:id="rId14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0"/>
    </p:embeddedFont>
    <p:embeddedFont>
      <p:font typeface="楷体" panose="02010609060101010101" pitchFamily="49" charset="-122"/>
      <p:regular r:id="rId21"/>
    </p:embeddedFont>
    <p:embeddedFont>
      <p:font typeface="微软雅黑" panose="020B0503020204020204" charset="-122"/>
      <p:regular r:id="rId22"/>
    </p:embeddedFont>
    <p:embeddedFont>
      <p:font typeface="Calibri" panose="020F0502020204030204" charset="0"/>
      <p:regular r:id="rId23"/>
      <p:bold r:id="rId24"/>
      <p:italic r:id="rId25"/>
      <p:boldItalic r:id="rId26"/>
    </p:embeddedFont>
  </p:embeddedFontLst>
  <p:custDataLst>
    <p:tags r:id="rId2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2" userDrawn="1">
          <p15:clr>
            <a:srgbClr val="A4A3A4"/>
          </p15:clr>
        </p15:guide>
        <p15:guide id="2" pos="57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0000"/>
    <a:srgbClr val="FF0000"/>
    <a:srgbClr val="EAEAEA"/>
    <a:srgbClr val="0000FF"/>
    <a:srgbClr val="0066FF"/>
    <a:srgbClr val="A38302"/>
    <a:srgbClr val="FEFCDE"/>
    <a:srgbClr val="00B05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4479" autoAdjust="0"/>
    <p:restoredTop sz="94705" autoAdjust="0"/>
  </p:normalViewPr>
  <p:slideViewPr>
    <p:cSldViewPr>
      <p:cViewPr>
        <p:scale>
          <a:sx n="75" d="100"/>
          <a:sy n="75" d="100"/>
        </p:scale>
        <p:origin x="-1470" y="-828"/>
      </p:cViewPr>
      <p:guideLst>
        <p:guide orient="horz" pos="3162"/>
        <p:guide pos="571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86"/>
        <p:guide pos="229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.xml"/><Relationship Id="rId26" Type="http://schemas.openxmlformats.org/officeDocument/2006/relationships/font" Target="fonts/font7.fntdata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512"/>
            <a:ext cx="2771800" cy="21606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50"/>
          </a:p>
        </p:txBody>
      </p:sp>
      <p:sp>
        <p:nvSpPr>
          <p:cNvPr id="2" name="文本框 1"/>
          <p:cNvSpPr txBox="1"/>
          <p:nvPr userDrawn="1"/>
        </p:nvSpPr>
        <p:spPr>
          <a:xfrm>
            <a:off x="231775" y="78105"/>
            <a:ext cx="254000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语文园地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92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447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97575">
            <a:off x="634365" y="382270"/>
            <a:ext cx="2097405" cy="2458720"/>
          </a:xfrm>
          <a:prstGeom prst="rect">
            <a:avLst/>
          </a:prstGeom>
        </p:spPr>
      </p:pic>
      <p:sp>
        <p:nvSpPr>
          <p:cNvPr id="3" name="TextBox 48"/>
          <p:cNvSpPr txBox="1"/>
          <p:nvPr/>
        </p:nvSpPr>
        <p:spPr>
          <a:xfrm>
            <a:off x="2944495" y="1512570"/>
            <a:ext cx="5718175" cy="1014730"/>
          </a:xfrm>
          <a:prstGeom prst="rect">
            <a:avLst/>
          </a:prstGeom>
          <a:noFill/>
          <a:effectLst>
            <a:softEdge rad="31750"/>
          </a:effectLst>
        </p:spPr>
        <p:txBody>
          <a:bodyPr wrap="square" rtlCol="0">
            <a:spAutoFit/>
          </a:bodyPr>
          <a:lstStyle/>
          <a:p>
            <a:r>
              <a:rPr lang="zh-CN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C99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语文园地</a:t>
            </a:r>
            <a:endParaRPr lang="zh-CN" sz="60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C99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35890" y="3168650"/>
            <a:ext cx="83820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000" b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</a:rPr>
              <a:t>这一单元学完了，我们有了许多收获。现在，我们来到语文园地这个版块，就让我们进入语文园地二，去汲取里面的营养吧。</a:t>
            </a:r>
            <a:endParaRPr lang="zh-CN" altLang="en-US" sz="200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0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599599" y="649711"/>
            <a:ext cx="381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课堂小结，激发运用</a:t>
            </a:r>
            <a:endParaRPr lang="zh-CN" sz="240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23215" y="1798320"/>
            <a:ext cx="84969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同学们，这节课我们学会了阅读的许多方法，明白了形声字的特点，学习了什么是设问句，还学习了文言文里面的句子，希望同学们在以后的学习中运用所学的知识去解决问题。</a:t>
            </a:r>
            <a:endParaRPr lang="zh-CN" sz="24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635" y="941705"/>
            <a:ext cx="9143365" cy="419735"/>
          </a:xfrm>
          <a:prstGeom prst="rect">
            <a:avLst/>
          </a:prstGeom>
          <a:solidFill>
            <a:srgbClr val="FFFFFF">
              <a:alpha val="52941"/>
            </a:srgbClr>
          </a:solidFill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</a:rPr>
              <a:t>1.交流平台</a:t>
            </a:r>
            <a:endParaRPr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9855" y="296545"/>
            <a:ext cx="49860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1">
                <a:solidFill>
                  <a:srgbClr val="FF00FF"/>
                </a:solidFill>
                <a:ea typeface="宋体" panose="02010600030101010101" pitchFamily="2" charset="-122"/>
              </a:rPr>
              <a:t>自主学习，合作探究</a:t>
            </a:r>
            <a:endParaRPr lang="zh-CN" sz="3600" b="1">
              <a:solidFill>
                <a:srgbClr val="FF00FF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9855" y="1075055"/>
            <a:ext cx="810895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95275"/>
            <a:endParaRPr lang="zh-CN" sz="2400" b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95275"/>
            <a:r>
              <a:rPr lang="zh-CN" sz="2400" b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（1）</a:t>
            </a:r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同学们，我们学习了阅读的方法：</a:t>
            </a:r>
            <a:endParaRPr lang="en-US" sz="2400" b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95275"/>
            <a:r>
              <a:rPr lang="en-US" sz="2400" b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endParaRPr lang="en-US" sz="2400" b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95275"/>
            <a:r>
              <a:rPr lang="en-US" sz="2400" b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①</a:t>
            </a:r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阅读时要动脑筋，积极提出问题。</a:t>
            </a:r>
            <a:endParaRPr lang="en-US" sz="2400" b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95275"/>
            <a:r>
              <a:rPr lang="en-US" sz="2400" b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endParaRPr lang="en-US" sz="2400" b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95275"/>
            <a:r>
              <a:rPr lang="en-US" sz="2400" b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②</a:t>
            </a:r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从不同角度提出问题，让自己的思考更加全面和深入。</a:t>
            </a:r>
            <a:endParaRPr lang="en-US" sz="2400" b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95275"/>
            <a:r>
              <a:rPr lang="en-US" sz="2400" b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endParaRPr lang="en-US" sz="2400" b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95275"/>
            <a:r>
              <a:rPr lang="en-US" sz="2400" b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③</a:t>
            </a:r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筛选出最值得思考的问题，加深对文章内容的理解。</a:t>
            </a:r>
            <a:endParaRPr lang="en-US" sz="2400" b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95275"/>
            <a:r>
              <a:rPr lang="en-US" sz="2400" b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endParaRPr lang="en-US" sz="2400" b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95275"/>
            <a:r>
              <a:rPr lang="en-US" sz="2400" b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④</a:t>
            </a:r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要养成敢于提问、善于提问的习惯。</a:t>
            </a:r>
            <a:endParaRPr lang="zh-CN" altLang="en-US" sz="24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456690" y="766445"/>
            <a:ext cx="525780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4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驻扎  蛀虫  拄拐</a:t>
            </a:r>
            <a:endParaRPr lang="en-US" altLang="zh-CN" sz="48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en-US" altLang="zh-CN" sz="4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endParaRPr lang="en-US" altLang="zh-CN" sz="48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en-US" altLang="zh-CN" sz="4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捐款  娟秀  手绢</a:t>
            </a:r>
            <a:endParaRPr lang="en-US" altLang="zh-CN" sz="48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endParaRPr lang="en-US" altLang="zh-CN" sz="48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en-US" altLang="zh-CN" sz="4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花苞  冰雹  鲍鱼</a:t>
            </a:r>
            <a:endParaRPr lang="en-US" altLang="zh-CN" sz="48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矩形 4"/>
          <p:cNvSpPr/>
          <p:nvPr userDrawn="1"/>
        </p:nvSpPr>
        <p:spPr>
          <a:xfrm flipH="1">
            <a:off x="1" y="123512"/>
            <a:ext cx="2771800" cy="21606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50"/>
          </a:p>
        </p:txBody>
      </p:sp>
      <p:sp>
        <p:nvSpPr>
          <p:cNvPr id="3" name="文本框 2"/>
          <p:cNvSpPr txBox="1"/>
          <p:nvPr/>
        </p:nvSpPr>
        <p:spPr>
          <a:xfrm>
            <a:off x="231775" y="78105"/>
            <a:ext cx="254000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习作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54965" y="532130"/>
            <a:ext cx="8316595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000" b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</a:rPr>
              <a:t>结合偏旁，讲解汉字的含义（出示课件4）</a:t>
            </a:r>
            <a:endParaRPr lang="zh-CN" sz="2000" b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/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</a:rPr>
              <a:t>    “驻”的偏旁是：马，应读“zhù”；字义是：（车马等）停止，泛指停止或停留。</a:t>
            </a:r>
            <a:endParaRPr lang="zh-CN" sz="2000" b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/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</a:rPr>
              <a:t>    “蛀”的偏旁是：虫；字义是：蛀虫，咬木器、谷物或衣物的小虫。</a:t>
            </a:r>
            <a:endParaRPr lang="zh-CN" sz="2000" b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/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</a:rPr>
              <a:t>    “拄”的偏旁是：提手旁，应读“zhǔ”；字义是：用手扶着杖或棍支持身体。</a:t>
            </a:r>
            <a:endParaRPr lang="zh-CN" sz="2000" b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/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</a:rPr>
              <a:t>    “捐”的偏旁是：提手旁；字义是：捐助或献出。</a:t>
            </a:r>
            <a:endParaRPr lang="zh-CN" sz="2000" b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/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</a:rPr>
              <a:t>    “绢”的偏旁是：绞丝旁；字义是：一种薄的丝织物。</a:t>
            </a:r>
            <a:endParaRPr lang="zh-CN" sz="2000" b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/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</a:rPr>
              <a:t>    “苞”的偏旁是：草字头；字义是：花苞，苞片，花或花序下面像叶的小片。</a:t>
            </a:r>
            <a:endParaRPr lang="zh-CN" sz="2000" b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/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</a:rPr>
              <a:t>    “雹”的偏旁是：雨字头，应读“báo”；字义是：冰雹，空中水蒸气遇冷结成的冰粒或冰块，常在夏季随暴雨降下。</a:t>
            </a:r>
            <a:endParaRPr lang="zh-CN" sz="2000" b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/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</a:rPr>
              <a:t>    “鲍”的偏旁是：鱼，应读“bào”；字义是：软体动物，俗叫鲍鱼，古称鳆，肉味鲜美。</a:t>
            </a:r>
            <a:endParaRPr lang="zh-CN" sz="200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7899241" y="542369"/>
            <a:ext cx="1058704" cy="91821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18770" y="425450"/>
            <a:ext cx="30162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3.词句段运用</a:t>
            </a:r>
            <a:endParaRPr sz="3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1559" y="1295400"/>
            <a:ext cx="7817033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那时没有电灯，没有电视，没有收音机，也没有汽车。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zh-CN" altLang="en-US" sz="32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那时没有电灯、电视、收音机和汽车。</a:t>
            </a:r>
            <a:endParaRPr lang="zh-CN" sz="32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9"/>
          <p:cNvSpPr txBox="1"/>
          <p:nvPr/>
        </p:nvSpPr>
        <p:spPr>
          <a:xfrm>
            <a:off x="763959" y="3018314"/>
            <a:ext cx="7817033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那条狗高兴的时候叫，紧张的时候叫，发怒的时候也叫。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en-US" altLang="zh-CN" sz="32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32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2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那条狗高兴、紧张、发怒的时候都叫。</a:t>
            </a:r>
            <a:endParaRPr lang="zh-CN" sz="32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7899241" y="542369"/>
            <a:ext cx="1058704" cy="91821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27584" y="804068"/>
            <a:ext cx="6326460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800" b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第一句重复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运用“没有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没有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没有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也没有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，表达了当时的条件很差。 </a:t>
            </a:r>
            <a:endParaRPr sz="28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6"/>
          <p:cNvSpPr txBox="1"/>
          <p:nvPr/>
        </p:nvSpPr>
        <p:spPr>
          <a:xfrm>
            <a:off x="827583" y="2439928"/>
            <a:ext cx="7071657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800" b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第一句重复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运用“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的时候”</a:t>
            </a:r>
            <a:r>
              <a:rPr lang="zh-CN" altLang="en-US" sz="2800" b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，表达出这条狗在不同的情况下都会叫。 </a:t>
            </a:r>
            <a:endParaRPr sz="28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08610" y="1211580"/>
            <a:ext cx="70669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a.大声朗读书中的句子。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b.思考并说一说这是什么句？   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c.照样子，你也写一写吧。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8610" y="2333625"/>
            <a:ext cx="62445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难道地球的资源是取之不尽的吗？当然不是。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525" y="812800"/>
            <a:ext cx="851535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（2） 读下面的句子，注意问号的用法，再照样子写一写。</a:t>
            </a:r>
            <a:endParaRPr lang="zh-CN" sz="20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08610" y="2732405"/>
            <a:ext cx="583184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</a:rPr>
              <a:t>设问句就是明知故问，自问自答。</a:t>
            </a:r>
            <a:endParaRPr lang="zh-CN" altLang="en-US" sz="200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3680" y="3396615"/>
            <a:ext cx="829119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0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sz="20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小结：设问句是为了强调自己的观点和看法，先提出一个问题，接着自己回答，即自问自答。设问句的基本特点是“无疑而问”，目的在于引人注意，启发思考。</a:t>
            </a:r>
            <a:endParaRPr lang="zh-CN" altLang="en-US" sz="2000" b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2" grpId="0"/>
      <p:bldP spid="100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10820" y="513080"/>
            <a:ext cx="85185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/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4.日积月累。</a:t>
            </a:r>
            <a:endParaRPr lang="zh-CN" sz="24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0820" y="995680"/>
            <a:ext cx="8973820" cy="3046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algn="just"/>
            <a:r>
              <a:rPr sz="2400" b="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a.好问则裕，自用则小</a:t>
            </a:r>
            <a:r>
              <a:rPr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。——《</a:t>
            </a:r>
            <a:r>
              <a:rPr sz="2400" b="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尚书</a:t>
            </a:r>
            <a:r>
              <a:rPr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endParaRPr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 algn="just"/>
            <a:endParaRPr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 algn="just"/>
            <a:r>
              <a:rPr sz="2400" b="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b.博学之，审问之，慎思之，明辨之，笃行之</a:t>
            </a:r>
            <a:r>
              <a:rPr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 ——《</a:t>
            </a:r>
            <a:r>
              <a:rPr sz="2400" b="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礼记</a:t>
            </a:r>
            <a:r>
              <a:rPr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endParaRPr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 algn="just"/>
            <a:endParaRPr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 algn="just"/>
            <a:r>
              <a:rPr sz="2400" b="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c.智能之士，不学不成，不问不知</a:t>
            </a:r>
            <a:r>
              <a:rPr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。——【</a:t>
            </a:r>
            <a:r>
              <a:rPr sz="2400" b="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汉】王充</a:t>
            </a:r>
            <a:endParaRPr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 algn="just"/>
            <a:endParaRPr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 algn="just"/>
            <a:r>
              <a:rPr sz="2400" b="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d.人非生而知之者，孰能无惑</a:t>
            </a:r>
            <a:r>
              <a:rPr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？——【</a:t>
            </a:r>
            <a:r>
              <a:rPr sz="2400" b="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唐】韩愈</a:t>
            </a:r>
            <a:endParaRPr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 algn="just"/>
            <a:endParaRPr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65430" y="416877"/>
            <a:ext cx="50800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（1）朗读这些语句。</a:t>
            </a:r>
            <a:endParaRPr lang="zh-CN" sz="24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（2）说说句子的意思）。</a:t>
            </a:r>
            <a:endParaRPr lang="zh-CN" sz="24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5430" y="1461135"/>
            <a:ext cx="8527415" cy="3046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28600" algn="just"/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sz="2400" b="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a.意思：谦虚好问的人气度就宽宏，自以为是的人气量就狭小</a:t>
            </a:r>
            <a:r>
              <a:rPr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28600" algn="just"/>
            <a:r>
              <a:rPr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b. </a:t>
            </a:r>
            <a:r>
              <a:rPr sz="2400" b="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要博学多才，就要对学问详细地询问，彻底搞懂，要慎重地思考，要明白地辨别，要切实地力行</a:t>
            </a:r>
            <a:r>
              <a:rPr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28600" algn="just"/>
            <a:r>
              <a:rPr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sz="2400" b="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c.不学习自能知道，不问别人自己就懂得了，从古到今做事情，还没有这样的人</a:t>
            </a:r>
            <a:r>
              <a:rPr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28600" algn="just"/>
            <a:r>
              <a:rPr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d. </a:t>
            </a:r>
            <a:r>
              <a:rPr sz="2400" b="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一般人不是圣人和贤人，谁能没有过失</a:t>
            </a:r>
            <a:r>
              <a:rPr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？</a:t>
            </a:r>
            <a:endParaRPr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28600" algn="just"/>
            <a:r>
              <a:rPr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1319</Words>
  <Application>WPS 演示</Application>
  <PresentationFormat>全屏显示(16:9)</PresentationFormat>
  <Paragraphs>88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Wingdings</vt:lpstr>
      <vt:lpstr>黑体</vt:lpstr>
      <vt:lpstr>楷体</vt:lpstr>
      <vt:lpstr>Times New Roman</vt:lpstr>
      <vt:lpstr>微软雅黑</vt:lpstr>
      <vt:lpstr>Arial Unicode MS</vt:lpstr>
      <vt:lpstr>Calibri</vt:lpstr>
      <vt:lpstr>Cambria</vt:lpstr>
      <vt:lpstr>Arial</vt:lpstr>
      <vt:lpstr>等线</vt:lpstr>
      <vt:lpstr>1_Office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上帝掷骰子吗</cp:lastModifiedBy>
  <cp:revision>141</cp:revision>
  <dcterms:created xsi:type="dcterms:W3CDTF">2017-03-17T02:28:00Z</dcterms:created>
  <dcterms:modified xsi:type="dcterms:W3CDTF">2023-09-25T17:11:14Z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586E7DD76007456E8CCBD8AD047D3843_12</vt:lpwstr>
  </property>
</Properties>
</file>