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73" r:id="rId5"/>
    <p:sldId id="274" r:id="rId6"/>
    <p:sldId id="276" r:id="rId7"/>
    <p:sldId id="278" r:id="rId8"/>
    <p:sldId id="280" r:id="rId9"/>
    <p:sldId id="295" r:id="rId10"/>
    <p:sldId id="281" r:id="rId11"/>
    <p:sldId id="282" r:id="rId12"/>
    <p:sldId id="283" r:id="rId13"/>
    <p:sldId id="296" r:id="rId14"/>
    <p:sldId id="297" r:id="rId15"/>
    <p:sldId id="284" r:id="rId16"/>
    <p:sldId id="286" r:id="rId17"/>
    <p:sldId id="263" r:id="rId18"/>
    <p:sldId id="306"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7" userDrawn="1">
          <p15:clr>
            <a:srgbClr val="A4A3A4"/>
          </p15:clr>
        </p15:guide>
        <p15:guide id="2" pos="38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9939"/>
    <a:srgbClr val="EC3438"/>
    <a:srgbClr val="C21215"/>
    <a:srgbClr val="C6801C"/>
    <a:srgbClr val="2AB126"/>
    <a:srgbClr val="FFFFFF"/>
    <a:srgbClr val="005FA2"/>
    <a:srgbClr val="00B4FF"/>
    <a:srgbClr val="ECECEC"/>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27"/>
        <p:guide pos="384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jpe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jpe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23.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27.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892222" y="2169041"/>
            <a:ext cx="6736715" cy="922020"/>
          </a:xfrm>
          <a:prstGeom prst="rect">
            <a:avLst/>
          </a:prstGeom>
          <a:noFill/>
        </p:spPr>
        <p:txBody>
          <a:bodyPr wrap="none" rtlCol="0">
            <a:spAutoFit/>
          </a:bodyPr>
          <a:lstStyle/>
          <a:p>
            <a:r>
              <a:rPr kumimoji="1" lang="zh-CN" altLang="en-US" sz="5400" b="1" dirty="0">
                <a:solidFill>
                  <a:srgbClr val="00B4FF"/>
                </a:solidFill>
              </a:rPr>
              <a:t>分数除法的应用（</a:t>
            </a:r>
            <a:r>
              <a:rPr kumimoji="1" lang="en-US" altLang="zh-CN" sz="5400" b="1" dirty="0">
                <a:solidFill>
                  <a:srgbClr val="00B4FF"/>
                </a:solidFill>
              </a:rPr>
              <a:t>1</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4" name="文本框 13"/>
          <p:cNvSpPr txBox="1"/>
          <p:nvPr/>
        </p:nvSpPr>
        <p:spPr>
          <a:xfrm>
            <a:off x="857885" y="3019425"/>
            <a:ext cx="401891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）图书馆共有多少本书？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5342890" y="3019425"/>
            <a:ext cx="4269740" cy="46037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解：设图书馆共有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6142355" y="3547745"/>
            <a:ext cx="1693545" cy="717550"/>
            <a:chOff x="3924" y="6985"/>
            <a:chExt cx="2667" cy="1130"/>
          </a:xfrm>
        </p:grpSpPr>
        <p:grpSp>
          <p:nvGrpSpPr>
            <p:cNvPr id="17" name="Group 6"/>
            <p:cNvGrpSpPr/>
            <p:nvPr/>
          </p:nvGrpSpPr>
          <p:grpSpPr>
            <a:xfrm>
              <a:off x="3924" y="6985"/>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0" name="文本框 19"/>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1" name="文本框 20"/>
            <p:cNvSpPr txBox="1"/>
            <p:nvPr/>
          </p:nvSpPr>
          <p:spPr>
            <a:xfrm>
              <a:off x="4962" y="7088"/>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320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6501130" y="4139565"/>
            <a:ext cx="2280738" cy="717550"/>
            <a:chOff x="4863" y="8003"/>
            <a:chExt cx="3592" cy="1130"/>
          </a:xfrm>
        </p:grpSpPr>
        <p:grpSp>
          <p:nvGrpSpPr>
            <p:cNvPr id="23" name="Group 6"/>
            <p:cNvGrpSpPr/>
            <p:nvPr/>
          </p:nvGrpSpPr>
          <p:grpSpPr>
            <a:xfrm rot="0">
              <a:off x="7547" y="8003"/>
              <a:ext cx="908" cy="1130"/>
              <a:chOff x="5031" y="2840"/>
              <a:chExt cx="363" cy="452"/>
            </a:xfrm>
          </p:grpSpPr>
          <p:sp>
            <p:nvSpPr>
              <p:cNvPr id="24" name="Text Box 7"/>
              <p:cNvSpPr txBox="1"/>
              <p:nvPr/>
            </p:nvSpPr>
            <p:spPr>
              <a:xfrm>
                <a:off x="5031"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5031"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4863" y="800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7" name="文本框 26"/>
            <p:cNvSpPr txBox="1"/>
            <p:nvPr/>
          </p:nvSpPr>
          <p:spPr>
            <a:xfrm>
              <a:off x="5313" y="8089"/>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6551295" y="5405120"/>
            <a:ext cx="1320165" cy="521970"/>
            <a:chOff x="13615" y="8293"/>
            <a:chExt cx="2079"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800</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5234940" y="6003290"/>
            <a:ext cx="3932555"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图书馆共有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800</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本书</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9" name="组合 28"/>
          <p:cNvGrpSpPr/>
          <p:nvPr/>
        </p:nvGrpSpPr>
        <p:grpSpPr>
          <a:xfrm>
            <a:off x="6518910" y="4829810"/>
            <a:ext cx="2148903" cy="717550"/>
            <a:chOff x="5282" y="8767"/>
            <a:chExt cx="3384" cy="1130"/>
          </a:xfrm>
        </p:grpSpPr>
        <p:grpSp>
          <p:nvGrpSpPr>
            <p:cNvPr id="28" name="Group 6"/>
            <p:cNvGrpSpPr/>
            <p:nvPr/>
          </p:nvGrpSpPr>
          <p:grpSpPr>
            <a:xfrm rot="0">
              <a:off x="7758" y="8767"/>
              <a:ext cx="908" cy="1130"/>
              <a:chOff x="4948" y="2840"/>
              <a:chExt cx="363" cy="452"/>
            </a:xfrm>
          </p:grpSpPr>
          <p:sp>
            <p:nvSpPr>
              <p:cNvPr id="30" name="Text Box 7"/>
              <p:cNvSpPr txBox="1"/>
              <p:nvPr/>
            </p:nvSpPr>
            <p:spPr>
              <a:xfrm>
                <a:off x="494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31" name="Line 8"/>
              <p:cNvSpPr/>
              <p:nvPr/>
            </p:nvSpPr>
            <p:spPr>
              <a:xfrm>
                <a:off x="4948" y="3030"/>
                <a:ext cx="227" cy="0"/>
              </a:xfrm>
              <a:prstGeom prst="line">
                <a:avLst/>
              </a:prstGeom>
              <a:ln w="22225" cap="flat" cmpd="sng">
                <a:solidFill>
                  <a:schemeClr val="tx1"/>
                </a:solidFill>
                <a:prstDash val="solid"/>
                <a:headEnd type="none" w="med" len="med"/>
                <a:tailEnd type="none" w="med" len="med"/>
              </a:ln>
            </p:spPr>
          </p:sp>
        </p:grpSp>
        <p:sp>
          <p:nvSpPr>
            <p:cNvPr id="32" name="文本框 31"/>
            <p:cNvSpPr txBox="1"/>
            <p:nvPr/>
          </p:nvSpPr>
          <p:spPr>
            <a:xfrm>
              <a:off x="5282" y="8767"/>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3" name="文本框 32"/>
            <p:cNvSpPr txBox="1"/>
            <p:nvPr/>
          </p:nvSpPr>
          <p:spPr>
            <a:xfrm>
              <a:off x="5732" y="8853"/>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43" name="组合 42"/>
          <p:cNvGrpSpPr/>
          <p:nvPr/>
        </p:nvGrpSpPr>
        <p:grpSpPr>
          <a:xfrm>
            <a:off x="1390650" y="1297940"/>
            <a:ext cx="9862185" cy="1711960"/>
            <a:chOff x="2190" y="2044"/>
            <a:chExt cx="15531" cy="2696"/>
          </a:xfrm>
        </p:grpSpPr>
        <p:grpSp>
          <p:nvGrpSpPr>
            <p:cNvPr id="13" name="组合 12"/>
            <p:cNvGrpSpPr/>
            <p:nvPr/>
          </p:nvGrpSpPr>
          <p:grpSpPr>
            <a:xfrm>
              <a:off x="13555" y="2526"/>
              <a:ext cx="4166" cy="2152"/>
              <a:chOff x="11515" y="5754"/>
              <a:chExt cx="4166" cy="2152"/>
            </a:xfrm>
          </p:grpSpPr>
          <p:sp>
            <p:nvSpPr>
              <p:cNvPr id="11" name="圆角矩形标注 10"/>
              <p:cNvSpPr/>
              <p:nvPr/>
            </p:nvSpPr>
            <p:spPr>
              <a:xfrm>
                <a:off x="11515" y="5866"/>
                <a:ext cx="4167" cy="2040"/>
              </a:xfrm>
              <a:prstGeom prst="wedgeRoundRectCallout">
                <a:avLst>
                  <a:gd name="adj1" fmla="val -63822"/>
                  <a:gd name="adj2" fmla="val -22598"/>
                  <a:gd name="adj3" fmla="val 16667"/>
                </a:avLst>
              </a:prstGeom>
              <a:solidFill>
                <a:schemeClr val="bg1"/>
              </a:solidFill>
              <a:ln w="31750">
                <a:solidFill>
                  <a:srgbClr val="FF0000"/>
                </a:solid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a:off x="11790" y="5754"/>
                <a:ext cx="3648" cy="2100"/>
                <a:chOff x="11730" y="5674"/>
                <a:chExt cx="3648" cy="2100"/>
              </a:xfrm>
            </p:grpSpPr>
            <p:sp>
              <p:nvSpPr>
                <p:cNvPr id="3" name="文本框 2"/>
                <p:cNvSpPr txBox="1"/>
                <p:nvPr/>
              </p:nvSpPr>
              <p:spPr>
                <a:xfrm>
                  <a:off x="11730" y="5674"/>
                  <a:ext cx="3648" cy="1888"/>
                </a:xfrm>
                <a:prstGeom prst="rect">
                  <a:avLst/>
                </a:prstGeom>
                <a:noFill/>
              </p:spPr>
              <p:txBody>
                <a:bodyPr wrap="none" rtlCol="0">
                  <a:spAutoFit/>
                </a:bodyPr>
                <a:p>
                  <a:pPr>
                    <a:lnSpc>
                      <a:spcPct val="150000"/>
                    </a:lnSpc>
                  </a:pPr>
                  <a:r>
                    <a:rPr lang="zh-CN" altLang="en-US" sz="2400"/>
                    <a:t>科普读物相当于</a:t>
                  </a:r>
                  <a:endParaRPr lang="zh-CN" altLang="en-US" sz="2400"/>
                </a:p>
                <a:p>
                  <a:pPr>
                    <a:lnSpc>
                      <a:spcPct val="150000"/>
                    </a:lnSpc>
                  </a:pPr>
                  <a:r>
                    <a:rPr lang="zh-CN" altLang="en-US" sz="2400"/>
                    <a:t>故事书的</a:t>
                  </a:r>
                  <a:r>
                    <a:rPr lang="en-US" altLang="zh-CN" sz="2400"/>
                    <a:t>      </a:t>
                  </a:r>
                  <a:r>
                    <a:rPr lang="zh-CN" altLang="en-US" sz="2400"/>
                    <a:t>。</a:t>
                  </a:r>
                  <a:endParaRPr lang="zh-CN" altLang="en-US" sz="2400"/>
                </a:p>
              </p:txBody>
            </p:sp>
            <p:grpSp>
              <p:nvGrpSpPr>
                <p:cNvPr id="37" name="Group 6"/>
                <p:cNvGrpSpPr/>
                <p:nvPr/>
              </p:nvGrpSpPr>
              <p:grpSpPr>
                <a:xfrm>
                  <a:off x="13887" y="6644"/>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10" name="组合 9"/>
            <p:cNvGrpSpPr/>
            <p:nvPr/>
          </p:nvGrpSpPr>
          <p:grpSpPr>
            <a:xfrm>
              <a:off x="2190" y="2411"/>
              <a:ext cx="5529" cy="2180"/>
              <a:chOff x="2794" y="3494"/>
              <a:chExt cx="5529" cy="2180"/>
            </a:xfrm>
          </p:grpSpPr>
          <p:grpSp>
            <p:nvGrpSpPr>
              <p:cNvPr id="9" name="组合 8"/>
              <p:cNvGrpSpPr/>
              <p:nvPr/>
            </p:nvGrpSpPr>
            <p:grpSpPr>
              <a:xfrm>
                <a:off x="2794" y="3494"/>
                <a:ext cx="5529" cy="2180"/>
                <a:chOff x="520" y="7888"/>
                <a:chExt cx="5529" cy="2180"/>
              </a:xfrm>
            </p:grpSpPr>
            <p:sp>
              <p:nvSpPr>
                <p:cNvPr id="5" name="圆角矩形标注 4"/>
                <p:cNvSpPr/>
                <p:nvPr/>
              </p:nvSpPr>
              <p:spPr>
                <a:xfrm>
                  <a:off x="520" y="8028"/>
                  <a:ext cx="5293" cy="2040"/>
                </a:xfrm>
                <a:prstGeom prst="wedgeRoundRectCallout">
                  <a:avLst>
                    <a:gd name="adj1" fmla="val 55176"/>
                    <a:gd name="adj2" fmla="val -29999"/>
                    <a:gd name="adj3" fmla="val 16667"/>
                  </a:avLst>
                </a:prstGeom>
                <a:solidFill>
                  <a:schemeClr val="bg1"/>
                </a:solidFill>
                <a:ln w="31750">
                  <a:solidFill>
                    <a:srgbClr val="FF0000"/>
                  </a:solid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40" y="7888"/>
                  <a:ext cx="5409" cy="1888"/>
                </a:xfrm>
                <a:prstGeom prst="rect">
                  <a:avLst/>
                </a:prstGeom>
                <a:noFill/>
              </p:spPr>
              <p:txBody>
                <a:bodyPr wrap="none" rtlCol="0">
                  <a:spAutoFit/>
                </a:bodyPr>
                <a:p>
                  <a:pPr>
                    <a:lnSpc>
                      <a:spcPct val="150000"/>
                    </a:lnSpc>
                  </a:pPr>
                  <a:r>
                    <a:rPr lang="zh-CN" altLang="en-US" sz="2400"/>
                    <a:t>学校有科普读物</a:t>
                  </a:r>
                  <a:r>
                    <a:rPr lang="en-US" altLang="zh-CN" sz="2400"/>
                    <a:t>320</a:t>
                  </a:r>
                  <a:r>
                    <a:rPr lang="zh-CN" altLang="en-US" sz="2400"/>
                    <a:t>本，</a:t>
                  </a:r>
                  <a:endParaRPr lang="zh-CN" altLang="en-US" sz="2400"/>
                </a:p>
                <a:p>
                  <a:pPr>
                    <a:lnSpc>
                      <a:spcPct val="150000"/>
                    </a:lnSpc>
                  </a:pPr>
                  <a:r>
                    <a:rPr lang="zh-CN" altLang="en-US" sz="2400"/>
                    <a:t>占全部图书的</a:t>
                  </a:r>
                  <a:r>
                    <a:rPr lang="en-US" altLang="zh-CN" sz="2400"/>
                    <a:t>      </a:t>
                  </a:r>
                  <a:r>
                    <a:rPr lang="zh-CN" altLang="en-US" sz="2400"/>
                    <a:t>。</a:t>
                  </a:r>
                  <a:endParaRPr lang="zh-CN" altLang="en-US" sz="2400"/>
                </a:p>
              </p:txBody>
            </p:sp>
          </p:grpSp>
          <p:grpSp>
            <p:nvGrpSpPr>
              <p:cNvPr id="6" name="Group 6"/>
              <p:cNvGrpSpPr/>
              <p:nvPr/>
            </p:nvGrpSpPr>
            <p:grpSpPr>
              <a:xfrm>
                <a:off x="6016" y="4544"/>
                <a:ext cx="908" cy="113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pic>
          <p:nvPicPr>
            <p:cNvPr id="41" name="图片 40" descr="图片161"/>
            <p:cNvPicPr>
              <a:picLocks noChangeAspect="1"/>
            </p:cNvPicPr>
            <p:nvPr/>
          </p:nvPicPr>
          <p:blipFill>
            <a:blip r:embed="rId2"/>
            <a:stretch>
              <a:fillRect/>
            </a:stretch>
          </p:blipFill>
          <p:spPr>
            <a:xfrm>
              <a:off x="7864" y="2044"/>
              <a:ext cx="2407" cy="2696"/>
            </a:xfrm>
            <a:prstGeom prst="rect">
              <a:avLst/>
            </a:prstGeom>
          </p:spPr>
        </p:pic>
        <p:pic>
          <p:nvPicPr>
            <p:cNvPr id="42" name="图片 41" descr="图片61"/>
            <p:cNvPicPr>
              <a:picLocks noChangeAspect="1"/>
            </p:cNvPicPr>
            <p:nvPr/>
          </p:nvPicPr>
          <p:blipFill>
            <a:blip r:embed="rId3"/>
            <a:stretch>
              <a:fillRect/>
            </a:stretch>
          </p:blipFill>
          <p:spPr>
            <a:xfrm flipH="1">
              <a:off x="10915" y="2471"/>
              <a:ext cx="1674" cy="170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ppt_y</p:attrName>
                                        </p:attrNameLst>
                                      </p:cBhvr>
                                      <p:tavLst>
                                        <p:tav tm="0">
                                          <p:val>
                                            <p:strVal val="#ppt_y+#ppt_h*1.125000"/>
                                          </p:val>
                                        </p:tav>
                                        <p:tav tm="100000">
                                          <p:val>
                                            <p:strVal val="#ppt_y"/>
                                          </p:val>
                                        </p:tav>
                                      </p:tavLst>
                                    </p:anim>
                                    <p:animEffect transition="in" filter="wipe(up)">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ppt_y</p:attrName>
                                        </p:attrNameLst>
                                      </p:cBhvr>
                                      <p:tavLst>
                                        <p:tav tm="0">
                                          <p:val>
                                            <p:strVal val="#ppt_y+#ppt_h*1.125000"/>
                                          </p:val>
                                        </p:tav>
                                        <p:tav tm="100000">
                                          <p:val>
                                            <p:strVal val="#ppt_y"/>
                                          </p:val>
                                        </p:tav>
                                      </p:tavLst>
                                    </p:anim>
                                    <p:animEffect transition="in" filter="wipe(up)">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p:tgtEl>
                                          <p:spTgt spid="40"/>
                                        </p:tgtEl>
                                        <p:attrNameLst>
                                          <p:attrName>ppt_y</p:attrName>
                                        </p:attrNameLst>
                                      </p:cBhvr>
                                      <p:tavLst>
                                        <p:tav tm="0">
                                          <p:val>
                                            <p:strVal val="#ppt_y+#ppt_h*1.125000"/>
                                          </p:val>
                                        </p:tav>
                                        <p:tav tm="100000">
                                          <p:val>
                                            <p:strVal val="#ppt_y"/>
                                          </p:val>
                                        </p:tav>
                                      </p:tavLst>
                                    </p:anim>
                                    <p:animEffect transition="in" filter="wipe(up)">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4" name="文本框 13"/>
          <p:cNvSpPr txBox="1"/>
          <p:nvPr/>
        </p:nvSpPr>
        <p:spPr>
          <a:xfrm>
            <a:off x="857885" y="3019425"/>
            <a:ext cx="432371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）图书馆有多少本故事书？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5342890" y="3019425"/>
            <a:ext cx="4269740" cy="46037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解：设图书馆有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本故事书。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6142355" y="3547745"/>
            <a:ext cx="1693545" cy="717550"/>
            <a:chOff x="3924" y="6985"/>
            <a:chExt cx="2667" cy="1130"/>
          </a:xfrm>
        </p:grpSpPr>
        <p:grpSp>
          <p:nvGrpSpPr>
            <p:cNvPr id="17" name="Group 6"/>
            <p:cNvGrpSpPr/>
            <p:nvPr/>
          </p:nvGrpSpPr>
          <p:grpSpPr>
            <a:xfrm>
              <a:off x="3924" y="6985"/>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0" name="文本框 19"/>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1" name="文本框 20"/>
            <p:cNvSpPr txBox="1"/>
            <p:nvPr/>
          </p:nvSpPr>
          <p:spPr>
            <a:xfrm>
              <a:off x="4962" y="7088"/>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320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6501130" y="4139565"/>
            <a:ext cx="2280738" cy="717550"/>
            <a:chOff x="4863" y="8003"/>
            <a:chExt cx="3592" cy="1130"/>
          </a:xfrm>
        </p:grpSpPr>
        <p:grpSp>
          <p:nvGrpSpPr>
            <p:cNvPr id="23" name="Group 6"/>
            <p:cNvGrpSpPr/>
            <p:nvPr/>
          </p:nvGrpSpPr>
          <p:grpSpPr>
            <a:xfrm rot="0">
              <a:off x="7547" y="8003"/>
              <a:ext cx="908" cy="1130"/>
              <a:chOff x="5031" y="2840"/>
              <a:chExt cx="363" cy="452"/>
            </a:xfrm>
          </p:grpSpPr>
          <p:sp>
            <p:nvSpPr>
              <p:cNvPr id="24" name="Text Box 7"/>
              <p:cNvSpPr txBox="1"/>
              <p:nvPr/>
            </p:nvSpPr>
            <p:spPr>
              <a:xfrm>
                <a:off x="5031"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5" name="Line 8"/>
              <p:cNvSpPr/>
              <p:nvPr/>
            </p:nvSpPr>
            <p:spPr>
              <a:xfrm>
                <a:off x="5031"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4863" y="800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7" name="文本框 26"/>
            <p:cNvSpPr txBox="1"/>
            <p:nvPr/>
          </p:nvSpPr>
          <p:spPr>
            <a:xfrm>
              <a:off x="5313" y="8089"/>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6551295" y="5405120"/>
            <a:ext cx="1320165" cy="521970"/>
            <a:chOff x="13615" y="8293"/>
            <a:chExt cx="2079"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240</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5234940" y="6003290"/>
            <a:ext cx="4237355"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图书馆有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240</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本故事书</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9" name="组合 28"/>
          <p:cNvGrpSpPr/>
          <p:nvPr/>
        </p:nvGrpSpPr>
        <p:grpSpPr>
          <a:xfrm>
            <a:off x="6518910" y="4829810"/>
            <a:ext cx="2148903" cy="717550"/>
            <a:chOff x="5282" y="8767"/>
            <a:chExt cx="3384" cy="1130"/>
          </a:xfrm>
        </p:grpSpPr>
        <p:grpSp>
          <p:nvGrpSpPr>
            <p:cNvPr id="28" name="Group 6"/>
            <p:cNvGrpSpPr/>
            <p:nvPr/>
          </p:nvGrpSpPr>
          <p:grpSpPr>
            <a:xfrm rot="0">
              <a:off x="7758" y="8767"/>
              <a:ext cx="908" cy="1130"/>
              <a:chOff x="4948" y="2840"/>
              <a:chExt cx="363" cy="452"/>
            </a:xfrm>
          </p:grpSpPr>
          <p:sp>
            <p:nvSpPr>
              <p:cNvPr id="30" name="Text Box 7"/>
              <p:cNvSpPr txBox="1"/>
              <p:nvPr/>
            </p:nvSpPr>
            <p:spPr>
              <a:xfrm>
                <a:off x="494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1" name="Line 8"/>
              <p:cNvSpPr/>
              <p:nvPr/>
            </p:nvSpPr>
            <p:spPr>
              <a:xfrm>
                <a:off x="4948" y="3030"/>
                <a:ext cx="227" cy="0"/>
              </a:xfrm>
              <a:prstGeom prst="line">
                <a:avLst/>
              </a:prstGeom>
              <a:ln w="22225" cap="flat" cmpd="sng">
                <a:solidFill>
                  <a:schemeClr val="tx1"/>
                </a:solidFill>
                <a:prstDash val="solid"/>
                <a:headEnd type="none" w="med" len="med"/>
                <a:tailEnd type="none" w="med" len="med"/>
              </a:ln>
            </p:spPr>
          </p:sp>
        </p:grpSp>
        <p:sp>
          <p:nvSpPr>
            <p:cNvPr id="32" name="文本框 31"/>
            <p:cNvSpPr txBox="1"/>
            <p:nvPr/>
          </p:nvSpPr>
          <p:spPr>
            <a:xfrm>
              <a:off x="5282" y="8767"/>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3" name="文本框 32"/>
            <p:cNvSpPr txBox="1"/>
            <p:nvPr/>
          </p:nvSpPr>
          <p:spPr>
            <a:xfrm>
              <a:off x="5732" y="8853"/>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43" name="组合 42"/>
          <p:cNvGrpSpPr/>
          <p:nvPr/>
        </p:nvGrpSpPr>
        <p:grpSpPr>
          <a:xfrm>
            <a:off x="1390650" y="1297940"/>
            <a:ext cx="9862185" cy="1711960"/>
            <a:chOff x="2190" y="2044"/>
            <a:chExt cx="15531" cy="2696"/>
          </a:xfrm>
        </p:grpSpPr>
        <p:grpSp>
          <p:nvGrpSpPr>
            <p:cNvPr id="41" name="组合 40"/>
            <p:cNvGrpSpPr/>
            <p:nvPr/>
          </p:nvGrpSpPr>
          <p:grpSpPr>
            <a:xfrm>
              <a:off x="13555" y="2526"/>
              <a:ext cx="4166" cy="2152"/>
              <a:chOff x="11515" y="5754"/>
              <a:chExt cx="4166" cy="2152"/>
            </a:xfrm>
          </p:grpSpPr>
          <p:sp>
            <p:nvSpPr>
              <p:cNvPr id="42" name="圆角矩形标注 41"/>
              <p:cNvSpPr/>
              <p:nvPr/>
            </p:nvSpPr>
            <p:spPr>
              <a:xfrm>
                <a:off x="11515" y="5866"/>
                <a:ext cx="4167" cy="2040"/>
              </a:xfrm>
              <a:prstGeom prst="wedgeRoundRectCallout">
                <a:avLst>
                  <a:gd name="adj1" fmla="val -63822"/>
                  <a:gd name="adj2" fmla="val -22598"/>
                  <a:gd name="adj3" fmla="val 16667"/>
                </a:avLst>
              </a:prstGeom>
              <a:solidFill>
                <a:schemeClr val="bg1"/>
              </a:solidFill>
              <a:ln w="31750">
                <a:solidFill>
                  <a:srgbClr val="FF0000"/>
                </a:solid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4" name="组合 43"/>
              <p:cNvGrpSpPr/>
              <p:nvPr/>
            </p:nvGrpSpPr>
            <p:grpSpPr>
              <a:xfrm>
                <a:off x="11790" y="5754"/>
                <a:ext cx="3648" cy="2100"/>
                <a:chOff x="11730" y="5674"/>
                <a:chExt cx="3648" cy="2100"/>
              </a:xfrm>
            </p:grpSpPr>
            <p:sp>
              <p:nvSpPr>
                <p:cNvPr id="45" name="文本框 44"/>
                <p:cNvSpPr txBox="1"/>
                <p:nvPr/>
              </p:nvSpPr>
              <p:spPr>
                <a:xfrm>
                  <a:off x="11730" y="5674"/>
                  <a:ext cx="3648" cy="1888"/>
                </a:xfrm>
                <a:prstGeom prst="rect">
                  <a:avLst/>
                </a:prstGeom>
                <a:noFill/>
              </p:spPr>
              <p:txBody>
                <a:bodyPr wrap="none" rtlCol="0">
                  <a:spAutoFit/>
                </a:bodyPr>
                <a:p>
                  <a:pPr>
                    <a:lnSpc>
                      <a:spcPct val="150000"/>
                    </a:lnSpc>
                  </a:pPr>
                  <a:r>
                    <a:rPr lang="zh-CN" altLang="en-US" sz="2400"/>
                    <a:t>科普读物相当于</a:t>
                  </a:r>
                  <a:endParaRPr lang="zh-CN" altLang="en-US" sz="2400"/>
                </a:p>
                <a:p>
                  <a:pPr>
                    <a:lnSpc>
                      <a:spcPct val="150000"/>
                    </a:lnSpc>
                  </a:pPr>
                  <a:r>
                    <a:rPr lang="zh-CN" altLang="en-US" sz="2400"/>
                    <a:t>故事书的</a:t>
                  </a:r>
                  <a:r>
                    <a:rPr lang="en-US" altLang="zh-CN" sz="2400"/>
                    <a:t>      </a:t>
                  </a:r>
                  <a:r>
                    <a:rPr lang="zh-CN" altLang="en-US" sz="2400"/>
                    <a:t>。</a:t>
                  </a:r>
                  <a:endParaRPr lang="zh-CN" altLang="en-US" sz="2400"/>
                </a:p>
              </p:txBody>
            </p:sp>
            <p:grpSp>
              <p:nvGrpSpPr>
                <p:cNvPr id="46" name="Group 6"/>
                <p:cNvGrpSpPr/>
                <p:nvPr/>
              </p:nvGrpSpPr>
              <p:grpSpPr>
                <a:xfrm>
                  <a:off x="13887" y="6644"/>
                  <a:ext cx="908" cy="1130"/>
                  <a:chOff x="4876" y="2840"/>
                  <a:chExt cx="363" cy="452"/>
                </a:xfrm>
              </p:grpSpPr>
              <p:sp>
                <p:nvSpPr>
                  <p:cNvPr id="4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49" name="组合 48"/>
            <p:cNvGrpSpPr/>
            <p:nvPr/>
          </p:nvGrpSpPr>
          <p:grpSpPr>
            <a:xfrm>
              <a:off x="2190" y="2411"/>
              <a:ext cx="5529" cy="2180"/>
              <a:chOff x="2794" y="3494"/>
              <a:chExt cx="5529" cy="2180"/>
            </a:xfrm>
          </p:grpSpPr>
          <p:grpSp>
            <p:nvGrpSpPr>
              <p:cNvPr id="50" name="组合 49"/>
              <p:cNvGrpSpPr/>
              <p:nvPr/>
            </p:nvGrpSpPr>
            <p:grpSpPr>
              <a:xfrm>
                <a:off x="2794" y="3494"/>
                <a:ext cx="5529" cy="2180"/>
                <a:chOff x="520" y="7888"/>
                <a:chExt cx="5529" cy="2180"/>
              </a:xfrm>
            </p:grpSpPr>
            <p:sp>
              <p:nvSpPr>
                <p:cNvPr id="51" name="圆角矩形标注 50"/>
                <p:cNvSpPr/>
                <p:nvPr/>
              </p:nvSpPr>
              <p:spPr>
                <a:xfrm>
                  <a:off x="520" y="8028"/>
                  <a:ext cx="5293" cy="2040"/>
                </a:xfrm>
                <a:prstGeom prst="wedgeRoundRectCallout">
                  <a:avLst>
                    <a:gd name="adj1" fmla="val 55176"/>
                    <a:gd name="adj2" fmla="val -29999"/>
                    <a:gd name="adj3" fmla="val 16667"/>
                  </a:avLst>
                </a:prstGeom>
                <a:solidFill>
                  <a:schemeClr val="bg1"/>
                </a:solidFill>
                <a:ln w="31750">
                  <a:solidFill>
                    <a:srgbClr val="FF0000"/>
                  </a:solid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640" y="7888"/>
                  <a:ext cx="5409" cy="1888"/>
                </a:xfrm>
                <a:prstGeom prst="rect">
                  <a:avLst/>
                </a:prstGeom>
                <a:noFill/>
              </p:spPr>
              <p:txBody>
                <a:bodyPr wrap="none" rtlCol="0">
                  <a:spAutoFit/>
                </a:bodyPr>
                <a:p>
                  <a:pPr>
                    <a:lnSpc>
                      <a:spcPct val="150000"/>
                    </a:lnSpc>
                  </a:pPr>
                  <a:r>
                    <a:rPr lang="zh-CN" altLang="en-US" sz="2400"/>
                    <a:t>学校有科普读物</a:t>
                  </a:r>
                  <a:r>
                    <a:rPr lang="en-US" altLang="zh-CN" sz="2400"/>
                    <a:t>320</a:t>
                  </a:r>
                  <a:r>
                    <a:rPr lang="zh-CN" altLang="en-US" sz="2400"/>
                    <a:t>本，</a:t>
                  </a:r>
                  <a:endParaRPr lang="zh-CN" altLang="en-US" sz="2400"/>
                </a:p>
                <a:p>
                  <a:pPr>
                    <a:lnSpc>
                      <a:spcPct val="150000"/>
                    </a:lnSpc>
                  </a:pPr>
                  <a:r>
                    <a:rPr lang="zh-CN" altLang="en-US" sz="2400"/>
                    <a:t>占全部图书的</a:t>
                  </a:r>
                  <a:r>
                    <a:rPr lang="en-US" altLang="zh-CN" sz="2400"/>
                    <a:t>      </a:t>
                  </a:r>
                  <a:r>
                    <a:rPr lang="zh-CN" altLang="en-US" sz="2400"/>
                    <a:t>。</a:t>
                  </a:r>
                  <a:endParaRPr lang="zh-CN" altLang="en-US" sz="2400"/>
                </a:p>
              </p:txBody>
            </p:sp>
          </p:grpSp>
          <p:grpSp>
            <p:nvGrpSpPr>
              <p:cNvPr id="53" name="Group 6"/>
              <p:cNvGrpSpPr/>
              <p:nvPr/>
            </p:nvGrpSpPr>
            <p:grpSpPr>
              <a:xfrm>
                <a:off x="6016" y="4544"/>
                <a:ext cx="908" cy="1130"/>
                <a:chOff x="4876" y="2840"/>
                <a:chExt cx="363" cy="452"/>
              </a:xfrm>
            </p:grpSpPr>
            <p:sp>
              <p:nvSpPr>
                <p:cNvPr id="5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pic>
          <p:nvPicPr>
            <p:cNvPr id="56" name="图片 55" descr="图片161"/>
            <p:cNvPicPr>
              <a:picLocks noChangeAspect="1"/>
            </p:cNvPicPr>
            <p:nvPr/>
          </p:nvPicPr>
          <p:blipFill>
            <a:blip r:embed="rId2"/>
            <a:stretch>
              <a:fillRect/>
            </a:stretch>
          </p:blipFill>
          <p:spPr>
            <a:xfrm>
              <a:off x="7864" y="2044"/>
              <a:ext cx="2407" cy="2696"/>
            </a:xfrm>
            <a:prstGeom prst="rect">
              <a:avLst/>
            </a:prstGeom>
          </p:spPr>
        </p:pic>
        <p:pic>
          <p:nvPicPr>
            <p:cNvPr id="57" name="图片 56" descr="图片61"/>
            <p:cNvPicPr>
              <a:picLocks noChangeAspect="1"/>
            </p:cNvPicPr>
            <p:nvPr/>
          </p:nvPicPr>
          <p:blipFill>
            <a:blip r:embed="rId3"/>
            <a:stretch>
              <a:fillRect/>
            </a:stretch>
          </p:blipFill>
          <p:spPr>
            <a:xfrm flipH="1">
              <a:off x="10915" y="2471"/>
              <a:ext cx="1674" cy="170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ppt_y</p:attrName>
                                        </p:attrNameLst>
                                      </p:cBhvr>
                                      <p:tavLst>
                                        <p:tav tm="0">
                                          <p:val>
                                            <p:strVal val="#ppt_y+#ppt_h*1.125000"/>
                                          </p:val>
                                        </p:tav>
                                        <p:tav tm="100000">
                                          <p:val>
                                            <p:strVal val="#ppt_y"/>
                                          </p:val>
                                        </p:tav>
                                      </p:tavLst>
                                    </p:anim>
                                    <p:animEffect transition="in" filter="wipe(up)">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ppt_y</p:attrName>
                                        </p:attrNameLst>
                                      </p:cBhvr>
                                      <p:tavLst>
                                        <p:tav tm="0">
                                          <p:val>
                                            <p:strVal val="#ppt_y+#ppt_h*1.125000"/>
                                          </p:val>
                                        </p:tav>
                                        <p:tav tm="100000">
                                          <p:val>
                                            <p:strVal val="#ppt_y"/>
                                          </p:val>
                                        </p:tav>
                                      </p:tavLst>
                                    </p:anim>
                                    <p:animEffect transition="in" filter="wipe(up)">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p:tgtEl>
                                          <p:spTgt spid="40"/>
                                        </p:tgtEl>
                                        <p:attrNameLst>
                                          <p:attrName>ppt_y</p:attrName>
                                        </p:attrNameLst>
                                      </p:cBhvr>
                                      <p:tavLst>
                                        <p:tav tm="0">
                                          <p:val>
                                            <p:strVal val="#ppt_y+#ppt_h*1.125000"/>
                                          </p:val>
                                        </p:tav>
                                        <p:tav tm="100000">
                                          <p:val>
                                            <p:strVal val="#ppt_y"/>
                                          </p:val>
                                        </p:tav>
                                      </p:tavLst>
                                    </p:anim>
                                    <p:animEffect transition="in" filter="wipe(up)">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774190" y="1186815"/>
            <a:ext cx="8902700" cy="1198880"/>
          </a:xfrm>
          <a:prstGeom prst="rect">
            <a:avLst/>
          </a:prstGeom>
          <a:noFill/>
        </p:spPr>
        <p:txBody>
          <a:bodyPr wrap="none" rtlCol="0">
            <a:spAutoFit/>
          </a:bodyPr>
          <a:p>
            <a:pPr>
              <a:lnSpc>
                <a:spcPct val="150000"/>
              </a:lnSpc>
            </a:pPr>
            <a:r>
              <a:rPr lang="zh-CN" altLang="en-US" sz="2400"/>
              <a:t>一辆汽车从甲地去乙地，已经行了</a:t>
            </a:r>
            <a:r>
              <a:rPr lang="en-US" altLang="zh-CN" sz="2400"/>
              <a:t>120</a:t>
            </a:r>
            <a:r>
              <a:rPr lang="zh-CN" altLang="en-US" sz="2400"/>
              <a:t>千米，相当于全程的</a:t>
            </a:r>
            <a:r>
              <a:rPr lang="en-US" altLang="zh-CN" sz="2400"/>
              <a:t>       </a:t>
            </a:r>
            <a:r>
              <a:rPr lang="zh-CN" altLang="en-US" sz="2400"/>
              <a:t>，</a:t>
            </a:r>
            <a:endParaRPr lang="zh-CN" altLang="en-US" sz="2400"/>
          </a:p>
          <a:p>
            <a:pPr>
              <a:lnSpc>
                <a:spcPct val="150000"/>
              </a:lnSpc>
            </a:pPr>
            <a:r>
              <a:rPr lang="zh-CN" altLang="en-US" sz="2400"/>
              <a:t>两地相距多少千米？</a:t>
            </a:r>
            <a:endParaRPr lang="zh-CN" altLang="en-US" sz="2400"/>
          </a:p>
        </p:txBody>
      </p:sp>
      <p:grpSp>
        <p:nvGrpSpPr>
          <p:cNvPr id="37" name="Group 6"/>
          <p:cNvGrpSpPr/>
          <p:nvPr/>
        </p:nvGrpSpPr>
        <p:grpSpPr>
          <a:xfrm>
            <a:off x="9841230" y="1279208"/>
            <a:ext cx="576263" cy="71755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5" name="文本框 14"/>
          <p:cNvSpPr txBox="1"/>
          <p:nvPr/>
        </p:nvSpPr>
        <p:spPr>
          <a:xfrm>
            <a:off x="3834765" y="2648585"/>
            <a:ext cx="4269740" cy="46037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解：设两地相距</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4634230" y="3176905"/>
            <a:ext cx="1693545" cy="717550"/>
            <a:chOff x="3924" y="6985"/>
            <a:chExt cx="2667" cy="1130"/>
          </a:xfrm>
        </p:grpSpPr>
        <p:grpSp>
          <p:nvGrpSpPr>
            <p:cNvPr id="17" name="Group 6"/>
            <p:cNvGrpSpPr/>
            <p:nvPr/>
          </p:nvGrpSpPr>
          <p:grpSpPr>
            <a:xfrm>
              <a:off x="3924" y="6985"/>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0" name="文本框 19"/>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1" name="文本框 20"/>
            <p:cNvSpPr txBox="1"/>
            <p:nvPr/>
          </p:nvSpPr>
          <p:spPr>
            <a:xfrm>
              <a:off x="4962" y="7088"/>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120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4993005" y="3768725"/>
            <a:ext cx="2280738" cy="717550"/>
            <a:chOff x="4863" y="8003"/>
            <a:chExt cx="3592" cy="1130"/>
          </a:xfrm>
        </p:grpSpPr>
        <p:grpSp>
          <p:nvGrpSpPr>
            <p:cNvPr id="23" name="Group 6"/>
            <p:cNvGrpSpPr/>
            <p:nvPr/>
          </p:nvGrpSpPr>
          <p:grpSpPr>
            <a:xfrm rot="0">
              <a:off x="7547" y="8003"/>
              <a:ext cx="908" cy="1130"/>
              <a:chOff x="5031" y="2840"/>
              <a:chExt cx="363" cy="452"/>
            </a:xfrm>
          </p:grpSpPr>
          <p:sp>
            <p:nvSpPr>
              <p:cNvPr id="24" name="Text Box 7"/>
              <p:cNvSpPr txBox="1"/>
              <p:nvPr/>
            </p:nvSpPr>
            <p:spPr>
              <a:xfrm>
                <a:off x="5031"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5031"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4863" y="800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7" name="文本框 26"/>
            <p:cNvSpPr txBox="1"/>
            <p:nvPr/>
          </p:nvSpPr>
          <p:spPr>
            <a:xfrm>
              <a:off x="5313" y="8089"/>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120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5043170" y="5034280"/>
            <a:ext cx="1320165" cy="521970"/>
            <a:chOff x="13615" y="8293"/>
            <a:chExt cx="2079"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62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200</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3726815" y="5632450"/>
            <a:ext cx="3537585"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答：两地相距</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9" name="组合 28"/>
          <p:cNvGrpSpPr/>
          <p:nvPr/>
        </p:nvGrpSpPr>
        <p:grpSpPr>
          <a:xfrm>
            <a:off x="5010785" y="4458970"/>
            <a:ext cx="2148903" cy="717550"/>
            <a:chOff x="5282" y="8767"/>
            <a:chExt cx="3384" cy="1130"/>
          </a:xfrm>
        </p:grpSpPr>
        <p:grpSp>
          <p:nvGrpSpPr>
            <p:cNvPr id="28" name="Group 6"/>
            <p:cNvGrpSpPr/>
            <p:nvPr/>
          </p:nvGrpSpPr>
          <p:grpSpPr>
            <a:xfrm rot="0">
              <a:off x="7758" y="8767"/>
              <a:ext cx="908" cy="1130"/>
              <a:chOff x="4948" y="2840"/>
              <a:chExt cx="363" cy="452"/>
            </a:xfrm>
          </p:grpSpPr>
          <p:sp>
            <p:nvSpPr>
              <p:cNvPr id="30" name="Text Box 7"/>
              <p:cNvSpPr txBox="1"/>
              <p:nvPr/>
            </p:nvSpPr>
            <p:spPr>
              <a:xfrm>
                <a:off x="494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31" name="Line 8"/>
              <p:cNvSpPr/>
              <p:nvPr/>
            </p:nvSpPr>
            <p:spPr>
              <a:xfrm>
                <a:off x="4948" y="3030"/>
                <a:ext cx="227" cy="0"/>
              </a:xfrm>
              <a:prstGeom prst="line">
                <a:avLst/>
              </a:prstGeom>
              <a:ln w="22225" cap="flat" cmpd="sng">
                <a:solidFill>
                  <a:schemeClr val="tx1"/>
                </a:solidFill>
                <a:prstDash val="solid"/>
                <a:headEnd type="none" w="med" len="med"/>
                <a:tailEnd type="none" w="med" len="med"/>
              </a:ln>
            </p:spPr>
          </p:sp>
        </p:grpSp>
        <p:sp>
          <p:nvSpPr>
            <p:cNvPr id="32" name="文本框 31"/>
            <p:cNvSpPr txBox="1"/>
            <p:nvPr/>
          </p:nvSpPr>
          <p:spPr>
            <a:xfrm>
              <a:off x="5282" y="8767"/>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3" name="文本框 32"/>
            <p:cNvSpPr txBox="1"/>
            <p:nvPr/>
          </p:nvSpPr>
          <p:spPr>
            <a:xfrm>
              <a:off x="5732" y="8853"/>
              <a:ext cx="2127"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120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pic>
        <p:nvPicPr>
          <p:cNvPr id="4" name="图片 3" descr="图片9"/>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a:off x="8510905" y="3702685"/>
            <a:ext cx="2956560" cy="1212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dissolv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ppt_y</p:attrName>
                                        </p:attrNameLst>
                                      </p:cBhvr>
                                      <p:tavLst>
                                        <p:tav tm="0">
                                          <p:val>
                                            <p:strVal val="#ppt_y+#ppt_h*1.125000"/>
                                          </p:val>
                                        </p:tav>
                                        <p:tav tm="100000">
                                          <p:val>
                                            <p:strVal val="#ppt_y"/>
                                          </p:val>
                                        </p:tav>
                                      </p:tavLst>
                                    </p:anim>
                                    <p:animEffect transition="in" filter="wipe(up)">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ppt_y</p:attrName>
                                        </p:attrNameLst>
                                      </p:cBhvr>
                                      <p:tavLst>
                                        <p:tav tm="0">
                                          <p:val>
                                            <p:strVal val="#ppt_y+#ppt_h*1.125000"/>
                                          </p:val>
                                        </p:tav>
                                        <p:tav tm="100000">
                                          <p:val>
                                            <p:strVal val="#ppt_y"/>
                                          </p:val>
                                        </p:tav>
                                      </p:tavLst>
                                    </p:anim>
                                    <p:animEffect transition="in" filter="wipe(up)">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p:tgtEl>
                                          <p:spTgt spid="22"/>
                                        </p:tgtEl>
                                        <p:attrNameLst>
                                          <p:attrName>ppt_y</p:attrName>
                                        </p:attrNameLst>
                                      </p:cBhvr>
                                      <p:tavLst>
                                        <p:tav tm="0">
                                          <p:val>
                                            <p:strVal val="#ppt_y+#ppt_h*1.125000"/>
                                          </p:val>
                                        </p:tav>
                                        <p:tav tm="100000">
                                          <p:val>
                                            <p:strVal val="#ppt_y"/>
                                          </p:val>
                                        </p:tav>
                                      </p:tavLst>
                                    </p:anim>
                                    <p:animEffect transition="in" filter="wipe(up)">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p:tgtEl>
                                          <p:spTgt spid="36"/>
                                        </p:tgtEl>
                                        <p:attrNameLst>
                                          <p:attrName>ppt_y</p:attrName>
                                        </p:attrNameLst>
                                      </p:cBhvr>
                                      <p:tavLst>
                                        <p:tav tm="0">
                                          <p:val>
                                            <p:strVal val="#ppt_y+#ppt_h*1.125000"/>
                                          </p:val>
                                        </p:tav>
                                        <p:tav tm="100000">
                                          <p:val>
                                            <p:strVal val="#ppt_y"/>
                                          </p:val>
                                        </p:tav>
                                      </p:tavLst>
                                    </p:anim>
                                    <p:animEffect transition="in" filter="wipe(up)">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p:tgtEl>
                                          <p:spTgt spid="29"/>
                                        </p:tgtEl>
                                        <p:attrNameLst>
                                          <p:attrName>ppt_y</p:attrName>
                                        </p:attrNameLst>
                                      </p:cBhvr>
                                      <p:tavLst>
                                        <p:tav tm="0">
                                          <p:val>
                                            <p:strVal val="#ppt_y+#ppt_h*1.125000"/>
                                          </p:val>
                                        </p:tav>
                                        <p:tav tm="100000">
                                          <p:val>
                                            <p:strVal val="#ppt_y"/>
                                          </p:val>
                                        </p:tav>
                                      </p:tavLst>
                                    </p:anim>
                                    <p:animEffect transition="in" filter="wipe(up)">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p:tgtEl>
                                          <p:spTgt spid="40"/>
                                        </p:tgtEl>
                                        <p:attrNameLst>
                                          <p:attrName>ppt_y</p:attrName>
                                        </p:attrNameLst>
                                      </p:cBhvr>
                                      <p:tavLst>
                                        <p:tav tm="0">
                                          <p:val>
                                            <p:strVal val="#ppt_y+#ppt_h*1.125000"/>
                                          </p:val>
                                        </p:tav>
                                        <p:tav tm="100000">
                                          <p:val>
                                            <p:strVal val="#ppt_y"/>
                                          </p:val>
                                        </p:tav>
                                      </p:tavLst>
                                    </p:anim>
                                    <p:animEffect transition="in" filter="wipe(up)">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620770" y="842010"/>
            <a:ext cx="3230880" cy="460375"/>
          </a:xfrm>
          <a:prstGeom prst="rect">
            <a:avLst/>
          </a:prstGeom>
          <a:noFill/>
        </p:spPr>
        <p:txBody>
          <a:bodyPr wrap="none" rtlCol="0">
            <a:spAutoFit/>
          </a:bodyPr>
          <a:p>
            <a:r>
              <a:rPr lang="zh-CN" altLang="en-US" sz="2400"/>
              <a:t>小丽折了多少只纸鹤？</a:t>
            </a:r>
            <a:endParaRPr lang="zh-CN" altLang="en-US" sz="2400"/>
          </a:p>
        </p:txBody>
      </p:sp>
      <p:pic>
        <p:nvPicPr>
          <p:cNvPr id="4" name="图片 3" descr="图片168"/>
          <p:cNvPicPr>
            <a:picLocks noChangeAspect="1"/>
          </p:cNvPicPr>
          <p:nvPr/>
        </p:nvPicPr>
        <p:blipFill>
          <a:blip r:embed="rId2"/>
          <a:stretch>
            <a:fillRect/>
          </a:stretch>
        </p:blipFill>
        <p:spPr>
          <a:xfrm flipH="1">
            <a:off x="1030605" y="1564640"/>
            <a:ext cx="1145540" cy="1402080"/>
          </a:xfrm>
          <a:prstGeom prst="rect">
            <a:avLst/>
          </a:prstGeom>
        </p:spPr>
      </p:pic>
      <p:pic>
        <p:nvPicPr>
          <p:cNvPr id="5" name="图片 4" descr="图片107"/>
          <p:cNvPicPr>
            <a:picLocks noChangeAspect="1"/>
          </p:cNvPicPr>
          <p:nvPr/>
        </p:nvPicPr>
        <p:blipFill>
          <a:blip r:embed="rId3"/>
          <a:stretch>
            <a:fillRect/>
          </a:stretch>
        </p:blipFill>
        <p:spPr>
          <a:xfrm>
            <a:off x="929640" y="4025265"/>
            <a:ext cx="994410" cy="1461770"/>
          </a:xfrm>
          <a:prstGeom prst="rect">
            <a:avLst/>
          </a:prstGeom>
        </p:spPr>
      </p:pic>
      <p:grpSp>
        <p:nvGrpSpPr>
          <p:cNvPr id="10" name="组合 9"/>
          <p:cNvGrpSpPr/>
          <p:nvPr/>
        </p:nvGrpSpPr>
        <p:grpSpPr>
          <a:xfrm>
            <a:off x="2840355" y="1760220"/>
            <a:ext cx="2826385" cy="786130"/>
            <a:chOff x="3792" y="2959"/>
            <a:chExt cx="4451" cy="1238"/>
          </a:xfrm>
        </p:grpSpPr>
        <p:sp>
          <p:nvSpPr>
            <p:cNvPr id="9" name="圆角矩形标注 8"/>
            <p:cNvSpPr/>
            <p:nvPr/>
          </p:nvSpPr>
          <p:spPr>
            <a:xfrm>
              <a:off x="3792" y="2959"/>
              <a:ext cx="4451" cy="1239"/>
            </a:xfrm>
            <a:prstGeom prst="wedgeRoundRectCallout">
              <a:avLst>
                <a:gd name="adj1" fmla="val -59862"/>
                <a:gd name="adj2" fmla="val 37732"/>
                <a:gd name="adj3" fmla="val 16667"/>
              </a:avLst>
            </a:prstGeom>
            <a:solidFill>
              <a:srgbClr val="FFC0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061" y="3216"/>
              <a:ext cx="4182" cy="725"/>
            </a:xfrm>
            <a:prstGeom prst="rect">
              <a:avLst/>
            </a:prstGeom>
            <a:noFill/>
          </p:spPr>
          <p:txBody>
            <a:bodyPr wrap="square" rtlCol="0">
              <a:spAutoFit/>
            </a:bodyPr>
            <a:p>
              <a:r>
                <a:rPr lang="zh-CN" altLang="en-US" sz="2400"/>
                <a:t>我折了</a:t>
              </a:r>
              <a:r>
                <a:rPr lang="en-US" altLang="zh-CN" sz="2400"/>
                <a:t>95</a:t>
              </a:r>
              <a:r>
                <a:rPr lang="zh-CN" altLang="en-US" sz="2400"/>
                <a:t>个纸鹤。</a:t>
              </a:r>
              <a:endParaRPr lang="zh-CN" altLang="en-US" sz="2400"/>
            </a:p>
          </p:txBody>
        </p:sp>
      </p:grpSp>
      <p:grpSp>
        <p:nvGrpSpPr>
          <p:cNvPr id="11" name="组合 10"/>
          <p:cNvGrpSpPr/>
          <p:nvPr/>
        </p:nvGrpSpPr>
        <p:grpSpPr>
          <a:xfrm>
            <a:off x="2616835" y="4163695"/>
            <a:ext cx="3444240" cy="862330"/>
            <a:chOff x="8828" y="3424"/>
            <a:chExt cx="5424" cy="1358"/>
          </a:xfrm>
        </p:grpSpPr>
        <p:sp>
          <p:nvSpPr>
            <p:cNvPr id="48" name="圆角矩形标注 47"/>
            <p:cNvSpPr/>
            <p:nvPr/>
          </p:nvSpPr>
          <p:spPr>
            <a:xfrm>
              <a:off x="8828" y="3424"/>
              <a:ext cx="5424" cy="1359"/>
            </a:xfrm>
            <a:prstGeom prst="wedgeRoundRectCallout">
              <a:avLst>
                <a:gd name="adj1" fmla="val -58628"/>
                <a:gd name="adj2" fmla="val -17917"/>
                <a:gd name="adj3" fmla="val 16667"/>
              </a:avLst>
            </a:prstGeom>
            <a:solidFill>
              <a:srgbClr val="92D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8829" y="3599"/>
              <a:ext cx="5348" cy="1130"/>
              <a:chOff x="10741" y="6617"/>
              <a:chExt cx="5348" cy="1130"/>
            </a:xfrm>
          </p:grpSpPr>
          <p:sp>
            <p:nvSpPr>
              <p:cNvPr id="7" name="文本框 6"/>
              <p:cNvSpPr txBox="1"/>
              <p:nvPr/>
            </p:nvSpPr>
            <p:spPr>
              <a:xfrm>
                <a:off x="10741" y="6737"/>
                <a:ext cx="5349" cy="725"/>
              </a:xfrm>
              <a:prstGeom prst="rect">
                <a:avLst/>
              </a:prstGeom>
              <a:noFill/>
            </p:spPr>
            <p:txBody>
              <a:bodyPr wrap="square" rtlCol="0">
                <a:spAutoFit/>
              </a:bodyPr>
              <a:p>
                <a:r>
                  <a:rPr lang="zh-CN" altLang="en-US" sz="2400"/>
                  <a:t>他比我折的</a:t>
                </a:r>
                <a:r>
                  <a:rPr lang="en-US" altLang="zh-CN" sz="2400"/>
                  <a:t>     </a:t>
                </a:r>
                <a:r>
                  <a:rPr lang="zh-CN" altLang="en-US" sz="2400"/>
                  <a:t>还多</a:t>
                </a:r>
                <a:r>
                  <a:rPr lang="en-US" altLang="zh-CN" sz="2400"/>
                  <a:t>5</a:t>
                </a:r>
                <a:r>
                  <a:rPr lang="zh-CN" altLang="en-US" sz="2400"/>
                  <a:t>个。</a:t>
                </a:r>
                <a:endParaRPr lang="zh-CN" altLang="en-US" sz="2400"/>
              </a:p>
            </p:txBody>
          </p:sp>
          <p:grpSp>
            <p:nvGrpSpPr>
              <p:cNvPr id="37" name="Group 6"/>
              <p:cNvGrpSpPr/>
              <p:nvPr/>
            </p:nvGrpSpPr>
            <p:grpSpPr>
              <a:xfrm>
                <a:off x="13344" y="6617"/>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12" name="文本框 11"/>
          <p:cNvSpPr txBox="1"/>
          <p:nvPr/>
        </p:nvSpPr>
        <p:spPr>
          <a:xfrm>
            <a:off x="1131570" y="5494020"/>
            <a:ext cx="792480" cy="460375"/>
          </a:xfrm>
          <a:prstGeom prst="rect">
            <a:avLst/>
          </a:prstGeom>
          <a:noFill/>
        </p:spPr>
        <p:txBody>
          <a:bodyPr wrap="none" rtlCol="0">
            <a:spAutoFit/>
          </a:bodyPr>
          <a:p>
            <a:r>
              <a:rPr lang="zh-CN" altLang="en-US" sz="2400"/>
              <a:t>小丽</a:t>
            </a:r>
            <a:endParaRPr lang="zh-CN" altLang="en-US" sz="2400"/>
          </a:p>
        </p:txBody>
      </p:sp>
      <p:sp>
        <p:nvSpPr>
          <p:cNvPr id="13" name="文本框 12"/>
          <p:cNvSpPr txBox="1"/>
          <p:nvPr/>
        </p:nvSpPr>
        <p:spPr>
          <a:xfrm>
            <a:off x="1030605" y="3030220"/>
            <a:ext cx="792480" cy="460375"/>
          </a:xfrm>
          <a:prstGeom prst="rect">
            <a:avLst/>
          </a:prstGeom>
          <a:noFill/>
        </p:spPr>
        <p:txBody>
          <a:bodyPr wrap="none" rtlCol="0">
            <a:spAutoFit/>
          </a:bodyPr>
          <a:p>
            <a:r>
              <a:rPr lang="zh-CN" altLang="en-US" sz="2400"/>
              <a:t>小强</a:t>
            </a:r>
            <a:endParaRPr lang="zh-CN" altLang="en-US" sz="2400"/>
          </a:p>
        </p:txBody>
      </p:sp>
      <p:sp>
        <p:nvSpPr>
          <p:cNvPr id="15" name="文本框 14"/>
          <p:cNvSpPr txBox="1"/>
          <p:nvPr/>
        </p:nvSpPr>
        <p:spPr>
          <a:xfrm>
            <a:off x="6501765" y="1661795"/>
            <a:ext cx="4269740" cy="46037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解：设小丽折了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只纸鹤。</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7250430" y="2245360"/>
            <a:ext cx="2099945" cy="717550"/>
            <a:chOff x="3924" y="6985"/>
            <a:chExt cx="3307" cy="1130"/>
          </a:xfrm>
        </p:grpSpPr>
        <p:grpSp>
          <p:nvGrpSpPr>
            <p:cNvPr id="17" name="Group 6"/>
            <p:cNvGrpSpPr/>
            <p:nvPr/>
          </p:nvGrpSpPr>
          <p:grpSpPr>
            <a:xfrm>
              <a:off x="3924" y="6985"/>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0" name="文本框 19"/>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1" name="文本框 20"/>
            <p:cNvSpPr txBox="1"/>
            <p:nvPr/>
          </p:nvSpPr>
          <p:spPr>
            <a:xfrm>
              <a:off x="4962" y="7088"/>
              <a:ext cx="2269"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+ 5 = 95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8171166" y="4298950"/>
            <a:ext cx="2102952" cy="717550"/>
            <a:chOff x="5143" y="8003"/>
            <a:chExt cx="3312" cy="1130"/>
          </a:xfrm>
        </p:grpSpPr>
        <p:grpSp>
          <p:nvGrpSpPr>
            <p:cNvPr id="23" name="Group 6"/>
            <p:cNvGrpSpPr/>
            <p:nvPr/>
          </p:nvGrpSpPr>
          <p:grpSpPr>
            <a:xfrm rot="0">
              <a:off x="7547" y="8003"/>
              <a:ext cx="908" cy="1130"/>
              <a:chOff x="5031" y="2840"/>
              <a:chExt cx="363" cy="452"/>
            </a:xfrm>
          </p:grpSpPr>
          <p:sp>
            <p:nvSpPr>
              <p:cNvPr id="24" name="Text Box 7"/>
              <p:cNvSpPr txBox="1"/>
              <p:nvPr/>
            </p:nvSpPr>
            <p:spPr>
              <a:xfrm>
                <a:off x="5031"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5" name="Line 8"/>
              <p:cNvSpPr/>
              <p:nvPr/>
            </p:nvSpPr>
            <p:spPr>
              <a:xfrm>
                <a:off x="5031"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5143" y="800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7" name="文本框 26"/>
            <p:cNvSpPr txBox="1"/>
            <p:nvPr/>
          </p:nvSpPr>
          <p:spPr>
            <a:xfrm>
              <a:off x="5593" y="8089"/>
              <a:ext cx="1846"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90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8171180" y="4972050"/>
            <a:ext cx="1141730" cy="521970"/>
            <a:chOff x="13615" y="8293"/>
            <a:chExt cx="1798"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80</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6520180" y="5850255"/>
            <a:ext cx="3754120" cy="46037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小丽折了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80</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只纸鹤。</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9" name="组合 48"/>
          <p:cNvGrpSpPr/>
          <p:nvPr/>
        </p:nvGrpSpPr>
        <p:grpSpPr>
          <a:xfrm>
            <a:off x="7708265" y="2901315"/>
            <a:ext cx="2349500" cy="717550"/>
            <a:chOff x="7370" y="6200"/>
            <a:chExt cx="3700" cy="1130"/>
          </a:xfrm>
        </p:grpSpPr>
        <p:grpSp>
          <p:nvGrpSpPr>
            <p:cNvPr id="14" name="组合 13"/>
            <p:cNvGrpSpPr/>
            <p:nvPr/>
          </p:nvGrpSpPr>
          <p:grpSpPr>
            <a:xfrm>
              <a:off x="7370" y="6200"/>
              <a:ext cx="2528" cy="1130"/>
              <a:chOff x="3924" y="6985"/>
              <a:chExt cx="2528" cy="1130"/>
            </a:xfrm>
          </p:grpSpPr>
          <p:grpSp>
            <p:nvGrpSpPr>
              <p:cNvPr id="41" name="Group 6"/>
              <p:cNvGrpSpPr/>
              <p:nvPr/>
            </p:nvGrpSpPr>
            <p:grpSpPr>
              <a:xfrm>
                <a:off x="3924" y="6985"/>
                <a:ext cx="908" cy="113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4" name="文本框 43"/>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45" name="文本框 44"/>
              <p:cNvSpPr txBox="1"/>
              <p:nvPr/>
            </p:nvSpPr>
            <p:spPr>
              <a:xfrm>
                <a:off x="4962" y="7088"/>
                <a:ext cx="1490"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 95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6" name="文本框 45"/>
            <p:cNvSpPr txBox="1"/>
            <p:nvPr/>
          </p:nvSpPr>
          <p:spPr>
            <a:xfrm>
              <a:off x="9880" y="6299"/>
              <a:ext cx="1191" cy="725"/>
            </a:xfrm>
            <a:prstGeom prst="rect">
              <a:avLst/>
            </a:prstGeom>
            <a:noFill/>
          </p:spPr>
          <p:txBody>
            <a:bodyPr wrap="none" rtlCol="0">
              <a:spAutoFit/>
            </a:bodyPr>
            <a:p>
              <a:pPr algn="l"/>
              <a:r>
                <a:rPr lang="en-US" altLang="zh-CN" sz="2400" dirty="0">
                  <a:ln w="0"/>
                  <a:effectLst/>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5</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2" name="组合 51"/>
          <p:cNvGrpSpPr/>
          <p:nvPr/>
        </p:nvGrpSpPr>
        <p:grpSpPr>
          <a:xfrm rot="0">
            <a:off x="7732395" y="3602355"/>
            <a:ext cx="1605280" cy="717550"/>
            <a:chOff x="3924" y="6985"/>
            <a:chExt cx="2528" cy="1130"/>
          </a:xfrm>
        </p:grpSpPr>
        <p:grpSp>
          <p:nvGrpSpPr>
            <p:cNvPr id="53" name="Group 6"/>
            <p:cNvGrpSpPr/>
            <p:nvPr/>
          </p:nvGrpSpPr>
          <p:grpSpPr>
            <a:xfrm>
              <a:off x="3924" y="6985"/>
              <a:ext cx="908" cy="1130"/>
              <a:chOff x="4876" y="2840"/>
              <a:chExt cx="363" cy="452"/>
            </a:xfrm>
          </p:grpSpPr>
          <p:sp>
            <p:nvSpPr>
              <p:cNvPr id="5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5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6" name="文本框 55"/>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57" name="文本框 56"/>
            <p:cNvSpPr txBox="1"/>
            <p:nvPr/>
          </p:nvSpPr>
          <p:spPr>
            <a:xfrm>
              <a:off x="4962" y="7088"/>
              <a:ext cx="1490"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 90</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9" name="文本框 58"/>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ppt_y</p:attrName>
                                        </p:attrNameLst>
                                      </p:cBhvr>
                                      <p:tavLst>
                                        <p:tav tm="0">
                                          <p:val>
                                            <p:strVal val="#ppt_y+#ppt_h*1.125000"/>
                                          </p:val>
                                        </p:tav>
                                        <p:tav tm="100000">
                                          <p:val>
                                            <p:strVal val="#ppt_y"/>
                                          </p:val>
                                        </p:tav>
                                      </p:tavLst>
                                    </p:anim>
                                    <p:animEffect transition="in" filter="wipe(up)">
                                      <p:cBhvr>
                                        <p:cTn id="20" dur="500"/>
                                        <p:tgtEl>
                                          <p:spTgt spid="4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p:tgtEl>
                                          <p:spTgt spid="52"/>
                                        </p:tgtEl>
                                        <p:attrNameLst>
                                          <p:attrName>ppt_y</p:attrName>
                                        </p:attrNameLst>
                                      </p:cBhvr>
                                      <p:tavLst>
                                        <p:tav tm="0">
                                          <p:val>
                                            <p:strVal val="#ppt_y+#ppt_h*1.125000"/>
                                          </p:val>
                                        </p:tav>
                                        <p:tav tm="100000">
                                          <p:val>
                                            <p:strVal val="#ppt_y"/>
                                          </p:val>
                                        </p:tav>
                                      </p:tavLst>
                                    </p:anim>
                                    <p:animEffect transition="in" filter="wipe(up)">
                                      <p:cBhvr>
                                        <p:cTn id="26" dur="500"/>
                                        <p:tgtEl>
                                          <p:spTgt spid="5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up)">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up)">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p:tgtEl>
                                          <p:spTgt spid="40"/>
                                        </p:tgtEl>
                                        <p:attrNameLst>
                                          <p:attrName>ppt_y</p:attrName>
                                        </p:attrNameLst>
                                      </p:cBhvr>
                                      <p:tavLst>
                                        <p:tav tm="0">
                                          <p:val>
                                            <p:strVal val="#ppt_y+#ppt_h*1.125000"/>
                                          </p:val>
                                        </p:tav>
                                        <p:tav tm="100000">
                                          <p:val>
                                            <p:strVal val="#ppt_y"/>
                                          </p:val>
                                        </p:tav>
                                      </p:tavLst>
                                    </p:anim>
                                    <p:animEffect transition="in" filter="wipe(up)">
                                      <p:cBhvr>
                                        <p:cTn id="4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2" name="图片 11" descr="300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1339850" y="1718945"/>
            <a:ext cx="4881245" cy="3661410"/>
          </a:xfrm>
          <a:prstGeom prst="rect">
            <a:avLst/>
          </a:prstGeom>
        </p:spPr>
      </p:pic>
      <p:grpSp>
        <p:nvGrpSpPr>
          <p:cNvPr id="29" name="组合 28"/>
          <p:cNvGrpSpPr/>
          <p:nvPr/>
        </p:nvGrpSpPr>
        <p:grpSpPr>
          <a:xfrm>
            <a:off x="3547110" y="2556510"/>
            <a:ext cx="2429510" cy="459740"/>
            <a:chOff x="8986" y="6646"/>
            <a:chExt cx="3826" cy="724"/>
          </a:xfrm>
        </p:grpSpPr>
        <p:sp>
          <p:nvSpPr>
            <p:cNvPr id="27" name="圆角矩形 26"/>
            <p:cNvSpPr/>
            <p:nvPr/>
          </p:nvSpPr>
          <p:spPr>
            <a:xfrm>
              <a:off x="8986" y="6692"/>
              <a:ext cx="3647" cy="665"/>
            </a:xfrm>
            <a:prstGeom prst="roundRect">
              <a:avLst/>
            </a:prstGeom>
            <a:solidFill>
              <a:srgbClr val="EC3438"/>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164" y="6646"/>
              <a:ext cx="3648" cy="725"/>
            </a:xfrm>
            <a:prstGeom prst="rect">
              <a:avLst/>
            </a:prstGeom>
            <a:noFill/>
          </p:spPr>
          <p:txBody>
            <a:bodyPr wrap="none" rtlCol="0">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③</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列方程解答。</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 name="文本框 1"/>
          <p:cNvSpPr txBox="1"/>
          <p:nvPr/>
        </p:nvSpPr>
        <p:spPr>
          <a:xfrm>
            <a:off x="-1300817" y="-1312827"/>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16" name="组合 15"/>
          <p:cNvGrpSpPr/>
          <p:nvPr/>
        </p:nvGrpSpPr>
        <p:grpSpPr>
          <a:xfrm>
            <a:off x="7076440" y="3475990"/>
            <a:ext cx="1783080" cy="788670"/>
            <a:chOff x="3704" y="6447"/>
            <a:chExt cx="2808" cy="1242"/>
          </a:xfrm>
        </p:grpSpPr>
        <p:sp>
          <p:nvSpPr>
            <p:cNvPr id="15" name="圆角矩形 14"/>
            <p:cNvSpPr/>
            <p:nvPr/>
          </p:nvSpPr>
          <p:spPr>
            <a:xfrm>
              <a:off x="3704" y="6447"/>
              <a:ext cx="2808" cy="1243"/>
            </a:xfrm>
            <a:prstGeom prst="roundRect">
              <a:avLst/>
            </a:prstGeom>
            <a:solidFill>
              <a:srgbClr val="92D0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244" y="6706"/>
              <a:ext cx="172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算术法</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5" name="组合 24"/>
          <p:cNvGrpSpPr/>
          <p:nvPr/>
        </p:nvGrpSpPr>
        <p:grpSpPr>
          <a:xfrm>
            <a:off x="1597025" y="1513840"/>
            <a:ext cx="3837940" cy="460375"/>
            <a:chOff x="5915" y="5004"/>
            <a:chExt cx="6044" cy="725"/>
          </a:xfrm>
        </p:grpSpPr>
        <p:sp>
          <p:nvSpPr>
            <p:cNvPr id="24" name="圆角矩形 23"/>
            <p:cNvSpPr/>
            <p:nvPr/>
          </p:nvSpPr>
          <p:spPr>
            <a:xfrm>
              <a:off x="5915" y="5030"/>
              <a:ext cx="5736" cy="663"/>
            </a:xfrm>
            <a:prstGeom prst="roundRect">
              <a:avLst/>
            </a:prstGeom>
            <a:solidFill>
              <a:srgbClr val="2AB126"/>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972" y="5004"/>
              <a:ext cx="5987" cy="725"/>
            </a:xfrm>
            <a:prstGeom prst="rect">
              <a:avLst/>
            </a:prstGeom>
            <a:noFill/>
          </p:spPr>
          <p:txBody>
            <a:bodyPr wrap="none" rtlCol="0">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①</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找出单位“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设为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solidFill>
                    <a:schemeClr val="tx1"/>
                  </a:solidFill>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8" name="组合 27"/>
          <p:cNvGrpSpPr/>
          <p:nvPr/>
        </p:nvGrpSpPr>
        <p:grpSpPr>
          <a:xfrm>
            <a:off x="2578735" y="2032635"/>
            <a:ext cx="2951480" cy="459740"/>
            <a:chOff x="7461" y="5821"/>
            <a:chExt cx="4648" cy="724"/>
          </a:xfrm>
        </p:grpSpPr>
        <p:sp>
          <p:nvSpPr>
            <p:cNvPr id="26" name="圆角矩形 25"/>
            <p:cNvSpPr/>
            <p:nvPr/>
          </p:nvSpPr>
          <p:spPr>
            <a:xfrm>
              <a:off x="7461" y="5861"/>
              <a:ext cx="4649" cy="663"/>
            </a:xfrm>
            <a:prstGeom prst="roundRect">
              <a:avLst/>
            </a:prstGeom>
            <a:solidFill>
              <a:srgbClr val="E39939"/>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700" y="5821"/>
              <a:ext cx="4128" cy="725"/>
            </a:xfrm>
            <a:prstGeom prst="rect">
              <a:avLst/>
            </a:prstGeom>
            <a:noFill/>
          </p:spPr>
          <p:txBody>
            <a:bodyPr wrap="none" rtlCol="0">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找出数量关系。</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1" name="组合 10"/>
          <p:cNvGrpSpPr/>
          <p:nvPr/>
        </p:nvGrpSpPr>
        <p:grpSpPr>
          <a:xfrm>
            <a:off x="4048125" y="5248275"/>
            <a:ext cx="5711190" cy="788670"/>
            <a:chOff x="4947" y="1935"/>
            <a:chExt cx="8994" cy="1242"/>
          </a:xfrm>
        </p:grpSpPr>
        <p:sp>
          <p:nvSpPr>
            <p:cNvPr id="10" name="圆角矩形 9"/>
            <p:cNvSpPr/>
            <p:nvPr/>
          </p:nvSpPr>
          <p:spPr>
            <a:xfrm>
              <a:off x="4947" y="1935"/>
              <a:ext cx="8994"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071" y="2194"/>
              <a:ext cx="8564"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已知一个数的几分之几是多少</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求这个数</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4" name="组合 13"/>
          <p:cNvGrpSpPr/>
          <p:nvPr/>
        </p:nvGrpSpPr>
        <p:grpSpPr>
          <a:xfrm>
            <a:off x="4716145" y="3475990"/>
            <a:ext cx="1783080" cy="788670"/>
            <a:chOff x="4132" y="3360"/>
            <a:chExt cx="2808" cy="1242"/>
          </a:xfrm>
        </p:grpSpPr>
        <p:sp>
          <p:nvSpPr>
            <p:cNvPr id="13" name="圆角矩形 12"/>
            <p:cNvSpPr/>
            <p:nvPr/>
          </p:nvSpPr>
          <p:spPr>
            <a:xfrm>
              <a:off x="4132" y="3360"/>
              <a:ext cx="2808"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672" y="3619"/>
              <a:ext cx="172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方程法</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0" name="组合 29"/>
          <p:cNvGrpSpPr/>
          <p:nvPr/>
        </p:nvGrpSpPr>
        <p:grpSpPr>
          <a:xfrm>
            <a:off x="7999095" y="1868170"/>
            <a:ext cx="1766570" cy="460375"/>
            <a:chOff x="8986" y="6646"/>
            <a:chExt cx="2782" cy="725"/>
          </a:xfrm>
        </p:grpSpPr>
        <p:sp>
          <p:nvSpPr>
            <p:cNvPr id="31" name="圆角矩形 30"/>
            <p:cNvSpPr/>
            <p:nvPr/>
          </p:nvSpPr>
          <p:spPr>
            <a:xfrm>
              <a:off x="8986" y="6706"/>
              <a:ext cx="2782" cy="665"/>
            </a:xfrm>
            <a:prstGeom prst="roundRect">
              <a:avLst/>
            </a:prstGeom>
            <a:solidFill>
              <a:schemeClr val="accent2">
                <a:lumMod val="75000"/>
              </a:schemeClr>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9244" y="6646"/>
              <a:ext cx="2208" cy="725"/>
            </a:xfrm>
            <a:prstGeom prst="rect">
              <a:avLst/>
            </a:prstGeom>
            <a:noFill/>
          </p:spPr>
          <p:txBody>
            <a:bodyPr wrap="none" rtlCol="0">
              <a:spAutoFit/>
            </a:bodyPr>
            <a:p>
              <a:pPr algn="l"/>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除法计算</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33" name="图片 32" descr="图片3"/>
          <p:cNvPicPr>
            <a:picLocks noChangeAspect="1"/>
          </p:cNvPicPr>
          <p:nvPr/>
        </p:nvPicPr>
        <p:blipFill>
          <a:blip r:embed="rId3"/>
          <a:stretch>
            <a:fillRect/>
          </a:stretch>
        </p:blipFill>
        <p:spPr>
          <a:xfrm rot="6180000" flipH="1">
            <a:off x="8044180" y="2724785"/>
            <a:ext cx="966470" cy="458470"/>
          </a:xfrm>
          <a:prstGeom prst="rect">
            <a:avLst/>
          </a:prstGeom>
        </p:spPr>
      </p:pic>
      <p:pic>
        <p:nvPicPr>
          <p:cNvPr id="34" name="图片 33" descr="图片324"/>
          <p:cNvPicPr>
            <a:picLocks noChangeAspect="1"/>
          </p:cNvPicPr>
          <p:nvPr/>
        </p:nvPicPr>
        <p:blipFill>
          <a:blip r:embed="rId4"/>
          <a:stretch>
            <a:fillRect/>
          </a:stretch>
        </p:blipFill>
        <p:spPr>
          <a:xfrm>
            <a:off x="6816090" y="4377690"/>
            <a:ext cx="961390" cy="922655"/>
          </a:xfrm>
          <a:prstGeom prst="rect">
            <a:avLst/>
          </a:prstGeom>
        </p:spPr>
      </p:pic>
      <p:pic>
        <p:nvPicPr>
          <p:cNvPr id="35" name="图片 34" descr="图片325"/>
          <p:cNvPicPr>
            <a:picLocks noChangeAspect="1"/>
          </p:cNvPicPr>
          <p:nvPr/>
        </p:nvPicPr>
        <p:blipFill>
          <a:blip r:embed="rId5"/>
          <a:stretch>
            <a:fillRect/>
          </a:stretch>
        </p:blipFill>
        <p:spPr>
          <a:xfrm>
            <a:off x="5862955" y="4352290"/>
            <a:ext cx="699770" cy="808355"/>
          </a:xfrm>
          <a:prstGeom prst="rect">
            <a:avLst/>
          </a:prstGeom>
        </p:spPr>
      </p:pic>
      <p:sp>
        <p:nvSpPr>
          <p:cNvPr id="36" name="文本框 35"/>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500"/>
                                        <p:tgtEl>
                                          <p:spTgt spid="35"/>
                                        </p:tgtEl>
                                      </p:cBhvr>
                                    </p:animEffect>
                                  </p:childTnLst>
                                </p:cTn>
                              </p:par>
                              <p:par>
                                <p:cTn id="14" presetID="22" presetClass="entr" presetSubtype="4"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4"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down)">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down)">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8" name="组合 37"/>
          <p:cNvGrpSpPr/>
          <p:nvPr/>
        </p:nvGrpSpPr>
        <p:grpSpPr>
          <a:xfrm>
            <a:off x="1556385" y="2186305"/>
            <a:ext cx="4272280" cy="951230"/>
            <a:chOff x="3071" y="2623"/>
            <a:chExt cx="6728" cy="1498"/>
          </a:xfrm>
        </p:grpSpPr>
        <p:sp>
          <p:nvSpPr>
            <p:cNvPr id="14" name="燕尾形 18"/>
            <p:cNvSpPr/>
            <p:nvPr/>
          </p:nvSpPr>
          <p:spPr>
            <a:xfrm>
              <a:off x="3071" y="2623"/>
              <a:ext cx="6729" cy="14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22" name="组合 21"/>
            <p:cNvGrpSpPr/>
            <p:nvPr/>
          </p:nvGrpSpPr>
          <p:grpSpPr>
            <a:xfrm>
              <a:off x="4347" y="2888"/>
              <a:ext cx="4440" cy="1130"/>
              <a:chOff x="9539" y="5113"/>
              <a:chExt cx="4440" cy="1130"/>
            </a:xfrm>
          </p:grpSpPr>
          <p:sp>
            <p:nvSpPr>
              <p:cNvPr id="4" name="文本框 3"/>
              <p:cNvSpPr txBox="1"/>
              <p:nvPr/>
            </p:nvSpPr>
            <p:spPr>
              <a:xfrm>
                <a:off x="9539" y="5215"/>
                <a:ext cx="3790"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已经行了全程的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Group 6"/>
              <p:cNvGrpSpPr/>
              <p:nvPr/>
            </p:nvGrpSpPr>
            <p:grpSpPr>
              <a:xfrm>
                <a:off x="13071" y="5113"/>
                <a:ext cx="908" cy="113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39" name="组合 38"/>
          <p:cNvGrpSpPr/>
          <p:nvPr/>
        </p:nvGrpSpPr>
        <p:grpSpPr>
          <a:xfrm>
            <a:off x="5727700" y="2186305"/>
            <a:ext cx="4847590" cy="951230"/>
            <a:chOff x="9640" y="2623"/>
            <a:chExt cx="7634" cy="1498"/>
          </a:xfrm>
        </p:grpSpPr>
        <p:sp>
          <p:nvSpPr>
            <p:cNvPr id="3" name="燕尾形 18"/>
            <p:cNvSpPr/>
            <p:nvPr/>
          </p:nvSpPr>
          <p:spPr>
            <a:xfrm>
              <a:off x="9640" y="2623"/>
              <a:ext cx="7635" cy="14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23" name="组合 22"/>
            <p:cNvGrpSpPr/>
            <p:nvPr/>
          </p:nvGrpSpPr>
          <p:grpSpPr>
            <a:xfrm>
              <a:off x="10761" y="2888"/>
              <a:ext cx="5768" cy="1130"/>
              <a:chOff x="4166" y="2087"/>
              <a:chExt cx="5768" cy="1130"/>
            </a:xfrm>
          </p:grpSpPr>
          <p:sp>
            <p:nvSpPr>
              <p:cNvPr id="31757" name="文本框 31756"/>
              <p:cNvSpPr txBox="1"/>
              <p:nvPr/>
            </p:nvSpPr>
            <p:spPr>
              <a:xfrm>
                <a:off x="4166" y="2158"/>
                <a:ext cx="4982" cy="7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已经行的路程=全程</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rot="0">
                <a:off x="9026" y="2087"/>
                <a:ext cx="908" cy="1130"/>
                <a:chOff x="4876" y="2840"/>
                <a:chExt cx="363"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41" name="组合 40"/>
          <p:cNvGrpSpPr/>
          <p:nvPr/>
        </p:nvGrpSpPr>
        <p:grpSpPr>
          <a:xfrm>
            <a:off x="949960" y="3631565"/>
            <a:ext cx="4879340" cy="951230"/>
            <a:chOff x="1418" y="5197"/>
            <a:chExt cx="7684" cy="1498"/>
          </a:xfrm>
        </p:grpSpPr>
        <p:sp>
          <p:nvSpPr>
            <p:cNvPr id="8" name="燕尾形 18"/>
            <p:cNvSpPr/>
            <p:nvPr/>
          </p:nvSpPr>
          <p:spPr>
            <a:xfrm>
              <a:off x="1418" y="5197"/>
              <a:ext cx="7684" cy="1499"/>
            </a:xfrm>
            <a:prstGeom prst="chevron">
              <a:avLst>
                <a:gd name="adj" fmla="val 67746"/>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30" name="组合 29"/>
            <p:cNvGrpSpPr/>
            <p:nvPr/>
          </p:nvGrpSpPr>
          <p:grpSpPr>
            <a:xfrm>
              <a:off x="2434" y="5465"/>
              <a:ext cx="5976" cy="1130"/>
              <a:chOff x="10102" y="7019"/>
              <a:chExt cx="5976" cy="1130"/>
            </a:xfrm>
          </p:grpSpPr>
          <p:sp>
            <p:nvSpPr>
              <p:cNvPr id="17" name="文本框 16"/>
              <p:cNvSpPr txBox="1"/>
              <p:nvPr/>
            </p:nvSpPr>
            <p:spPr>
              <a:xfrm>
                <a:off x="10102" y="7160"/>
                <a:ext cx="50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一个长方形，宽是长的</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4" name="Group 6"/>
              <p:cNvGrpSpPr/>
              <p:nvPr/>
            </p:nvGrpSpPr>
            <p:grpSpPr>
              <a:xfrm>
                <a:off x="15170" y="7019"/>
                <a:ext cx="908" cy="1130"/>
                <a:chOff x="4876" y="2840"/>
                <a:chExt cx="363" cy="452"/>
              </a:xfrm>
            </p:grpSpPr>
            <p:sp>
              <p:nvSpPr>
                <p:cNvPr id="2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40" name="组合 39"/>
          <p:cNvGrpSpPr/>
          <p:nvPr/>
        </p:nvGrpSpPr>
        <p:grpSpPr>
          <a:xfrm>
            <a:off x="5727700" y="3642995"/>
            <a:ext cx="4272280" cy="951230"/>
            <a:chOff x="9460" y="5297"/>
            <a:chExt cx="6728" cy="1498"/>
          </a:xfrm>
        </p:grpSpPr>
        <p:sp>
          <p:nvSpPr>
            <p:cNvPr id="9" name="燕尾形 18"/>
            <p:cNvSpPr/>
            <p:nvPr/>
          </p:nvSpPr>
          <p:spPr>
            <a:xfrm>
              <a:off x="9460" y="5297"/>
              <a:ext cx="6729" cy="1499"/>
            </a:xfrm>
            <a:prstGeom prst="chevron">
              <a:avLst>
                <a:gd name="adj" fmla="val 67746"/>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31" name="组合 30"/>
            <p:cNvGrpSpPr/>
            <p:nvPr/>
          </p:nvGrpSpPr>
          <p:grpSpPr>
            <a:xfrm>
              <a:off x="10549" y="5578"/>
              <a:ext cx="4911" cy="1130"/>
              <a:chOff x="11109" y="5838"/>
              <a:chExt cx="4911" cy="1130"/>
            </a:xfrm>
          </p:grpSpPr>
          <p:sp>
            <p:nvSpPr>
              <p:cNvPr id="31761" name="文本框 31760"/>
              <p:cNvSpPr txBox="1"/>
              <p:nvPr/>
            </p:nvSpPr>
            <p:spPr>
              <a:xfrm>
                <a:off x="11109" y="5940"/>
                <a:ext cx="4022" cy="7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长方形的宽=长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7" name="Group 6"/>
              <p:cNvGrpSpPr/>
              <p:nvPr/>
            </p:nvGrpSpPr>
            <p:grpSpPr>
              <a:xfrm>
                <a:off x="15112" y="5838"/>
                <a:ext cx="908" cy="1130"/>
                <a:chOff x="4876" y="2840"/>
                <a:chExt cx="363" cy="452"/>
              </a:xfrm>
            </p:grpSpPr>
            <p:sp>
              <p:nvSpPr>
                <p:cNvPr id="2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43" name="组合 42"/>
          <p:cNvGrpSpPr/>
          <p:nvPr/>
        </p:nvGrpSpPr>
        <p:grpSpPr>
          <a:xfrm>
            <a:off x="949960" y="5020310"/>
            <a:ext cx="4879340" cy="951230"/>
            <a:chOff x="1618" y="8222"/>
            <a:chExt cx="7684" cy="1498"/>
          </a:xfrm>
        </p:grpSpPr>
        <p:sp>
          <p:nvSpPr>
            <p:cNvPr id="10" name="燕尾形 18"/>
            <p:cNvSpPr/>
            <p:nvPr/>
          </p:nvSpPr>
          <p:spPr>
            <a:xfrm>
              <a:off x="1618" y="8222"/>
              <a:ext cx="7684" cy="1499"/>
            </a:xfrm>
            <a:prstGeom prst="chevron">
              <a:avLst>
                <a:gd name="adj" fmla="val 67746"/>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35" name="组合 34"/>
            <p:cNvGrpSpPr/>
            <p:nvPr/>
          </p:nvGrpSpPr>
          <p:grpSpPr>
            <a:xfrm>
              <a:off x="2576" y="8452"/>
              <a:ext cx="5798" cy="1130"/>
              <a:chOff x="10102" y="8352"/>
              <a:chExt cx="5798" cy="1130"/>
            </a:xfrm>
          </p:grpSpPr>
          <p:sp>
            <p:nvSpPr>
              <p:cNvPr id="18" name="文本框 17"/>
              <p:cNvSpPr txBox="1"/>
              <p:nvPr/>
            </p:nvSpPr>
            <p:spPr>
              <a:xfrm>
                <a:off x="10102" y="8459"/>
                <a:ext cx="5372"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男生人数占女生人数的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2" name="Group 6"/>
              <p:cNvGrpSpPr/>
              <p:nvPr/>
            </p:nvGrpSpPr>
            <p:grpSpPr>
              <a:xfrm rot="0">
                <a:off x="14992" y="8352"/>
                <a:ext cx="908" cy="1130"/>
                <a:chOff x="4828" y="2840"/>
                <a:chExt cx="363" cy="452"/>
              </a:xfrm>
            </p:grpSpPr>
            <p:sp>
              <p:nvSpPr>
                <p:cNvPr id="33"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11</a:t>
                  </a:r>
                  <a:endParaRPr lang="en-US" altLang="zh-CN" sz="2400" dirty="0">
                    <a:solidFill>
                      <a:schemeClr val="tx1"/>
                    </a:solidFill>
                    <a:latin typeface="+mj-ea"/>
                    <a:ea typeface="+mj-ea"/>
                  </a:endParaRPr>
                </a:p>
              </p:txBody>
            </p:sp>
            <p:sp>
              <p:nvSpPr>
                <p:cNvPr id="3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37" name="组合 36"/>
          <p:cNvGrpSpPr/>
          <p:nvPr/>
        </p:nvGrpSpPr>
        <p:grpSpPr>
          <a:xfrm>
            <a:off x="5727700" y="4993640"/>
            <a:ext cx="4879340" cy="951230"/>
            <a:chOff x="8305" y="7231"/>
            <a:chExt cx="7684" cy="1498"/>
          </a:xfrm>
        </p:grpSpPr>
        <p:sp>
          <p:nvSpPr>
            <p:cNvPr id="11" name="燕尾形 18"/>
            <p:cNvSpPr/>
            <p:nvPr/>
          </p:nvSpPr>
          <p:spPr>
            <a:xfrm>
              <a:off x="8305" y="7231"/>
              <a:ext cx="7684" cy="1499"/>
            </a:xfrm>
            <a:prstGeom prst="chevron">
              <a:avLst>
                <a:gd name="adj" fmla="val 67746"/>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36" name="组合 35"/>
            <p:cNvGrpSpPr/>
            <p:nvPr/>
          </p:nvGrpSpPr>
          <p:grpSpPr>
            <a:xfrm>
              <a:off x="9379" y="7455"/>
              <a:ext cx="5733" cy="1130"/>
              <a:chOff x="9379" y="7455"/>
              <a:chExt cx="5733" cy="1130"/>
            </a:xfrm>
          </p:grpSpPr>
          <p:sp>
            <p:nvSpPr>
              <p:cNvPr id="31765" name="文本框 31764"/>
              <p:cNvSpPr txBox="1"/>
              <p:nvPr/>
            </p:nvSpPr>
            <p:spPr>
              <a:xfrm>
                <a:off x="9379" y="7555"/>
                <a:ext cx="4982" cy="7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男生人数=女生人数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Group 6"/>
              <p:cNvGrpSpPr/>
              <p:nvPr/>
            </p:nvGrpSpPr>
            <p:grpSpPr>
              <a:xfrm rot="0">
                <a:off x="14204" y="7455"/>
                <a:ext cx="908" cy="1130"/>
                <a:chOff x="4828" y="2840"/>
                <a:chExt cx="363" cy="452"/>
              </a:xfrm>
            </p:grpSpPr>
            <p:sp>
              <p:nvSpPr>
                <p:cNvPr id="13"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11</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46" name="组合 45"/>
          <p:cNvGrpSpPr/>
          <p:nvPr/>
        </p:nvGrpSpPr>
        <p:grpSpPr>
          <a:xfrm>
            <a:off x="2366645" y="796290"/>
            <a:ext cx="3041650" cy="1088390"/>
            <a:chOff x="9498" y="831"/>
            <a:chExt cx="4790" cy="1714"/>
          </a:xfrm>
        </p:grpSpPr>
        <p:pic>
          <p:nvPicPr>
            <p:cNvPr id="45" name="图片 44" descr="81659598-4df0-42b7-9006-38b12fa79385"/>
            <p:cNvPicPr>
              <a:picLocks noChangeAspect="1"/>
            </p:cNvPicPr>
            <p:nvPr/>
          </p:nvPicPr>
          <p:blipFill>
            <a:blip r:embed="rId2"/>
            <a:stretch>
              <a:fillRect/>
            </a:stretch>
          </p:blipFill>
          <p:spPr>
            <a:xfrm>
              <a:off x="9498" y="831"/>
              <a:ext cx="4791" cy="1715"/>
            </a:xfrm>
            <a:prstGeom prst="rect">
              <a:avLst/>
            </a:prstGeom>
          </p:spPr>
        </p:pic>
        <p:sp>
          <p:nvSpPr>
            <p:cNvPr id="44" name="文本框 43"/>
            <p:cNvSpPr txBox="1"/>
            <p:nvPr/>
          </p:nvSpPr>
          <p:spPr>
            <a:xfrm>
              <a:off x="9885" y="1388"/>
              <a:ext cx="36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说出数量关系式</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7" name="文本框 46"/>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from="(-#ppt_w/2)" to="(#ppt_x)" calcmode="lin" valueType="num">
                                      <p:cBhvr>
                                        <p:cTn id="7" dur="600" fill="hold">
                                          <p:stCondLst>
                                            <p:cond delay="0"/>
                                          </p:stCondLst>
                                        </p:cTn>
                                        <p:tgtEl>
                                          <p:spTgt spid="38"/>
                                        </p:tgtEl>
                                        <p:attrNameLst>
                                          <p:attrName>ppt_x</p:attrName>
                                        </p:attrNameLst>
                                      </p:cBhvr>
                                    </p:anim>
                                    <p:anim from="0" to="-1.0" calcmode="lin" valueType="num">
                                      <p:cBhvr>
                                        <p:cTn id="8" dur="200" decel="50000" autoRev="1" fill="hold">
                                          <p:stCondLst>
                                            <p:cond delay="600"/>
                                          </p:stCondLst>
                                        </p:cTn>
                                        <p:tgtEl>
                                          <p:spTgt spid="38"/>
                                        </p:tgtEl>
                                        <p:attrNameLst>
                                          <p:attrName>xshear</p:attrName>
                                        </p:attrNameLst>
                                      </p:cBhvr>
                                    </p:anim>
                                    <p:animScale>
                                      <p:cBhvr>
                                        <p:cTn id="9" dur="200" decel="100000" autoRev="1" fill="hold">
                                          <p:stCondLst>
                                            <p:cond delay="600"/>
                                          </p:stCondLst>
                                        </p:cTn>
                                        <p:tgtEl>
                                          <p:spTgt spid="38"/>
                                        </p:tgtEl>
                                      </p:cBhvr>
                                      <p:from x="100000" y="100000"/>
                                      <p:to x="80000" y="100000"/>
                                    </p:animScale>
                                    <p:anim by="(#ppt_h/3+#ppt_w*0.1)" calcmode="lin" valueType="num">
                                      <p:cBhvr additive="sum">
                                        <p:cTn id="10" dur="200" decel="100000" autoRev="1" fill="hold">
                                          <p:stCondLst>
                                            <p:cond delay="600"/>
                                          </p:stCondLst>
                                        </p:cTn>
                                        <p:tgtEl>
                                          <p:spTgt spid="38"/>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from="(-#ppt_w/2)" to="(#ppt_x)" calcmode="lin" valueType="num">
                                      <p:cBhvr>
                                        <p:cTn id="13" dur="600" fill="hold">
                                          <p:stCondLst>
                                            <p:cond delay="0"/>
                                          </p:stCondLst>
                                        </p:cTn>
                                        <p:tgtEl>
                                          <p:spTgt spid="41"/>
                                        </p:tgtEl>
                                        <p:attrNameLst>
                                          <p:attrName>ppt_x</p:attrName>
                                        </p:attrNameLst>
                                      </p:cBhvr>
                                    </p:anim>
                                    <p:anim from="0" to="-1.0" calcmode="lin" valueType="num">
                                      <p:cBhvr>
                                        <p:cTn id="14" dur="200" decel="50000" autoRev="1" fill="hold">
                                          <p:stCondLst>
                                            <p:cond delay="600"/>
                                          </p:stCondLst>
                                        </p:cTn>
                                        <p:tgtEl>
                                          <p:spTgt spid="41"/>
                                        </p:tgtEl>
                                        <p:attrNameLst>
                                          <p:attrName>xshear</p:attrName>
                                        </p:attrNameLst>
                                      </p:cBhvr>
                                    </p:anim>
                                    <p:animScale>
                                      <p:cBhvr>
                                        <p:cTn id="15" dur="200" decel="100000" autoRev="1" fill="hold">
                                          <p:stCondLst>
                                            <p:cond delay="600"/>
                                          </p:stCondLst>
                                        </p:cTn>
                                        <p:tgtEl>
                                          <p:spTgt spid="41"/>
                                        </p:tgtEl>
                                      </p:cBhvr>
                                      <p:from x="100000" y="100000"/>
                                      <p:to x="80000" y="100000"/>
                                    </p:animScale>
                                    <p:anim by="(#ppt_h/3+#ppt_w*0.1)" calcmode="lin" valueType="num">
                                      <p:cBhvr additive="sum">
                                        <p:cTn id="16" dur="200" decel="100000" autoRev="1" fill="hold">
                                          <p:stCondLst>
                                            <p:cond delay="600"/>
                                          </p:stCondLst>
                                        </p:cTn>
                                        <p:tgtEl>
                                          <p:spTgt spid="41"/>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from="(-#ppt_w/2)" to="(#ppt_x)" calcmode="lin" valueType="num">
                                      <p:cBhvr>
                                        <p:cTn id="19" dur="600" fill="hold">
                                          <p:stCondLst>
                                            <p:cond delay="0"/>
                                          </p:stCondLst>
                                        </p:cTn>
                                        <p:tgtEl>
                                          <p:spTgt spid="43"/>
                                        </p:tgtEl>
                                        <p:attrNameLst>
                                          <p:attrName>ppt_x</p:attrName>
                                        </p:attrNameLst>
                                      </p:cBhvr>
                                    </p:anim>
                                    <p:anim from="0" to="-1.0" calcmode="lin" valueType="num">
                                      <p:cBhvr>
                                        <p:cTn id="20" dur="200" decel="50000" autoRev="1" fill="hold">
                                          <p:stCondLst>
                                            <p:cond delay="600"/>
                                          </p:stCondLst>
                                        </p:cTn>
                                        <p:tgtEl>
                                          <p:spTgt spid="43"/>
                                        </p:tgtEl>
                                        <p:attrNameLst>
                                          <p:attrName>xshear</p:attrName>
                                        </p:attrNameLst>
                                      </p:cBhvr>
                                    </p:anim>
                                    <p:animScale>
                                      <p:cBhvr>
                                        <p:cTn id="21" dur="200" decel="100000" autoRev="1" fill="hold">
                                          <p:stCondLst>
                                            <p:cond delay="600"/>
                                          </p:stCondLst>
                                        </p:cTn>
                                        <p:tgtEl>
                                          <p:spTgt spid="43"/>
                                        </p:tgtEl>
                                      </p:cBhvr>
                                      <p:from x="100000" y="100000"/>
                                      <p:to x="80000" y="100000"/>
                                    </p:animScale>
                                    <p:anim by="(#ppt_h/3+#ppt_w*0.1)" calcmode="lin" valueType="num">
                                      <p:cBhvr additive="sum">
                                        <p:cTn id="22" dur="200" decel="100000" autoRev="1" fill="hold">
                                          <p:stCondLst>
                                            <p:cond delay="600"/>
                                          </p:stCondLst>
                                        </p:cTn>
                                        <p:tgtEl>
                                          <p:spTgt spid="43"/>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0" name="组合 9"/>
          <p:cNvGrpSpPr/>
          <p:nvPr/>
        </p:nvGrpSpPr>
        <p:grpSpPr>
          <a:xfrm>
            <a:off x="5768340" y="970280"/>
            <a:ext cx="2952750" cy="1252220"/>
            <a:chOff x="7524" y="1528"/>
            <a:chExt cx="4650" cy="1972"/>
          </a:xfrm>
        </p:grpSpPr>
        <p:sp>
          <p:nvSpPr>
            <p:cNvPr id="9" name="圆角矩形标注 8"/>
            <p:cNvSpPr/>
            <p:nvPr/>
          </p:nvSpPr>
          <p:spPr>
            <a:xfrm>
              <a:off x="7524" y="1608"/>
              <a:ext cx="4650" cy="1892"/>
            </a:xfrm>
            <a:prstGeom prst="wedgeRoundRectCallout">
              <a:avLst>
                <a:gd name="adj1" fmla="val 61913"/>
                <a:gd name="adj2" fmla="val 37050"/>
                <a:gd name="adj3" fmla="val 16667"/>
              </a:avLst>
            </a:prstGeom>
            <a:solidFill>
              <a:schemeClr val="accent4">
                <a:lumMod val="60000"/>
                <a:lumOff val="40000"/>
              </a:schemeClr>
            </a:solidFill>
            <a:ln w="28575">
              <a:solidFill>
                <a:srgbClr val="FF0000"/>
              </a:solidFill>
            </a:ln>
            <a:effectLst>
              <a:outerShdw blurRad="1397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736" y="1528"/>
              <a:ext cx="4128" cy="1888"/>
            </a:xfrm>
            <a:prstGeom prst="rect">
              <a:avLst/>
            </a:prstGeom>
            <a:noFill/>
          </p:spPr>
          <p:txBody>
            <a:bodyPr wrap="none" rtlCol="0" anchor="t">
              <a:spAutoFit/>
            </a:bodyPr>
            <a:p>
              <a:pPr eaLnBrk="1" latin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我算了下，我体内</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latin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的水分有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28kg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2" name="组合 11"/>
          <p:cNvGrpSpPr/>
          <p:nvPr/>
        </p:nvGrpSpPr>
        <p:grpSpPr>
          <a:xfrm>
            <a:off x="3551555" y="2656840"/>
            <a:ext cx="4460240" cy="2070100"/>
            <a:chOff x="5593" y="4184"/>
            <a:chExt cx="7024" cy="3260"/>
          </a:xfrm>
        </p:grpSpPr>
        <p:sp>
          <p:nvSpPr>
            <p:cNvPr id="11" name="圆角矩形标注 10"/>
            <p:cNvSpPr/>
            <p:nvPr/>
          </p:nvSpPr>
          <p:spPr>
            <a:xfrm>
              <a:off x="5593" y="4184"/>
              <a:ext cx="7024" cy="3260"/>
            </a:xfrm>
            <a:prstGeom prst="wedgeRoundRectCallout">
              <a:avLst>
                <a:gd name="adj1" fmla="val -59140"/>
                <a:gd name="adj2" fmla="val -35828"/>
                <a:gd name="adj3" fmla="val 16667"/>
              </a:avLst>
            </a:prstGeom>
            <a:solidFill>
              <a:schemeClr val="accent2">
                <a:lumMod val="60000"/>
                <a:lumOff val="40000"/>
              </a:schemeClr>
            </a:solidFill>
            <a:ln w="28575">
              <a:solidFill>
                <a:schemeClr val="tx2">
                  <a:lumMod val="90000"/>
                  <a:lumOff val="10000"/>
                </a:schemeClr>
              </a:solidFill>
            </a:ln>
            <a:effectLst>
              <a:outerShdw blurRad="1397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7" name="文本框 6"/>
                <p:cNvSpPr txBox="1"/>
                <p:nvPr/>
              </p:nvSpPr>
              <p:spPr>
                <a:xfrm>
                  <a:off x="5825" y="4344"/>
                  <a:ext cx="6528" cy="2761"/>
                </a:xfrm>
                <a:prstGeom prst="rect">
                  <a:avLst/>
                </a:prstGeom>
                <a:noFill/>
              </p:spPr>
              <p:txBody>
                <a:bodyPr wrap="none" rtlCol="0" anchor="t">
                  <a:spAutoFit/>
                </a:bodyPr>
                <a:p>
                  <a:pPr latinLnBrk="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根据测定，成人体内的水分约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占体重的</a:t>
                  </a:r>
                  <a14:m>
                    <m:oMath xmlns:m="http://schemas.openxmlformats.org/officeDocument/2006/math">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，儿童体内的水</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分约占体重的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mc:Choice>
          <mc:Fallback>
            <p:sp>
              <p:nvSpPr>
                <p:cNvPr id="7" name="文本框 6"/>
                <p:cNvSpPr txBox="1">
                  <a:spLocks noRot="1" noChangeAspect="1" noMove="1" noResize="1" noEditPoints="1" noAdjustHandles="1" noChangeArrowheads="1" noChangeShapeType="1" noTextEdit="1"/>
                </p:cNvSpPr>
                <p:nvPr/>
              </p:nvSpPr>
              <p:spPr>
                <a:xfrm>
                  <a:off x="5825" y="4344"/>
                  <a:ext cx="6528" cy="2761"/>
                </a:xfrm>
                <a:prstGeom prst="rect">
                  <a:avLst/>
                </a:prstGeom>
                <a:blipFill rotWithShape="1">
                  <a:blip r:embed="rId2"/>
                </a:blipFill>
              </p:spPr>
              <p:txBody>
                <a:bodyPr/>
                <a:lstStyle/>
                <a:p>
                  <a:r>
                    <a:rPr lang="zh-CN" altLang="en-US">
                      <a:noFill/>
                    </a:rPr>
                    <a:t> </a:t>
                  </a:r>
                </a:p>
              </p:txBody>
            </p:sp>
          </mc:Fallback>
        </mc:AlternateContent>
        <p:grpSp>
          <p:nvGrpSpPr>
            <p:cNvPr id="37" name="Group 6"/>
            <p:cNvGrpSpPr/>
            <p:nvPr/>
          </p:nvGrpSpPr>
          <p:grpSpPr>
            <a:xfrm>
              <a:off x="8876" y="6276"/>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40" name="Group 6"/>
            <p:cNvGrpSpPr/>
            <p:nvPr/>
          </p:nvGrpSpPr>
          <p:grpSpPr>
            <a:xfrm>
              <a:off x="7858" y="5369"/>
              <a:ext cx="908" cy="1130"/>
              <a:chOff x="4876" y="2840"/>
              <a:chExt cx="363" cy="452"/>
            </a:xfrm>
          </p:grpSpPr>
          <p:sp>
            <p:nvSpPr>
              <p:cNvPr id="4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4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pic>
        <p:nvPicPr>
          <p:cNvPr id="14" name="图片 13" descr="e2c69d4a-92be-4417-9345-dbe83079b8c9"/>
          <p:cNvPicPr>
            <a:picLocks noChangeAspect="1"/>
          </p:cNvPicPr>
          <p:nvPr/>
        </p:nvPicPr>
        <p:blipFill>
          <a:blip r:embed="rId3"/>
          <a:stretch>
            <a:fillRect/>
          </a:stretch>
        </p:blipFill>
        <p:spPr>
          <a:xfrm flipH="1">
            <a:off x="1580515" y="4812030"/>
            <a:ext cx="1745615" cy="1745615"/>
          </a:xfrm>
          <a:prstGeom prst="rect">
            <a:avLst/>
          </a:prstGeom>
        </p:spPr>
      </p:pic>
      <p:grpSp>
        <p:nvGrpSpPr>
          <p:cNvPr id="16" name="组合 15"/>
          <p:cNvGrpSpPr/>
          <p:nvPr/>
        </p:nvGrpSpPr>
        <p:grpSpPr>
          <a:xfrm>
            <a:off x="3551555" y="5353685"/>
            <a:ext cx="5687060" cy="741680"/>
            <a:chOff x="4507" y="8028"/>
            <a:chExt cx="8956" cy="1168"/>
          </a:xfrm>
        </p:grpSpPr>
        <p:sp>
          <p:nvSpPr>
            <p:cNvPr id="13" name="文本框 12"/>
            <p:cNvSpPr txBox="1"/>
            <p:nvPr/>
          </p:nvSpPr>
          <p:spPr>
            <a:xfrm>
              <a:off x="4693" y="8212"/>
              <a:ext cx="872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从题中知道哪些信息，单位“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圆角矩形标注 14"/>
            <p:cNvSpPr/>
            <p:nvPr/>
          </p:nvSpPr>
          <p:spPr>
            <a:xfrm>
              <a:off x="4507" y="8028"/>
              <a:ext cx="8956" cy="1168"/>
            </a:xfrm>
            <a:prstGeom prst="wedgeRoundRectCallout">
              <a:avLst>
                <a:gd name="adj1" fmla="val -54991"/>
                <a:gd name="adj2" fmla="val -16780"/>
                <a:gd name="adj3" fmla="val 16667"/>
              </a:avLst>
            </a:prstGeom>
            <a:noFill/>
            <a:ln w="539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1" name="组合 20"/>
          <p:cNvGrpSpPr/>
          <p:nvPr/>
        </p:nvGrpSpPr>
        <p:grpSpPr>
          <a:xfrm>
            <a:off x="1323975" y="970915"/>
            <a:ext cx="9596120" cy="3731260"/>
            <a:chOff x="2085" y="1529"/>
            <a:chExt cx="15112" cy="5876"/>
          </a:xfrm>
        </p:grpSpPr>
        <p:pic>
          <p:nvPicPr>
            <p:cNvPr id="103" name="图片 102"/>
            <p:cNvPicPr/>
            <p:nvPr/>
          </p:nvPicPr>
          <p:blipFill>
            <a:blip r:embed="rId4">
              <a:clrChange>
                <a:clrFrom>
                  <a:srgbClr val="FFFFFF">
                    <a:alpha val="100000"/>
                  </a:srgbClr>
                </a:clrFrom>
                <a:clrTo>
                  <a:srgbClr val="FFFFFF">
                    <a:alpha val="100000"/>
                    <a:alpha val="0"/>
                  </a:srgbClr>
                </a:clrTo>
              </a:clrChange>
            </a:blip>
            <a:stretch>
              <a:fillRect/>
            </a:stretch>
          </p:blipFill>
          <p:spPr>
            <a:xfrm flipH="1">
              <a:off x="2085" y="1529"/>
              <a:ext cx="3740" cy="5877"/>
            </a:xfrm>
            <a:prstGeom prst="rect">
              <a:avLst/>
            </a:prstGeom>
            <a:noFill/>
            <a:ln w="9525">
              <a:noFill/>
            </a:ln>
          </p:spPr>
        </p:pic>
        <p:pic>
          <p:nvPicPr>
            <p:cNvPr id="19" name="图片 18" descr="图片159"/>
            <p:cNvPicPr>
              <a:picLocks noChangeAspect="1"/>
            </p:cNvPicPr>
            <p:nvPr/>
          </p:nvPicPr>
          <p:blipFill>
            <a:blip r:embed="rId5"/>
            <a:stretch>
              <a:fillRect/>
            </a:stretch>
          </p:blipFill>
          <p:spPr>
            <a:xfrm flipH="1">
              <a:off x="14981" y="2545"/>
              <a:ext cx="2216" cy="4851"/>
            </a:xfrm>
            <a:prstGeom prst="rect">
              <a:avLst/>
            </a:prstGeom>
          </p:spPr>
        </p:pic>
        <p:sp>
          <p:nvSpPr>
            <p:cNvPr id="20" name="文本框 19"/>
            <p:cNvSpPr txBox="1"/>
            <p:nvPr/>
          </p:nvSpPr>
          <p:spPr>
            <a:xfrm>
              <a:off x="14508" y="6499"/>
              <a:ext cx="1248" cy="725"/>
            </a:xfrm>
            <a:prstGeom prst="rect">
              <a:avLst/>
            </a:prstGeom>
            <a:noFill/>
          </p:spPr>
          <p:txBody>
            <a:bodyPr wrap="none" rtlCol="0">
              <a:spAutoFit/>
            </a:bodyPr>
            <a:p>
              <a:r>
                <a:rPr lang="zh-CN" altLang="en-US" sz="2400"/>
                <a:t>小明</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5" name="图片 44" descr="图片12"/>
          <p:cNvPicPr>
            <a:picLocks noChangeAspect="1"/>
          </p:cNvPicPr>
          <p:nvPr/>
        </p:nvPicPr>
        <p:blipFill>
          <a:blip r:embed="rId2"/>
          <a:stretch>
            <a:fillRect/>
          </a:stretch>
        </p:blipFill>
        <p:spPr>
          <a:xfrm>
            <a:off x="2522855" y="653415"/>
            <a:ext cx="7851775" cy="3250565"/>
          </a:xfrm>
          <a:prstGeom prst="rect">
            <a:avLst/>
          </a:prstGeom>
        </p:spPr>
      </p:pic>
      <p:grpSp>
        <p:nvGrpSpPr>
          <p:cNvPr id="4" name="组合 3"/>
          <p:cNvGrpSpPr/>
          <p:nvPr/>
        </p:nvGrpSpPr>
        <p:grpSpPr>
          <a:xfrm>
            <a:off x="749300" y="3662045"/>
            <a:ext cx="3600450" cy="651510"/>
            <a:chOff x="5630" y="6069"/>
            <a:chExt cx="5670" cy="1026"/>
          </a:xfrm>
        </p:grpSpPr>
        <p:sp>
          <p:nvSpPr>
            <p:cNvPr id="12" name="圆角矩形 11"/>
            <p:cNvSpPr/>
            <p:nvPr/>
          </p:nvSpPr>
          <p:spPr>
            <a:xfrm>
              <a:off x="5630" y="6069"/>
              <a:ext cx="5120" cy="1026"/>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4" name="文本框 13"/>
            <p:cNvSpPr txBox="1"/>
            <p:nvPr/>
          </p:nvSpPr>
          <p:spPr>
            <a:xfrm>
              <a:off x="5630" y="6230"/>
              <a:ext cx="5670" cy="725"/>
            </a:xfrm>
            <a:prstGeom prst="rect">
              <a:avLst/>
            </a:prstGeom>
            <a:noFill/>
            <a:effectLst/>
          </p:spPr>
          <p:style>
            <a:lnRef idx="0">
              <a:schemeClr val="accent2"/>
            </a:lnRef>
            <a:fillRef idx="3">
              <a:schemeClr val="accent2"/>
            </a:fillRef>
            <a:effectRef idx="3">
              <a:schemeClr val="accent2"/>
            </a:effectRef>
            <a:fontRef idx="minor">
              <a:schemeClr val="lt1"/>
            </a:fontRef>
          </p:style>
          <p:txBody>
            <a:bodyPr wrap="square" rtlCol="0">
              <a:spAutoFit/>
            </a:bodyPr>
            <a:p>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小明的体重</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是单位“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6" name="直接连接符 5"/>
          <p:cNvCxnSpPr/>
          <p:nvPr/>
        </p:nvCxnSpPr>
        <p:spPr>
          <a:xfrm>
            <a:off x="6108700" y="3206750"/>
            <a:ext cx="1584000" cy="0"/>
          </a:xfrm>
          <a:prstGeom prst="line">
            <a:avLst/>
          </a:prstGeom>
          <a:ln w="34925">
            <a:solidFill>
              <a:srgbClr val="FF0000"/>
            </a:solidFill>
          </a:ln>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a:off x="4544060" y="3760470"/>
            <a:ext cx="2016000" cy="0"/>
          </a:xfrm>
          <a:prstGeom prst="line">
            <a:avLst/>
          </a:prstGeom>
          <a:ln w="34925">
            <a:solidFill>
              <a:srgbClr val="FF0000"/>
            </a:solidFill>
          </a:ln>
        </p:spPr>
        <p:style>
          <a:lnRef idx="1">
            <a:schemeClr val="dk1"/>
          </a:lnRef>
          <a:fillRef idx="0">
            <a:schemeClr val="dk1"/>
          </a:fillRef>
          <a:effectRef idx="0">
            <a:schemeClr val="dk1"/>
          </a:effectRef>
          <a:fontRef idx="minor">
            <a:schemeClr val="tx1"/>
          </a:fontRef>
        </p:style>
      </p:cxnSp>
      <p:grpSp>
        <p:nvGrpSpPr>
          <p:cNvPr id="9" name="组合 8"/>
          <p:cNvGrpSpPr/>
          <p:nvPr/>
        </p:nvGrpSpPr>
        <p:grpSpPr>
          <a:xfrm>
            <a:off x="3923665" y="4496435"/>
            <a:ext cx="5551170" cy="717550"/>
            <a:chOff x="5346" y="7081"/>
            <a:chExt cx="8742" cy="1130"/>
          </a:xfrm>
        </p:grpSpPr>
        <mc:AlternateContent xmlns:mc="http://schemas.openxmlformats.org/markup-compatibility/2006">
          <mc:Choice xmlns:a14="http://schemas.microsoft.com/office/drawing/2010/main" Requires="a14">
            <p:sp>
              <p:nvSpPr>
                <p:cNvPr id="15" name="矩形 14"/>
                <p:cNvSpPr/>
                <p:nvPr/>
              </p:nvSpPr>
              <p:spPr>
                <a:xfrm>
                  <a:off x="5346" y="7181"/>
                  <a:ext cx="8742"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小明的体重</a:t>
                  </a:r>
                  <a14:m>
                    <m:oMath xmlns:m="http://schemas.openxmlformats.org/officeDocument/2006/math">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oMath>
                  </a14:m>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小明体内水分的质量</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5" name="矩形 14"/>
                <p:cNvSpPr>
                  <a:spLocks noRot="1" noChangeAspect="1" noMove="1" noResize="1" noEditPoints="1" noAdjustHandles="1" noChangeArrowheads="1" noChangeShapeType="1" noTextEdit="1"/>
                </p:cNvSpPr>
                <p:nvPr/>
              </p:nvSpPr>
              <p:spPr>
                <a:xfrm>
                  <a:off x="5346" y="7181"/>
                  <a:ext cx="8742" cy="725"/>
                </a:xfrm>
                <a:prstGeom prst="rect">
                  <a:avLst/>
                </a:prstGeom>
                <a:blipFill rotWithShape="1">
                  <a:blip r:embed="rId3"/>
                </a:blipFill>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a:noFill/>
                    </a:rPr>
                    <a:t> </a:t>
                  </a:r>
                </a:p>
              </p:txBody>
            </p:sp>
          </mc:Fallback>
        </mc:AlternateContent>
        <p:grpSp>
          <p:nvGrpSpPr>
            <p:cNvPr id="37" name="Group 6"/>
            <p:cNvGrpSpPr/>
            <p:nvPr/>
          </p:nvGrpSpPr>
          <p:grpSpPr>
            <a:xfrm>
              <a:off x="8449" y="7081"/>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8" name="文本框 7"/>
            <p:cNvSpPr txBox="1"/>
            <p:nvPr/>
          </p:nvSpPr>
          <p:spPr>
            <a:xfrm>
              <a:off x="7892" y="7181"/>
              <a:ext cx="653" cy="725"/>
            </a:xfrm>
            <a:prstGeom prst="rect">
              <a:avLst/>
            </a:prstGeom>
            <a:noFill/>
          </p:spPr>
          <p:txBody>
            <a:bodyPr wrap="none" rtlCol="0" anchor="t">
              <a:spAutoFit/>
            </a:bodyPr>
            <a:p>
              <a:r>
                <a:rPr lang="zh-CN" altLang="en-US" sz="2400" b="1">
                  <a:latin typeface="Arial" panose="020B0604020202020204" pitchFamily="34" charset="0"/>
                </a:rPr>
                <a:t>×</a:t>
              </a:r>
              <a:endParaRPr lang="zh-CN" altLang="en-US" sz="2400" b="1">
                <a:latin typeface="Arial" panose="020B0604020202020204" pitchFamily="34" charset="0"/>
              </a:endParaRPr>
            </a:p>
          </p:txBody>
        </p:sp>
      </p:grpSp>
      <p:grpSp>
        <p:nvGrpSpPr>
          <p:cNvPr id="22" name="组合 21"/>
          <p:cNvGrpSpPr/>
          <p:nvPr/>
        </p:nvGrpSpPr>
        <p:grpSpPr>
          <a:xfrm>
            <a:off x="1149350" y="4832350"/>
            <a:ext cx="2112010" cy="800100"/>
            <a:chOff x="1350" y="7610"/>
            <a:chExt cx="3326" cy="1260"/>
          </a:xfrm>
        </p:grpSpPr>
        <p:sp>
          <p:nvSpPr>
            <p:cNvPr id="21" name="Round Diagonal Corner Rectangle 13"/>
            <p:cNvSpPr/>
            <p:nvPr/>
          </p:nvSpPr>
          <p:spPr>
            <a:xfrm flipH="1" flipV="1">
              <a:off x="1350" y="7610"/>
              <a:ext cx="3326" cy="1261"/>
            </a:xfrm>
            <a:prstGeom prst="round2DiagRect">
              <a:avLst>
                <a:gd name="adj1" fmla="val 30369"/>
                <a:gd name="adj2" fmla="val 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10" name="文本框 9"/>
            <p:cNvSpPr txBox="1"/>
            <p:nvPr/>
          </p:nvSpPr>
          <p:spPr>
            <a:xfrm>
              <a:off x="1691" y="7905"/>
              <a:ext cx="26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数量关系式</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3827780" y="5518150"/>
            <a:ext cx="5612130" cy="717550"/>
            <a:chOff x="5305" y="8327"/>
            <a:chExt cx="8838" cy="1130"/>
          </a:xfrm>
        </p:grpSpPr>
        <p:sp>
          <p:nvSpPr>
            <p:cNvPr id="16" name="矩形 15"/>
            <p:cNvSpPr/>
            <p:nvPr/>
          </p:nvSpPr>
          <p:spPr>
            <a:xfrm>
              <a:off x="5305" y="8412"/>
              <a:ext cx="8838"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pPr algn="l"/>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小明体内水分的质量</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  </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小明的体重</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7" name="组合 16"/>
            <p:cNvGrpSpPr/>
            <p:nvPr/>
          </p:nvGrpSpPr>
          <p:grpSpPr>
            <a:xfrm>
              <a:off x="10427" y="8327"/>
              <a:ext cx="908" cy="1130"/>
              <a:chOff x="8649" y="7281"/>
              <a:chExt cx="908" cy="1130"/>
            </a:xfrm>
          </p:grpSpPr>
          <p:sp>
            <p:nvSpPr>
              <p:cNvPr id="11" name="Text Box 7"/>
              <p:cNvSpPr txBox="1"/>
              <p:nvPr/>
            </p:nvSpPr>
            <p:spPr>
              <a:xfrm>
                <a:off x="8649" y="7281"/>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3" name="Line 8"/>
              <p:cNvSpPr/>
              <p:nvPr/>
            </p:nvSpPr>
            <p:spPr>
              <a:xfrm>
                <a:off x="8649" y="7756"/>
                <a:ext cx="568" cy="0"/>
              </a:xfrm>
              <a:prstGeom prst="line">
                <a:avLst/>
              </a:prstGeom>
              <a:ln w="22225" cap="flat" cmpd="sng">
                <a:solidFill>
                  <a:schemeClr val="tx1"/>
                </a:solidFill>
                <a:prstDash val="solid"/>
                <a:headEnd type="none" w="med" len="med"/>
                <a:tailEnd type="none" w="med" len="med"/>
              </a:ln>
            </p:spPr>
          </p:sp>
        </p:grpSp>
      </p:grpSp>
      <p:pic>
        <p:nvPicPr>
          <p:cNvPr id="19" name="图片 18" descr="360截图20220511205048110"/>
          <p:cNvPicPr>
            <a:picLocks noChangeAspect="1"/>
          </p:cNvPicPr>
          <p:nvPr/>
        </p:nvPicPr>
        <p:blipFill>
          <a:blip r:embed="rId4">
            <a:clrChange>
              <a:clrFrom>
                <a:srgbClr val="FFFFFF">
                  <a:alpha val="100000"/>
                </a:srgbClr>
              </a:clrFrom>
              <a:clrTo>
                <a:srgbClr val="FFFFFF">
                  <a:alpha val="100000"/>
                  <a:alpha val="0"/>
                </a:srgbClr>
              </a:clrTo>
            </a:clrChange>
          </a:blip>
          <a:srcRect r="48304"/>
          <a:stretch>
            <a:fillRect/>
          </a:stretch>
        </p:blipFill>
        <p:spPr>
          <a:xfrm>
            <a:off x="3362325" y="4650105"/>
            <a:ext cx="561340" cy="1200150"/>
          </a:xfrm>
          <a:prstGeom prst="rect">
            <a:avLst/>
          </a:prstGeom>
        </p:spPr>
      </p:pic>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ppt_y</p:attrName>
                                        </p:attrNameLst>
                                      </p:cBhvr>
                                      <p:tavLst>
                                        <p:tav tm="0">
                                          <p:val>
                                            <p:strVal val="#ppt_y+#ppt_h*1.125000"/>
                                          </p:val>
                                        </p:tav>
                                        <p:tav tm="100000">
                                          <p:val>
                                            <p:strVal val="#ppt_y"/>
                                          </p:val>
                                        </p:tav>
                                      </p:tavLst>
                                    </p:anim>
                                    <p:animEffect transition="in" filter="wipe(up)">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p:tgtEl>
                                          <p:spTgt spid="18"/>
                                        </p:tgtEl>
                                        <p:attrNameLst>
                                          <p:attrName>ppt_y</p:attrName>
                                        </p:attrNameLst>
                                      </p:cBhvr>
                                      <p:tavLst>
                                        <p:tav tm="0">
                                          <p:val>
                                            <p:strVal val="#ppt_y+#ppt_h*1.125000"/>
                                          </p:val>
                                        </p:tav>
                                        <p:tav tm="100000">
                                          <p:val>
                                            <p:strVal val="#ppt_y"/>
                                          </p:val>
                                        </p:tav>
                                      </p:tavLst>
                                    </p:anim>
                                    <p:animEffect transition="in" filter="wipe(up)">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1" name="组合 40"/>
          <p:cNvGrpSpPr/>
          <p:nvPr/>
        </p:nvGrpSpPr>
        <p:grpSpPr>
          <a:xfrm>
            <a:off x="3411863" y="4742893"/>
            <a:ext cx="5054555" cy="100778"/>
            <a:chOff x="4911786" y="4353161"/>
            <a:chExt cx="5054555" cy="100778"/>
          </a:xfrm>
        </p:grpSpPr>
        <p:grpSp>
          <p:nvGrpSpPr>
            <p:cNvPr id="42" name="Group 21"/>
            <p:cNvGrpSpPr/>
            <p:nvPr/>
          </p:nvGrpSpPr>
          <p:grpSpPr bwMode="auto">
            <a:xfrm>
              <a:off x="4911786" y="4353161"/>
              <a:ext cx="1014494" cy="100778"/>
              <a:chOff x="1066" y="2296"/>
              <a:chExt cx="453" cy="45"/>
            </a:xfrm>
          </p:grpSpPr>
          <p:sp>
            <p:nvSpPr>
              <p:cNvPr id="48" name="Line 22"/>
              <p:cNvSpPr>
                <a:spLocks noChangeShapeType="1"/>
              </p:cNvSpPr>
              <p:nvPr/>
            </p:nvSpPr>
            <p:spPr bwMode="auto">
              <a:xfrm>
                <a:off x="1066" y="2341"/>
                <a:ext cx="453" cy="0"/>
              </a:xfrm>
              <a:prstGeom prst="line">
                <a:avLst/>
              </a:prstGeom>
              <a:noFill/>
              <a:ln w="349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400">
                  <a:latin typeface="楷体" panose="02010609060101010101" charset="-122"/>
                  <a:ea typeface="楷体" panose="02010609060101010101" charset="-122"/>
                </a:endParaRPr>
              </a:p>
            </p:txBody>
          </p:sp>
          <p:sp>
            <p:nvSpPr>
              <p:cNvPr id="49" name="Line 23"/>
              <p:cNvSpPr>
                <a:spLocks noChangeShapeType="1"/>
              </p:cNvSpPr>
              <p:nvPr/>
            </p:nvSpPr>
            <p:spPr bwMode="auto">
              <a:xfrm>
                <a:off x="1066" y="2296"/>
                <a:ext cx="0" cy="45"/>
              </a:xfrm>
              <a:prstGeom prst="line">
                <a:avLst/>
              </a:prstGeom>
              <a:noFill/>
              <a:ln w="349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400">
                  <a:latin typeface="楷体" panose="02010609060101010101" charset="-122"/>
                  <a:ea typeface="楷体" panose="02010609060101010101" charset="-122"/>
                </a:endParaRPr>
              </a:p>
            </p:txBody>
          </p:sp>
        </p:grpSp>
        <p:sp>
          <p:nvSpPr>
            <p:cNvPr id="43" name="Line 25"/>
            <p:cNvSpPr>
              <a:spLocks noChangeShapeType="1"/>
            </p:cNvSpPr>
            <p:nvPr/>
          </p:nvSpPr>
          <p:spPr bwMode="auto">
            <a:xfrm>
              <a:off x="5919562" y="4453939"/>
              <a:ext cx="1014494" cy="0"/>
            </a:xfrm>
            <a:prstGeom prst="line">
              <a:avLst/>
            </a:prstGeom>
            <a:noFill/>
            <a:ln w="349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400">
                <a:latin typeface="楷体" panose="02010609060101010101" charset="-122"/>
                <a:ea typeface="楷体" panose="02010609060101010101" charset="-122"/>
              </a:endParaRPr>
            </a:p>
          </p:txBody>
        </p:sp>
        <p:sp>
          <p:nvSpPr>
            <p:cNvPr id="44" name="Line 28"/>
            <p:cNvSpPr>
              <a:spLocks noChangeShapeType="1"/>
            </p:cNvSpPr>
            <p:nvPr/>
          </p:nvSpPr>
          <p:spPr bwMode="auto">
            <a:xfrm>
              <a:off x="6927337" y="4453939"/>
              <a:ext cx="1014494" cy="0"/>
            </a:xfrm>
            <a:prstGeom prst="line">
              <a:avLst/>
            </a:prstGeom>
            <a:noFill/>
            <a:ln w="349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400">
                <a:latin typeface="楷体" panose="02010609060101010101" charset="-122"/>
                <a:ea typeface="楷体" panose="02010609060101010101" charset="-122"/>
              </a:endParaRPr>
            </a:p>
          </p:txBody>
        </p:sp>
        <p:sp>
          <p:nvSpPr>
            <p:cNvPr id="45" name="Line 31"/>
            <p:cNvSpPr>
              <a:spLocks noChangeShapeType="1"/>
            </p:cNvSpPr>
            <p:nvPr/>
          </p:nvSpPr>
          <p:spPr bwMode="auto">
            <a:xfrm>
              <a:off x="7941832" y="4453939"/>
              <a:ext cx="1014494" cy="0"/>
            </a:xfrm>
            <a:prstGeom prst="line">
              <a:avLst/>
            </a:prstGeom>
            <a:noFill/>
            <a:ln w="349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400">
                <a:latin typeface="楷体" panose="02010609060101010101" charset="-122"/>
                <a:ea typeface="楷体" panose="02010609060101010101" charset="-122"/>
              </a:endParaRPr>
            </a:p>
          </p:txBody>
        </p:sp>
        <p:sp>
          <p:nvSpPr>
            <p:cNvPr id="46" name="Line 34"/>
            <p:cNvSpPr>
              <a:spLocks noChangeShapeType="1"/>
            </p:cNvSpPr>
            <p:nvPr/>
          </p:nvSpPr>
          <p:spPr bwMode="auto">
            <a:xfrm>
              <a:off x="8951847" y="4453939"/>
              <a:ext cx="1014494" cy="0"/>
            </a:xfrm>
            <a:prstGeom prst="line">
              <a:avLst/>
            </a:prstGeom>
            <a:noFill/>
            <a:ln w="349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400">
                <a:latin typeface="楷体" panose="02010609060101010101" charset="-122"/>
                <a:ea typeface="楷体" panose="02010609060101010101" charset="-122"/>
              </a:endParaRPr>
            </a:p>
          </p:txBody>
        </p:sp>
        <p:sp>
          <p:nvSpPr>
            <p:cNvPr id="47" name="Line 36"/>
            <p:cNvSpPr>
              <a:spLocks noChangeShapeType="1"/>
            </p:cNvSpPr>
            <p:nvPr/>
          </p:nvSpPr>
          <p:spPr bwMode="auto">
            <a:xfrm>
              <a:off x="9959622" y="4353161"/>
              <a:ext cx="0" cy="100778"/>
            </a:xfrm>
            <a:prstGeom prst="line">
              <a:avLst/>
            </a:prstGeom>
            <a:noFill/>
            <a:ln w="349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400">
                <a:latin typeface="楷体" panose="02010609060101010101" charset="-122"/>
                <a:ea typeface="楷体" panose="02010609060101010101" charset="-122"/>
              </a:endParaRPr>
            </a:p>
          </p:txBody>
        </p:sp>
      </p:grpSp>
      <p:sp>
        <p:nvSpPr>
          <p:cNvPr id="50" name="AutoShape 37"/>
          <p:cNvSpPr/>
          <p:nvPr/>
        </p:nvSpPr>
        <p:spPr bwMode="auto">
          <a:xfrm rot="5400000" flipV="1">
            <a:off x="5301785" y="2479314"/>
            <a:ext cx="288896" cy="4037821"/>
          </a:xfrm>
          <a:prstGeom prst="leftBrace">
            <a:avLst>
              <a:gd name="adj1" fmla="val 116473"/>
              <a:gd name="adj2" fmla="val 50000"/>
            </a:avLst>
          </a:prstGeom>
          <a:noFill/>
          <a:ln w="317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400">
              <a:latin typeface="微软雅黑" panose="020B0503020204020204" pitchFamily="34" charset="-122"/>
              <a:ea typeface="微软雅黑" panose="020B0503020204020204" pitchFamily="34" charset="-122"/>
            </a:endParaRPr>
          </a:p>
        </p:txBody>
      </p:sp>
      <p:sp>
        <p:nvSpPr>
          <p:cNvPr id="52" name="AutoShape 41"/>
          <p:cNvSpPr/>
          <p:nvPr/>
        </p:nvSpPr>
        <p:spPr bwMode="auto">
          <a:xfrm rot="16200000">
            <a:off x="5301786" y="3055080"/>
            <a:ext cx="288896" cy="4037821"/>
          </a:xfrm>
          <a:prstGeom prst="leftBrace">
            <a:avLst>
              <a:gd name="adj1" fmla="val 116473"/>
              <a:gd name="adj2" fmla="val 50000"/>
            </a:avLst>
          </a:prstGeom>
          <a:noFill/>
          <a:ln w="34925">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400">
              <a:latin typeface="微软雅黑" panose="020B0503020204020204" pitchFamily="34" charset="-122"/>
              <a:ea typeface="微软雅黑" panose="020B0503020204020204" pitchFamily="34" charset="-122"/>
            </a:endParaRPr>
          </a:p>
        </p:txBody>
      </p:sp>
      <p:sp>
        <p:nvSpPr>
          <p:cNvPr id="53" name="Rectangle 42"/>
          <p:cNvSpPr>
            <a:spLocks noChangeArrowheads="1"/>
          </p:cNvSpPr>
          <p:nvPr/>
        </p:nvSpPr>
        <p:spPr bwMode="auto">
          <a:xfrm>
            <a:off x="4659229" y="5186310"/>
            <a:ext cx="1503045" cy="46037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rPr>
              <a:t>水分</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rPr>
              <a:t>28kg</a:t>
            </a:r>
            <a:endPar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AutoShape 43"/>
          <p:cNvSpPr/>
          <p:nvPr/>
        </p:nvSpPr>
        <p:spPr bwMode="auto">
          <a:xfrm rot="16200000">
            <a:off x="5804771" y="3233421"/>
            <a:ext cx="304572" cy="5076950"/>
          </a:xfrm>
          <a:prstGeom prst="leftBrace">
            <a:avLst>
              <a:gd name="adj1" fmla="val 138909"/>
              <a:gd name="adj2" fmla="val 50000"/>
            </a:avLst>
          </a:prstGeom>
          <a:noFill/>
          <a:ln w="34925">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400">
              <a:latin typeface="微软雅黑" panose="020B0503020204020204" pitchFamily="34" charset="-122"/>
              <a:ea typeface="微软雅黑" panose="020B0503020204020204" pitchFamily="34" charset="-122"/>
            </a:endParaRPr>
          </a:p>
        </p:txBody>
      </p:sp>
      <p:sp>
        <p:nvSpPr>
          <p:cNvPr id="55" name="Rectangle 44"/>
          <p:cNvSpPr>
            <a:spLocks noChangeArrowheads="1"/>
          </p:cNvSpPr>
          <p:nvPr/>
        </p:nvSpPr>
        <p:spPr bwMode="auto">
          <a:xfrm>
            <a:off x="5208913" y="6096902"/>
            <a:ext cx="1450975" cy="46037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rPr>
              <a:t>体重？</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rPr>
              <a:t>kg</a:t>
            </a:r>
            <a:endPar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6" name="组合 55"/>
          <p:cNvGrpSpPr/>
          <p:nvPr/>
        </p:nvGrpSpPr>
        <p:grpSpPr>
          <a:xfrm>
            <a:off x="4422774" y="4671314"/>
            <a:ext cx="3032733" cy="146957"/>
            <a:chOff x="5922697" y="4653643"/>
            <a:chExt cx="3032733" cy="146957"/>
          </a:xfrm>
        </p:grpSpPr>
        <p:cxnSp>
          <p:nvCxnSpPr>
            <p:cNvPr id="57" name="直接连接符 56"/>
            <p:cNvCxnSpPr/>
            <p:nvPr/>
          </p:nvCxnSpPr>
          <p:spPr>
            <a:xfrm>
              <a:off x="5922697" y="4653643"/>
              <a:ext cx="0" cy="146957"/>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933608" y="4653643"/>
              <a:ext cx="0" cy="146957"/>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944519" y="4653643"/>
              <a:ext cx="0" cy="146957"/>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955430" y="4653643"/>
              <a:ext cx="0" cy="146957"/>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319905" y="3636010"/>
            <a:ext cx="2550160" cy="717550"/>
            <a:chOff x="6803" y="5726"/>
            <a:chExt cx="4016" cy="1130"/>
          </a:xfrm>
        </p:grpSpPr>
        <p:sp>
          <p:nvSpPr>
            <p:cNvPr id="51" name="Text Box 38"/>
            <p:cNvSpPr txBox="1">
              <a:spLocks noChangeArrowheads="1"/>
            </p:cNvSpPr>
            <p:nvPr/>
          </p:nvSpPr>
          <p:spPr bwMode="auto">
            <a:xfrm>
              <a:off x="6803" y="5846"/>
              <a:ext cx="3168"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defRPr sz="2800">
                  <a:ln w="0"/>
                  <a:effectLst>
                    <a:outerShdw blurRad="38100" dist="19050" dir="2700000" algn="tl" rotWithShape="0">
                      <a:schemeClr val="dk1">
                        <a:alpha val="40000"/>
                      </a:schemeClr>
                    </a:outerShdw>
                  </a:effectLst>
                  <a:ea typeface="方正卡通简体" panose="03000509000000000000" pitchFamily="65" charset="-122"/>
                </a:defRPr>
              </a:lvl1pPr>
            </a:lstStyle>
            <a:p>
              <a:r>
                <a:rPr lang="zh-CN" altLang="en-US" sz="2400" dirty="0">
                  <a:effectLst/>
                  <a:latin typeface="微软雅黑" panose="020B0503020204020204" pitchFamily="34" charset="-122"/>
                  <a:ea typeface="微软雅黑" panose="020B0503020204020204" pitchFamily="34" charset="-122"/>
                  <a:cs typeface="微软雅黑" panose="020B0503020204020204" pitchFamily="34" charset="-122"/>
                </a:rPr>
                <a:t>水分占体重的</a:t>
              </a:r>
              <a:endParaRPr lang="zh-CN" altLang="en-US" sz="2400" dirty="0">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7" name="Group 6"/>
            <p:cNvGrpSpPr/>
            <p:nvPr/>
          </p:nvGrpSpPr>
          <p:grpSpPr>
            <a:xfrm>
              <a:off x="9911" y="5726"/>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0" name="组合 19"/>
          <p:cNvGrpSpPr/>
          <p:nvPr/>
        </p:nvGrpSpPr>
        <p:grpSpPr>
          <a:xfrm>
            <a:off x="954405" y="3049270"/>
            <a:ext cx="2247900" cy="759460"/>
            <a:chOff x="2348" y="4530"/>
            <a:chExt cx="3540" cy="1196"/>
          </a:xfrm>
        </p:grpSpPr>
        <p:pic>
          <p:nvPicPr>
            <p:cNvPr id="19" name="图片 18" descr="26369678_225034435000_2"/>
            <p:cNvPicPr>
              <a:picLocks noChangeAspect="1"/>
            </p:cNvPicPr>
            <p:nvPr/>
          </p:nvPicPr>
          <p:blipFill>
            <a:blip r:embed="rId2">
              <a:clrChange>
                <a:clrFrom>
                  <a:srgbClr val="FFFFFF">
                    <a:alpha val="100000"/>
                  </a:srgbClr>
                </a:clrFrom>
                <a:clrTo>
                  <a:srgbClr val="FFFFFF">
                    <a:alpha val="100000"/>
                    <a:alpha val="0"/>
                  </a:srgbClr>
                </a:clrTo>
              </a:clrChange>
            </a:blip>
            <a:srcRect l="9166" t="49935" r="9924" b="27759"/>
            <a:stretch>
              <a:fillRect/>
            </a:stretch>
          </p:blipFill>
          <p:spPr>
            <a:xfrm>
              <a:off x="2348" y="4530"/>
              <a:ext cx="3540" cy="1196"/>
            </a:xfrm>
            <a:prstGeom prst="rect">
              <a:avLst/>
            </a:prstGeom>
          </p:spPr>
        </p:pic>
        <p:sp>
          <p:nvSpPr>
            <p:cNvPr id="18" name="文本框 17"/>
            <p:cNvSpPr txBox="1"/>
            <p:nvPr/>
          </p:nvSpPr>
          <p:spPr>
            <a:xfrm>
              <a:off x="2913" y="4708"/>
              <a:ext cx="2208" cy="725"/>
            </a:xfrm>
            <a:prstGeom prst="rect">
              <a:avLst/>
            </a:prstGeom>
            <a:noFill/>
          </p:spPr>
          <p:txBody>
            <a:bodyPr wrap="none" rtlCol="0">
              <a:spAutoFit/>
            </a:bodyPr>
            <a:p>
              <a:r>
                <a:rPr lang="zh-CN" altLang="en-US" sz="2400"/>
                <a:t>画线段图</a:t>
              </a:r>
              <a:endParaRPr lang="zh-CN" altLang="en-US" sz="2400"/>
            </a:p>
          </p:txBody>
        </p:sp>
      </p:grpSp>
      <p:pic>
        <p:nvPicPr>
          <p:cNvPr id="4" name="图片 3" descr="图片12"/>
          <p:cNvPicPr>
            <a:picLocks noChangeAspect="1"/>
          </p:cNvPicPr>
          <p:nvPr/>
        </p:nvPicPr>
        <p:blipFill>
          <a:blip r:embed="rId3"/>
          <a:stretch>
            <a:fillRect/>
          </a:stretch>
        </p:blipFill>
        <p:spPr>
          <a:xfrm>
            <a:off x="3065780" y="590550"/>
            <a:ext cx="6313170" cy="2613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barn(inVertical)">
                                      <p:cBhvr>
                                        <p:cTn id="15" dur="500"/>
                                        <p:tgtEl>
                                          <p:spTgt spid="50"/>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up)">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barn(inVertical)">
                                      <p:cBhvr>
                                        <p:cTn id="26" dur="500"/>
                                        <p:tgtEl>
                                          <p:spTgt spid="5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barn(inVertical)">
                                      <p:cBhvr>
                                        <p:cTn id="29" dur="500"/>
                                        <p:tgtEl>
                                          <p:spTgt spid="5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barn(inVertical)">
                                      <p:cBhvr>
                                        <p:cTn id="34" dur="500"/>
                                        <p:tgtEl>
                                          <p:spTgt spid="54"/>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barn(inVertical)">
                                      <p:cBhvr>
                                        <p:cTn id="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52" grpId="0" bldLvl="0" animBg="1"/>
      <p:bldP spid="53" grpId="0"/>
      <p:bldP spid="54" grpId="0" bldLvl="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2" name="组合 41"/>
          <p:cNvGrpSpPr/>
          <p:nvPr/>
        </p:nvGrpSpPr>
        <p:grpSpPr>
          <a:xfrm>
            <a:off x="2587625" y="1011555"/>
            <a:ext cx="2628900" cy="723900"/>
            <a:chOff x="4075" y="1113"/>
            <a:chExt cx="4140" cy="1140"/>
          </a:xfrm>
        </p:grpSpPr>
        <p:pic>
          <p:nvPicPr>
            <p:cNvPr id="41" name="图片 40" descr="ea2b6ef3-3ed7-4fee-9424-b6ad66825633"/>
            <p:cNvPicPr>
              <a:picLocks noChangeAspect="1"/>
            </p:cNvPicPr>
            <p:nvPr/>
          </p:nvPicPr>
          <p:blipFill>
            <a:blip r:embed="rId2"/>
            <a:stretch>
              <a:fillRect/>
            </a:stretch>
          </p:blipFill>
          <p:spPr>
            <a:xfrm>
              <a:off x="4075" y="1113"/>
              <a:ext cx="4141" cy="1140"/>
            </a:xfrm>
            <a:prstGeom prst="rect">
              <a:avLst/>
            </a:prstGeom>
          </p:spPr>
        </p:pic>
        <p:sp>
          <p:nvSpPr>
            <p:cNvPr id="4" name="文本框 3"/>
            <p:cNvSpPr txBox="1"/>
            <p:nvPr/>
          </p:nvSpPr>
          <p:spPr>
            <a:xfrm>
              <a:off x="4802" y="1321"/>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列方程解答</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1097915" y="1923415"/>
            <a:ext cx="5641340" cy="717550"/>
            <a:chOff x="5346" y="7081"/>
            <a:chExt cx="8884" cy="1130"/>
          </a:xfrm>
        </p:grpSpPr>
        <mc:AlternateContent xmlns:mc="http://schemas.openxmlformats.org/markup-compatibility/2006">
          <mc:Choice xmlns:a14="http://schemas.microsoft.com/office/drawing/2010/main" Requires="a14">
            <p:sp>
              <p:nvSpPr>
                <p:cNvPr id="15" name="矩形 14"/>
                <p:cNvSpPr/>
                <p:nvPr/>
              </p:nvSpPr>
              <p:spPr>
                <a:xfrm>
                  <a:off x="5346" y="7181"/>
                  <a:ext cx="8884"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小明的体重</a:t>
                  </a:r>
                  <a14:m>
                    <m:oMath xmlns:m="http://schemas.openxmlformats.org/officeDocument/2006/math">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r>
                        <a:rPr lang="en-US" altLang="zh-CN" sz="2400">
                          <a:ln w="0"/>
                          <a:solidFill>
                            <a:schemeClr val="tx1"/>
                          </a:solidFill>
                          <a:effectLst/>
                          <a:latin typeface="Cambria Math" panose="02040503050406030204" pitchFamily="18" charset="0"/>
                          <a:ea typeface="MS Mincho" panose="02020609040205080304" charset="-128"/>
                          <a:cs typeface="Cambria Math" panose="02040503050406030204" pitchFamily="18" charset="0"/>
                        </a:rPr>
                        <m:t> </m:t>
                      </m:r>
                    </m:oMath>
                  </a14:m>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小明体内水分的质量</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5" name="矩形 14"/>
                <p:cNvSpPr>
                  <a:spLocks noRot="1" noChangeAspect="1" noMove="1" noResize="1" noEditPoints="1" noAdjustHandles="1" noChangeArrowheads="1" noChangeShapeType="1" noTextEdit="1"/>
                </p:cNvSpPr>
                <p:nvPr/>
              </p:nvSpPr>
              <p:spPr>
                <a:xfrm>
                  <a:off x="5346" y="7181"/>
                  <a:ext cx="8884" cy="725"/>
                </a:xfrm>
                <a:prstGeom prst="rect">
                  <a:avLst/>
                </a:prstGeom>
                <a:blipFill rotWithShape="1">
                  <a:blip r:embed="rId3"/>
                </a:blipFill>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a:noFill/>
                    </a:rPr>
                    <a:t> </a:t>
                  </a:r>
                </a:p>
              </p:txBody>
            </p:sp>
          </mc:Fallback>
        </mc:AlternateContent>
        <p:grpSp>
          <p:nvGrpSpPr>
            <p:cNvPr id="37" name="Group 6"/>
            <p:cNvGrpSpPr/>
            <p:nvPr/>
          </p:nvGrpSpPr>
          <p:grpSpPr>
            <a:xfrm>
              <a:off x="8449" y="7081"/>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8" name="文本框 7"/>
            <p:cNvSpPr txBox="1"/>
            <p:nvPr/>
          </p:nvSpPr>
          <p:spPr>
            <a:xfrm>
              <a:off x="7892" y="7181"/>
              <a:ext cx="653" cy="725"/>
            </a:xfrm>
            <a:prstGeom prst="rect">
              <a:avLst/>
            </a:prstGeom>
            <a:noFill/>
          </p:spPr>
          <p:txBody>
            <a:bodyPr wrap="none" rtlCol="0" anchor="t">
              <a:spAutoFit/>
            </a:bodyPr>
            <a:p>
              <a:r>
                <a:rPr lang="zh-CN" altLang="en-US" sz="2400" b="1">
                  <a:latin typeface="Arial" panose="020B0604020202020204" pitchFamily="34" charset="0"/>
                </a:rPr>
                <a:t>×</a:t>
              </a:r>
              <a:endParaRPr lang="zh-CN" altLang="en-US" sz="2400" b="1">
                <a:latin typeface="Arial" panose="020B0604020202020204" pitchFamily="34" charset="0"/>
              </a:endParaRPr>
            </a:p>
          </p:txBody>
        </p:sp>
      </p:grpSp>
      <p:sp>
        <p:nvSpPr>
          <p:cNvPr id="5" name="文本框 4"/>
          <p:cNvSpPr txBox="1"/>
          <p:nvPr/>
        </p:nvSpPr>
        <p:spPr>
          <a:xfrm>
            <a:off x="1787525" y="2662555"/>
            <a:ext cx="3710305"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设小明的体重是</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en-US" altLang="zh-CN"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4" name="组合 13"/>
          <p:cNvGrpSpPr/>
          <p:nvPr/>
        </p:nvGrpSpPr>
        <p:grpSpPr>
          <a:xfrm>
            <a:off x="2694940" y="3254375"/>
            <a:ext cx="1515110" cy="717550"/>
            <a:chOff x="3924" y="6985"/>
            <a:chExt cx="2386" cy="1130"/>
          </a:xfrm>
        </p:grpSpPr>
        <p:grpSp>
          <p:nvGrpSpPr>
            <p:cNvPr id="7" name="Group 6"/>
            <p:cNvGrpSpPr/>
            <p:nvPr/>
          </p:nvGrpSpPr>
          <p:grpSpPr>
            <a:xfrm>
              <a:off x="3924" y="6985"/>
              <a:ext cx="908" cy="1130"/>
              <a:chOff x="4876" y="2840"/>
              <a:chExt cx="363" cy="452"/>
            </a:xfrm>
          </p:grpSpPr>
          <p:sp>
            <p:nvSpPr>
              <p:cNvPr id="1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2" name="文本框 11"/>
            <p:cNvSpPr txBox="1"/>
            <p:nvPr/>
          </p:nvSpPr>
          <p:spPr>
            <a:xfrm>
              <a:off x="4512" y="7002"/>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13" name="文本框 12"/>
            <p:cNvSpPr txBox="1"/>
            <p:nvPr/>
          </p:nvSpPr>
          <p:spPr>
            <a:xfrm>
              <a:off x="4962" y="7088"/>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28</a:t>
              </a:r>
              <a:endPar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3053715" y="3985895"/>
            <a:ext cx="2034540" cy="717550"/>
            <a:chOff x="4863" y="8003"/>
            <a:chExt cx="3204" cy="1130"/>
          </a:xfrm>
        </p:grpSpPr>
        <p:grpSp>
          <p:nvGrpSpPr>
            <p:cNvPr id="17" name="Group 6"/>
            <p:cNvGrpSpPr/>
            <p:nvPr/>
          </p:nvGrpSpPr>
          <p:grpSpPr>
            <a:xfrm rot="0">
              <a:off x="7159" y="8003"/>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0" name="文本框 19"/>
            <p:cNvSpPr txBox="1"/>
            <p:nvPr/>
          </p:nvSpPr>
          <p:spPr>
            <a:xfrm>
              <a:off x="4863" y="800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1" name="文本框 20"/>
            <p:cNvSpPr txBox="1"/>
            <p:nvPr/>
          </p:nvSpPr>
          <p:spPr>
            <a:xfrm>
              <a:off x="5313" y="8089"/>
              <a:ext cx="1846"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28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29" name="组合 28"/>
          <p:cNvGrpSpPr/>
          <p:nvPr/>
        </p:nvGrpSpPr>
        <p:grpSpPr>
          <a:xfrm>
            <a:off x="3049270" y="4805045"/>
            <a:ext cx="2034540" cy="717550"/>
            <a:chOff x="5282" y="8767"/>
            <a:chExt cx="3204" cy="1130"/>
          </a:xfrm>
        </p:grpSpPr>
        <p:grpSp>
          <p:nvGrpSpPr>
            <p:cNvPr id="24" name="Group 6"/>
            <p:cNvGrpSpPr/>
            <p:nvPr/>
          </p:nvGrpSpPr>
          <p:grpSpPr>
            <a:xfrm rot="0">
              <a:off x="7578" y="8767"/>
              <a:ext cx="908" cy="1130"/>
              <a:chOff x="4876" y="2840"/>
              <a:chExt cx="363" cy="452"/>
            </a:xfrm>
          </p:grpSpPr>
          <p:sp>
            <p:nvSpPr>
              <p:cNvPr id="2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7" name="文本框 26"/>
            <p:cNvSpPr txBox="1"/>
            <p:nvPr/>
          </p:nvSpPr>
          <p:spPr>
            <a:xfrm>
              <a:off x="5282" y="8767"/>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28" name="文本框 27"/>
            <p:cNvSpPr txBox="1"/>
            <p:nvPr/>
          </p:nvSpPr>
          <p:spPr>
            <a:xfrm>
              <a:off x="5732" y="8853"/>
              <a:ext cx="1846"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28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3065780" y="5391150"/>
            <a:ext cx="1141730" cy="521970"/>
            <a:chOff x="13615" y="8293"/>
            <a:chExt cx="1798" cy="822"/>
          </a:xfrm>
        </p:grpSpPr>
        <p:sp>
          <p:nvSpPr>
            <p:cNvPr id="34" name="文本框 33"/>
            <p:cNvSpPr txBox="1"/>
            <p:nvPr/>
          </p:nvSpPr>
          <p:spPr>
            <a:xfrm>
              <a:off x="13615" y="8293"/>
              <a:ext cx="70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endParaRPr lang="zh-CN" altLang="en-US" sz="2800"/>
            </a:p>
          </p:txBody>
        </p:sp>
        <p:sp>
          <p:nvSpPr>
            <p:cNvPr id="35" name="文本框 34"/>
            <p:cNvSpPr txBox="1"/>
            <p:nvPr/>
          </p:nvSpPr>
          <p:spPr>
            <a:xfrm>
              <a:off x="14065" y="8379"/>
              <a:ext cx="1348"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40" name="文本框 39"/>
          <p:cNvSpPr txBox="1"/>
          <p:nvPr/>
        </p:nvSpPr>
        <p:spPr>
          <a:xfrm>
            <a:off x="1787525" y="5925820"/>
            <a:ext cx="3636645"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答：小明的体重是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35kg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6" name="组合 45"/>
          <p:cNvGrpSpPr/>
          <p:nvPr/>
        </p:nvGrpSpPr>
        <p:grpSpPr>
          <a:xfrm>
            <a:off x="6681470" y="2494915"/>
            <a:ext cx="4751070" cy="3204210"/>
            <a:chOff x="10427" y="2415"/>
            <a:chExt cx="7482" cy="5046"/>
          </a:xfrm>
        </p:grpSpPr>
        <p:pic>
          <p:nvPicPr>
            <p:cNvPr id="3" name="图片 2" descr="图片3"/>
            <p:cNvPicPr>
              <a:picLocks noChangeAspect="1"/>
            </p:cNvPicPr>
            <p:nvPr/>
          </p:nvPicPr>
          <p:blipFill>
            <a:blip r:embed="rId4"/>
            <a:stretch>
              <a:fillRect/>
            </a:stretch>
          </p:blipFill>
          <p:spPr>
            <a:xfrm>
              <a:off x="11265" y="3029"/>
              <a:ext cx="6228" cy="3626"/>
            </a:xfrm>
            <a:prstGeom prst="rect">
              <a:avLst/>
            </a:prstGeom>
          </p:spPr>
        </p:pic>
        <p:grpSp>
          <p:nvGrpSpPr>
            <p:cNvPr id="45" name="组合 44"/>
            <p:cNvGrpSpPr/>
            <p:nvPr/>
          </p:nvGrpSpPr>
          <p:grpSpPr>
            <a:xfrm>
              <a:off x="10427" y="2415"/>
              <a:ext cx="7482" cy="5046"/>
              <a:chOff x="10907" y="2535"/>
              <a:chExt cx="7482" cy="5046"/>
            </a:xfrm>
          </p:grpSpPr>
          <p:sp>
            <p:nvSpPr>
              <p:cNvPr id="43" name="圆角矩形 42"/>
              <p:cNvSpPr/>
              <p:nvPr/>
            </p:nvSpPr>
            <p:spPr>
              <a:xfrm>
                <a:off x="11027" y="2655"/>
                <a:ext cx="7286" cy="4830"/>
              </a:xfrm>
              <a:prstGeom prst="roundRect">
                <a:avLst/>
              </a:prstGeom>
              <a:noFill/>
              <a:ln w="539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0907" y="2535"/>
                <a:ext cx="7483" cy="5046"/>
              </a:xfrm>
              <a:prstGeom prst="roundRect">
                <a:avLst/>
              </a:prstGeom>
              <a:noFill/>
              <a:ln w="50800" cmpd="dbl">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ppt_y</p:attrName>
                                        </p:attrNameLst>
                                      </p:cBhvr>
                                      <p:tavLst>
                                        <p:tav tm="0">
                                          <p:val>
                                            <p:strVal val="#ppt_y+#ppt_h*1.125000"/>
                                          </p:val>
                                        </p:tav>
                                        <p:tav tm="100000">
                                          <p:val>
                                            <p:strVal val="#ppt_y"/>
                                          </p:val>
                                        </p:tav>
                                      </p:tavLst>
                                    </p:anim>
                                    <p:animEffect transition="in" filter="wipe(up)">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ppt_y</p:attrName>
                                        </p:attrNameLst>
                                      </p:cBhvr>
                                      <p:tavLst>
                                        <p:tav tm="0">
                                          <p:val>
                                            <p:strVal val="#ppt_y+#ppt_h*1.125000"/>
                                          </p:val>
                                        </p:tav>
                                        <p:tav tm="100000">
                                          <p:val>
                                            <p:strVal val="#ppt_y"/>
                                          </p:val>
                                        </p:tav>
                                      </p:tavLst>
                                    </p:anim>
                                    <p:animEffect transition="in" filter="wipe(up)">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up)">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p:tgtEl>
                                          <p:spTgt spid="40"/>
                                        </p:tgtEl>
                                        <p:attrNameLst>
                                          <p:attrName>ppt_y</p:attrName>
                                        </p:attrNameLst>
                                      </p:cBhvr>
                                      <p:tavLst>
                                        <p:tav tm="0">
                                          <p:val>
                                            <p:strVal val="#ppt_y+#ppt_h*1.125000"/>
                                          </p:val>
                                        </p:tav>
                                        <p:tav tm="100000">
                                          <p:val>
                                            <p:strVal val="#ppt_y"/>
                                          </p:val>
                                        </p:tav>
                                      </p:tavLst>
                                    </p:anim>
                                    <p:animEffect transition="in" filter="wipe(up)">
                                      <p:cBhvr>
                                        <p:cTn id="4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094740" y="1931670"/>
            <a:ext cx="5612130" cy="717550"/>
            <a:chOff x="5305" y="8327"/>
            <a:chExt cx="8838" cy="1130"/>
          </a:xfrm>
        </p:grpSpPr>
        <p:sp>
          <p:nvSpPr>
            <p:cNvPr id="16" name="矩形 15"/>
            <p:cNvSpPr/>
            <p:nvPr/>
          </p:nvSpPr>
          <p:spPr>
            <a:xfrm>
              <a:off x="5305" y="8412"/>
              <a:ext cx="8838"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pPr algn="l"/>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小明体内水分的质量</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  </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小明的体重</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10427" y="8327"/>
              <a:ext cx="908" cy="1130"/>
              <a:chOff x="8649" y="7281"/>
              <a:chExt cx="908" cy="1130"/>
            </a:xfrm>
          </p:grpSpPr>
          <p:sp>
            <p:nvSpPr>
              <p:cNvPr id="23" name="Text Box 7"/>
              <p:cNvSpPr txBox="1"/>
              <p:nvPr/>
            </p:nvSpPr>
            <p:spPr>
              <a:xfrm>
                <a:off x="8649" y="7281"/>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0" name="Line 8"/>
              <p:cNvSpPr/>
              <p:nvPr/>
            </p:nvSpPr>
            <p:spPr>
              <a:xfrm>
                <a:off x="8649" y="7756"/>
                <a:ext cx="568" cy="0"/>
              </a:xfrm>
              <a:prstGeom prst="line">
                <a:avLst/>
              </a:prstGeom>
              <a:ln w="22225" cap="flat" cmpd="sng">
                <a:solidFill>
                  <a:schemeClr val="tx1"/>
                </a:solidFill>
                <a:prstDash val="solid"/>
                <a:headEnd type="none" w="med" len="med"/>
                <a:tailEnd type="none" w="med" len="med"/>
              </a:ln>
            </p:spPr>
          </p:sp>
        </p:grpSp>
      </p:grpSp>
      <p:grpSp>
        <p:nvGrpSpPr>
          <p:cNvPr id="42" name="组合 41"/>
          <p:cNvGrpSpPr/>
          <p:nvPr/>
        </p:nvGrpSpPr>
        <p:grpSpPr>
          <a:xfrm>
            <a:off x="2587625" y="1011555"/>
            <a:ext cx="2629535" cy="723900"/>
            <a:chOff x="4075" y="1113"/>
            <a:chExt cx="4141" cy="1140"/>
          </a:xfrm>
        </p:grpSpPr>
        <p:pic>
          <p:nvPicPr>
            <p:cNvPr id="41" name="图片 40" descr="ea2b6ef3-3ed7-4fee-9424-b6ad66825633"/>
            <p:cNvPicPr>
              <a:picLocks noChangeAspect="1"/>
            </p:cNvPicPr>
            <p:nvPr/>
          </p:nvPicPr>
          <p:blipFill>
            <a:blip r:embed="rId2"/>
            <a:stretch>
              <a:fillRect/>
            </a:stretch>
          </p:blipFill>
          <p:spPr>
            <a:xfrm>
              <a:off x="4075" y="1113"/>
              <a:ext cx="4141" cy="1140"/>
            </a:xfrm>
            <a:prstGeom prst="rect">
              <a:avLst/>
            </a:prstGeom>
          </p:spPr>
        </p:pic>
        <p:sp>
          <p:nvSpPr>
            <p:cNvPr id="4" name="文本框 3"/>
            <p:cNvSpPr txBox="1"/>
            <p:nvPr/>
          </p:nvSpPr>
          <p:spPr>
            <a:xfrm>
              <a:off x="4562" y="1321"/>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算术方法解答</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2896870" y="2926080"/>
            <a:ext cx="1532890" cy="717550"/>
            <a:chOff x="5653" y="8003"/>
            <a:chExt cx="2414" cy="1130"/>
          </a:xfrm>
        </p:grpSpPr>
        <p:grpSp>
          <p:nvGrpSpPr>
            <p:cNvPr id="17" name="Group 6"/>
            <p:cNvGrpSpPr/>
            <p:nvPr/>
          </p:nvGrpSpPr>
          <p:grpSpPr>
            <a:xfrm rot="0">
              <a:off x="7159" y="8003"/>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1" name="文本框 20"/>
            <p:cNvSpPr txBox="1"/>
            <p:nvPr/>
          </p:nvSpPr>
          <p:spPr>
            <a:xfrm>
              <a:off x="5653" y="8089"/>
              <a:ext cx="1490"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28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grpSp>
        <p:nvGrpSpPr>
          <p:cNvPr id="29" name="组合 28"/>
          <p:cNvGrpSpPr/>
          <p:nvPr/>
        </p:nvGrpSpPr>
        <p:grpSpPr>
          <a:xfrm>
            <a:off x="2676525" y="3827145"/>
            <a:ext cx="1748790" cy="717550"/>
            <a:chOff x="5732" y="8767"/>
            <a:chExt cx="2754" cy="1130"/>
          </a:xfrm>
        </p:grpSpPr>
        <p:grpSp>
          <p:nvGrpSpPr>
            <p:cNvPr id="24" name="Group 6"/>
            <p:cNvGrpSpPr/>
            <p:nvPr/>
          </p:nvGrpSpPr>
          <p:grpSpPr>
            <a:xfrm rot="0">
              <a:off x="7578" y="8767"/>
              <a:ext cx="908" cy="1130"/>
              <a:chOff x="4876" y="2840"/>
              <a:chExt cx="363" cy="452"/>
            </a:xfrm>
          </p:grpSpPr>
          <p:sp>
            <p:nvSpPr>
              <p:cNvPr id="2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8" name="文本框 27"/>
            <p:cNvSpPr txBox="1"/>
            <p:nvPr/>
          </p:nvSpPr>
          <p:spPr>
            <a:xfrm>
              <a:off x="5732" y="8853"/>
              <a:ext cx="1846"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28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35" name="文本框 34"/>
          <p:cNvSpPr txBox="1"/>
          <p:nvPr/>
        </p:nvSpPr>
        <p:spPr>
          <a:xfrm>
            <a:off x="2676525" y="4655820"/>
            <a:ext cx="1819275" cy="46037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0" name="文本框 39"/>
          <p:cNvSpPr txBox="1"/>
          <p:nvPr/>
        </p:nvSpPr>
        <p:spPr>
          <a:xfrm>
            <a:off x="1787525" y="5481320"/>
            <a:ext cx="3636645"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答：小明的体重是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35kg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6" name="组合 45"/>
          <p:cNvGrpSpPr/>
          <p:nvPr/>
        </p:nvGrpSpPr>
        <p:grpSpPr>
          <a:xfrm>
            <a:off x="6681470" y="2494915"/>
            <a:ext cx="4751070" cy="3204210"/>
            <a:chOff x="10427" y="2415"/>
            <a:chExt cx="7482" cy="5046"/>
          </a:xfrm>
        </p:grpSpPr>
        <p:pic>
          <p:nvPicPr>
            <p:cNvPr id="3" name="图片 2" descr="图片3"/>
            <p:cNvPicPr>
              <a:picLocks noChangeAspect="1"/>
            </p:cNvPicPr>
            <p:nvPr/>
          </p:nvPicPr>
          <p:blipFill>
            <a:blip r:embed="rId3"/>
            <a:stretch>
              <a:fillRect/>
            </a:stretch>
          </p:blipFill>
          <p:spPr>
            <a:xfrm>
              <a:off x="11265" y="3029"/>
              <a:ext cx="6228" cy="3626"/>
            </a:xfrm>
            <a:prstGeom prst="rect">
              <a:avLst/>
            </a:prstGeom>
          </p:spPr>
        </p:pic>
        <p:grpSp>
          <p:nvGrpSpPr>
            <p:cNvPr id="45" name="组合 44"/>
            <p:cNvGrpSpPr/>
            <p:nvPr/>
          </p:nvGrpSpPr>
          <p:grpSpPr>
            <a:xfrm>
              <a:off x="10427" y="2415"/>
              <a:ext cx="7482" cy="5046"/>
              <a:chOff x="10907" y="2535"/>
              <a:chExt cx="7482" cy="5046"/>
            </a:xfrm>
          </p:grpSpPr>
          <p:sp>
            <p:nvSpPr>
              <p:cNvPr id="43" name="圆角矩形 42"/>
              <p:cNvSpPr/>
              <p:nvPr/>
            </p:nvSpPr>
            <p:spPr>
              <a:xfrm>
                <a:off x="11027" y="2655"/>
                <a:ext cx="7286" cy="4830"/>
              </a:xfrm>
              <a:prstGeom prst="roundRect">
                <a:avLst/>
              </a:prstGeom>
              <a:noFill/>
              <a:ln w="539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0907" y="2535"/>
                <a:ext cx="7483" cy="5046"/>
              </a:xfrm>
              <a:prstGeom prst="roundRect">
                <a:avLst/>
              </a:prstGeom>
              <a:noFill/>
              <a:ln w="50800" cmpd="dbl">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p:tgtEl>
                                          <p:spTgt spid="29"/>
                                        </p:tgtEl>
                                        <p:attrNameLst>
                                          <p:attrName>ppt_y</p:attrName>
                                        </p:attrNameLst>
                                      </p:cBhvr>
                                      <p:tavLst>
                                        <p:tav tm="0">
                                          <p:val>
                                            <p:strVal val="#ppt_y+#ppt_h*1.125000"/>
                                          </p:val>
                                        </p:tav>
                                        <p:tav tm="100000">
                                          <p:val>
                                            <p:strVal val="#ppt_y"/>
                                          </p:val>
                                        </p:tav>
                                      </p:tavLst>
                                    </p:anim>
                                    <p:animEffect transition="in" filter="wipe(up)">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724025" y="4351020"/>
            <a:ext cx="3300730" cy="709930"/>
            <a:chOff x="2715" y="4892"/>
            <a:chExt cx="5198" cy="1118"/>
          </a:xfrm>
        </p:grpSpPr>
        <p:grpSp>
          <p:nvGrpSpPr>
            <p:cNvPr id="24" name="组合 23"/>
            <p:cNvGrpSpPr/>
            <p:nvPr/>
          </p:nvGrpSpPr>
          <p:grpSpPr>
            <a:xfrm>
              <a:off x="2715" y="4892"/>
              <a:ext cx="5198"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2715" y="4892"/>
              <a:ext cx="5088" cy="1016"/>
            </a:xfrm>
            <a:prstGeom prst="rect">
              <a:avLst/>
            </a:prstGeom>
            <a:noFill/>
          </p:spPr>
          <p:txBody>
            <a:bodyPr wrap="none" rtlCol="0" anchor="t">
              <a:spAutoFit/>
            </a:bodyPr>
            <a:p>
              <a:pPr eaLnBrk="1" hangingPunct="1">
                <a:lnSpc>
                  <a:spcPct val="150000"/>
                </a:lnSpc>
              </a:pPr>
              <a:r>
                <a:rPr lang="zh-CN" altLang="en-US" sz="2400" dirty="0">
                  <a:latin typeface="微软雅黑" panose="020B0503020204020204" pitchFamily="34" charset="-122"/>
                  <a:ea typeface="微软雅黑" panose="020B0503020204020204" pitchFamily="34" charset="-122"/>
                  <a:sym typeface="+mn-ea"/>
                </a:rPr>
                <a:t>小明体内的水分的质量</a:t>
              </a:r>
              <a:endParaRPr lang="zh-CN" altLang="en-US" sz="2400">
                <a:latin typeface="微软雅黑" panose="020B0503020204020204" pitchFamily="34" charset="-122"/>
                <a:ea typeface="微软雅黑" panose="020B0503020204020204" pitchFamily="34" charset="-122"/>
              </a:endParaRPr>
            </a:p>
          </p:txBody>
        </p:sp>
      </p:grpSp>
      <p:sp>
        <p:nvSpPr>
          <p:cNvPr id="5" name="右箭头 4"/>
          <p:cNvSpPr/>
          <p:nvPr/>
        </p:nvSpPr>
        <p:spPr>
          <a:xfrm>
            <a:off x="5340985" y="4526915"/>
            <a:ext cx="562610" cy="358775"/>
          </a:xfrm>
          <a:prstGeom prst="rightArrow">
            <a:avLst>
              <a:gd name="adj1" fmla="val 50000"/>
              <a:gd name="adj2" fmla="val 8412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p:nvPr/>
        </p:nvGrpSpPr>
        <p:grpSpPr>
          <a:xfrm>
            <a:off x="6254115" y="4447540"/>
            <a:ext cx="1520190" cy="717550"/>
            <a:chOff x="6092" y="8767"/>
            <a:chExt cx="2394" cy="1130"/>
          </a:xfrm>
        </p:grpSpPr>
        <p:grpSp>
          <p:nvGrpSpPr>
            <p:cNvPr id="6" name="Group 6"/>
            <p:cNvGrpSpPr/>
            <p:nvPr/>
          </p:nvGrpSpPr>
          <p:grpSpPr>
            <a:xfrm rot="0">
              <a:off x="7578" y="8767"/>
              <a:ext cx="908" cy="113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9" name="文本框 8"/>
            <p:cNvSpPr txBox="1"/>
            <p:nvPr/>
          </p:nvSpPr>
          <p:spPr>
            <a:xfrm>
              <a:off x="6092" y="8853"/>
              <a:ext cx="1490" cy="72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35 </a:t>
              </a:r>
              <a:r>
                <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400" dirty="0">
                <a:ln w="0"/>
                <a:effectLst/>
                <a:latin typeface="Arial" panose="020B0604020202020204" pitchFamily="34" charset="0"/>
                <a:ea typeface="微软雅黑" panose="020B0503020204020204" pitchFamily="34" charset="-122"/>
                <a:cs typeface="微软雅黑" panose="020B0503020204020204" pitchFamily="34" charset="-122"/>
                <a:sym typeface="+mn-ea"/>
              </a:endParaRPr>
            </a:p>
          </p:txBody>
        </p:sp>
      </p:grpSp>
      <p:sp>
        <p:nvSpPr>
          <p:cNvPr id="35" name="文本框 34"/>
          <p:cNvSpPr txBox="1"/>
          <p:nvPr/>
        </p:nvSpPr>
        <p:spPr>
          <a:xfrm>
            <a:off x="7635240" y="4506595"/>
            <a:ext cx="1819275" cy="460375"/>
          </a:xfrm>
          <a:prstGeom prst="rect">
            <a:avLst/>
          </a:prstGeom>
          <a:noFill/>
        </p:spPr>
        <p:txBody>
          <a:bodyPr wrap="none" rtlCol="0" anchor="t">
            <a:spAutoFit/>
          </a:bodyPr>
          <a:p>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 28</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kg</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4" name="组合 13"/>
          <p:cNvGrpSpPr/>
          <p:nvPr/>
        </p:nvGrpSpPr>
        <p:grpSpPr>
          <a:xfrm>
            <a:off x="9454515" y="2839720"/>
            <a:ext cx="2325370" cy="2325370"/>
            <a:chOff x="11338" y="7138"/>
            <a:chExt cx="3662" cy="3662"/>
          </a:xfrm>
        </p:grpSpPr>
        <p:pic>
          <p:nvPicPr>
            <p:cNvPr id="12" name="图片 11" descr="e97be28d-4d97-43bc-97c4-ae88f0601436"/>
            <p:cNvPicPr>
              <a:picLocks noChangeAspect="1"/>
            </p:cNvPicPr>
            <p:nvPr/>
          </p:nvPicPr>
          <p:blipFill>
            <a:blip r:embed="rId2"/>
            <a:stretch>
              <a:fillRect/>
            </a:stretch>
          </p:blipFill>
          <p:spPr>
            <a:xfrm>
              <a:off x="11338" y="7138"/>
              <a:ext cx="3662" cy="3662"/>
            </a:xfrm>
            <a:prstGeom prst="rect">
              <a:avLst/>
            </a:prstGeom>
          </p:spPr>
        </p:pic>
        <p:sp>
          <p:nvSpPr>
            <p:cNvPr id="13" name="文本框 12"/>
            <p:cNvSpPr txBox="1"/>
            <p:nvPr/>
          </p:nvSpPr>
          <p:spPr>
            <a:xfrm>
              <a:off x="12065" y="8733"/>
              <a:ext cx="2208" cy="725"/>
            </a:xfrm>
            <a:prstGeom prst="rect">
              <a:avLst/>
            </a:prstGeom>
            <a:noFill/>
          </p:spPr>
          <p:txBody>
            <a:bodyPr wrap="none" rtlCol="0">
              <a:spAutoFit/>
            </a:bodyPr>
            <a:p>
              <a:r>
                <a:rPr lang="zh-CN" altLang="en-US" sz="2400"/>
                <a:t>结论正确</a:t>
              </a:r>
              <a:endParaRPr lang="zh-CN" altLang="en-US" sz="2400"/>
            </a:p>
          </p:txBody>
        </p:sp>
      </p:grpSp>
      <p:sp>
        <p:nvSpPr>
          <p:cNvPr id="15" name="文本框 14"/>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45" name="图片 44" descr="图片12"/>
          <p:cNvPicPr>
            <a:picLocks noChangeAspect="1"/>
          </p:cNvPicPr>
          <p:nvPr/>
        </p:nvPicPr>
        <p:blipFill>
          <a:blip r:embed="rId3"/>
          <a:stretch>
            <a:fillRect/>
          </a:stretch>
        </p:blipFill>
        <p:spPr>
          <a:xfrm>
            <a:off x="2522855" y="653415"/>
            <a:ext cx="6780530" cy="28073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 name="图片 4" descr="big_c7844b6cc671bba1ccb30158a6c2c3a6"/>
          <p:cNvPicPr>
            <a:picLocks noChangeAspect="1"/>
          </p:cNvPicPr>
          <p:nvPr/>
        </p:nvPicPr>
        <p:blipFill>
          <a:blip r:embed="rId2"/>
          <a:stretch>
            <a:fillRect/>
          </a:stretch>
        </p:blipFill>
        <p:spPr>
          <a:xfrm>
            <a:off x="2259965" y="1280795"/>
            <a:ext cx="7493000" cy="452945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89580" y="2101850"/>
            <a:ext cx="5974080" cy="1198880"/>
          </a:xfrm>
          <a:prstGeom prst="rect">
            <a:avLst/>
          </a:prstGeom>
          <a:noFill/>
        </p:spPr>
        <p:txBody>
          <a:bodyPr wrap="none" rtlCol="0" anchor="t">
            <a:spAutoFit/>
          </a:bodyPr>
          <a:p>
            <a:pPr latinLnBrk="1">
              <a:lnSpc>
                <a:spcPct val="150000"/>
              </a:lnSpc>
              <a:defRPr/>
            </a:pPr>
            <a:r>
              <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已知一个数的几分之几是多少，求这个数，</a:t>
            </a:r>
            <a:endPar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atinLnBrk="1">
              <a:lnSpc>
                <a:spcPct val="150000"/>
              </a:lnSpc>
              <a:defRPr/>
            </a:pPr>
            <a:r>
              <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用除法计算。</a:t>
            </a:r>
            <a:endPar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2905760" y="3621405"/>
            <a:ext cx="6278880" cy="1198880"/>
          </a:xfrm>
          <a:prstGeom prst="rect">
            <a:avLst/>
          </a:prstGeom>
          <a:noFill/>
        </p:spPr>
        <p:txBody>
          <a:bodyPr wrap="none" rtlCol="0" anchor="t">
            <a:spAutoFit/>
          </a:bodyPr>
          <a:p>
            <a:pPr latinLnBrk="1">
              <a:lnSpc>
                <a:spcPct val="150000"/>
              </a:lnSpc>
              <a:defRPr/>
            </a:pPr>
            <a:r>
              <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找准题目中的单位</a:t>
            </a: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“1”</a:t>
            </a: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，设出未知数，再</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latinLnBrk="1">
              <a:lnSpc>
                <a:spcPct val="150000"/>
              </a:lnSpc>
              <a:defRPr/>
            </a:pP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根据题目中的等量关系列出方程，解决问题。</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1198</Words>
  <Application>WPS 演示</Application>
  <PresentationFormat>宽屏</PresentationFormat>
  <Paragraphs>376</Paragraphs>
  <Slides>16</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16</vt:i4>
      </vt:variant>
    </vt:vector>
  </HeadingPairs>
  <TitlesOfParts>
    <vt:vector size="35" baseType="lpstr">
      <vt:lpstr>Arial</vt:lpstr>
      <vt:lpstr>宋体</vt:lpstr>
      <vt:lpstr>Wingdings</vt:lpstr>
      <vt:lpstr>微软雅黑</vt:lpstr>
      <vt:lpstr>Wingdings</vt:lpstr>
      <vt:lpstr>Times New Roman</vt:lpstr>
      <vt:lpstr>Cambria Math</vt:lpstr>
      <vt:lpstr>MS Mincho</vt:lpstr>
      <vt:lpstr>楷体</vt:lpstr>
      <vt:lpstr>方正卡通简体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06A92B275CC24CA58FCCB04F1493DB48</vt:lpwstr>
  </property>
</Properties>
</file>