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0" i="0" u="none" kern="1200" baseline="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8193"/>
          <p:cNvGrpSpPr/>
          <p:nvPr/>
        </p:nvGrpSpPr>
        <p:grpSpPr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8195" name="矩形 8194"/>
            <p:cNvSpPr/>
            <p:nvPr/>
          </p:nvSpPr>
          <p:spPr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>
                <a:spcBef>
                  <a:spcPct val="0"/>
                </a:spcBef>
              </a:pPr>
              <a:endParaRPr sz="24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6" name="圆角矩形 8195"/>
            <p:cNvSpPr/>
            <p:nvPr/>
          </p:nvSpPr>
          <p:spPr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p>
              <a:pPr lvl="0" algn="ctr">
                <a:spcBef>
                  <a:spcPct val="0"/>
                </a:spcBef>
              </a:pPr>
              <a:endParaRPr sz="24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197" name="组合 8196"/>
          <p:cNvGrpSpPr/>
          <p:nvPr/>
        </p:nvGrpSpPr>
        <p:grpSpPr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198" name="圆角矩形 8197"/>
            <p:cNvSpPr/>
            <p:nvPr/>
          </p:nvSpPr>
          <p:spPr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9" name="流程图: 延期 8198"/>
            <p:cNvSpPr/>
            <p:nvPr/>
          </p:nvSpPr>
          <p:spPr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8200" name="副标题 8199"/>
          <p:cNvSpPr>
            <a:spLocks noGrp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marL="0" lvl="0" indent="0"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  <a:lvl2pPr marL="457200" lvl="1" indent="0" algn="ctr">
              <a:buClr>
                <a:schemeClr val="tx1"/>
              </a:buClr>
              <a:buSzPct val="75000"/>
              <a:buFontTx/>
              <a:buNone/>
              <a:defRPr>
                <a:solidFill>
                  <a:schemeClr val="tx2"/>
                </a:solidFill>
              </a:defRPr>
            </a:lvl2pPr>
            <a:lvl3pPr marL="914400" lvl="2" indent="0" algn="ctr"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3pPr>
            <a:lvl4pPr marL="1371600" lvl="3" indent="0" algn="ctr">
              <a:buClr>
                <a:schemeClr val="tx1"/>
              </a:buClr>
              <a:buSzPct val="80000"/>
              <a:buFontTx/>
              <a:buNone/>
              <a:defRPr>
                <a:solidFill>
                  <a:schemeClr val="tx2"/>
                </a:solidFill>
              </a:defRPr>
            </a:lvl4pPr>
            <a:lvl5pPr marL="1828800" lvl="4" indent="0" algn="ctr">
              <a:buClr>
                <a:schemeClr val="tx1"/>
              </a:buClr>
              <a:buSzPct val="6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8201" name="日期占位符 8200"/>
          <p:cNvSpPr>
            <a:spLocks noGrp="1"/>
          </p:cNvSpPr>
          <p:nvPr>
            <p:ph type="dt" sz="quarter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2" name="页脚占位符 8201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/>
            </a:lvl1pPr>
          </a:lstStyle>
          <a:p>
            <a:pPr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3" name="灯片编号占位符 8202"/>
          <p:cNvSpPr>
            <a:spLocks noGrp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4" name="标题 8203"/>
          <p:cNvSpPr>
            <a:spLocks noGrp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txBody>
          <a:bodyPr anchor="ctr" anchorCtr="0"/>
          <a:lstStyle>
            <a:lvl1pPr lvl="0" algn="ctr">
              <a:buClrTx/>
              <a:buSzTx/>
              <a:buFontTx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828748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1643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7169"/>
          <p:cNvGrpSpPr/>
          <p:nvPr/>
        </p:nvGrpSpPr>
        <p:grpSpPr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7171" name="组合 7170"/>
            <p:cNvGrpSpPr/>
            <p:nvPr userDrawn="1"/>
          </p:nvGrpSpPr>
          <p:grpSpPr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7172" name="矩形 7171"/>
              <p:cNvSpPr/>
              <p:nvPr userDrawn="1"/>
            </p:nvSpPr>
            <p:spPr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3" name="任意多边形 7172"/>
              <p:cNvSpPr/>
              <p:nvPr userDrawn="1"/>
            </p:nvSpPr>
            <p:spPr>
              <a:xfrm>
                <a:off x="288" y="0"/>
                <a:ext cx="1728" cy="735"/>
              </a:xfrm>
              <a:custGeom>
                <a:avLst/>
                <a:gdLst/>
                <a:ahLst/>
                <a:cxnLst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7174" name="组合 7173"/>
            <p:cNvGrpSpPr/>
            <p:nvPr/>
          </p:nvGrpSpPr>
          <p:grpSpPr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7175" name="圆角矩形 7174"/>
              <p:cNvSpPr/>
              <p:nvPr/>
            </p:nvSpPr>
            <p:spPr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6" name="流程图: 延期 7175"/>
              <p:cNvSpPr/>
              <p:nvPr/>
            </p:nvSpPr>
            <p:spPr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7177" name="标题 7176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178" name="文本占位符 7177"/>
          <p:cNvSpPr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9" name="日期占位符 7178"/>
          <p:cNvSpPr>
            <a:spLocks noGrp="1"/>
          </p:cNvSpPr>
          <p:nvPr>
            <p:ph type="dt" sz="half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/>
            </a:lvl1pPr>
          </a:lstStyle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80" name="页脚占位符 7179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400"/>
            </a:lvl1pPr>
          </a:lstStyle>
          <a:p>
            <a:pPr lvl="0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81" name="灯片编号占位符 7180"/>
          <p:cNvSpPr>
            <a:spLocks noGrp="1"/>
          </p:cNvSpPr>
          <p:nvPr>
            <p:ph type="sldNum" sz="quarter" idx="4"/>
          </p:nvPr>
        </p:nvSpPr>
        <p:spPr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Tx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Tx/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0" i="0" u="none" kern="1200" baseline="0">
          <a:solidFill>
            <a:schemeClr val="accent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ctrTitle"/>
          </p:nvPr>
        </p:nvSpPr>
        <p:spPr/>
        <p:txBody>
          <a:bodyPr anchor="ctr" anchorCtr="0"/>
          <a:p>
            <a:pPr defTabSz="914400">
              <a:buSzTx/>
              <a:buFontTx/>
              <a:buNone/>
            </a:pPr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Lesson 5    In the Living Room</a:t>
            </a:r>
            <a:endParaRPr lang="en-US" altLang="zh-CN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6" name="图片 18435" descr="j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362200"/>
            <a:ext cx="3343275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标题 18433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 sz="3200"/>
              <a:t>I –me   you- you  he-him she –her  it-it</a:t>
            </a:r>
            <a:br>
              <a:rPr lang="en-US" altLang="zh-CN" sz="3200"/>
            </a:br>
            <a:r>
              <a:rPr lang="en-US" altLang="zh-CN" sz="3200"/>
              <a:t>we-us     you-you   they-them</a:t>
            </a:r>
            <a:endParaRPr lang="en-US" altLang="zh-CN" sz="3200"/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sz="2400" dirty="0"/>
              <a:t>       </a:t>
            </a:r>
            <a:r>
              <a:rPr lang="en-US" altLang="zh-CN" sz="2400"/>
              <a:t>                               </a:t>
            </a:r>
            <a:endParaRPr lang="en-US" altLang="zh-CN" sz="2400" dirty="0"/>
          </a:p>
          <a:p>
            <a:pPr>
              <a:lnSpc>
                <a:spcPct val="80000"/>
              </a:lnSpc>
              <a:buNone/>
            </a:pPr>
            <a:r>
              <a:rPr lang="en-US" altLang="zh-CN" sz="2400"/>
              <a:t> </a:t>
            </a:r>
            <a:r>
              <a:rPr lang="en-US" altLang="zh-CN" sz="2400" dirty="0"/>
              <a:t>                                      </a:t>
            </a:r>
            <a:r>
              <a:rPr lang="en-US" altLang="zh-CN" sz="2400"/>
              <a:t>____ </a:t>
            </a:r>
            <a:r>
              <a:rPr lang="en-US" altLang="zh-CN" sz="2400">
                <a:solidFill>
                  <a:srgbClr val="FF3300"/>
                </a:solidFill>
              </a:rPr>
              <a:t>have</a:t>
            </a:r>
            <a:r>
              <a:rPr lang="en-US" altLang="zh-CN" sz="2400"/>
              <a:t> a book.(</a:t>
            </a:r>
            <a:r>
              <a:rPr lang="zh-CN" altLang="en-US" sz="2400" dirty="0"/>
              <a:t>我</a:t>
            </a:r>
            <a:r>
              <a:rPr lang="en-US" altLang="zh-CN" sz="2400"/>
              <a:t>) </a:t>
            </a:r>
            <a:endParaRPr lang="en-US" altLang="zh-CN" sz="2400"/>
          </a:p>
          <a:p>
            <a:pPr>
              <a:lnSpc>
                <a:spcPct val="80000"/>
              </a:lnSpc>
              <a:buNone/>
            </a:pPr>
            <a:endParaRPr lang="en-US" altLang="zh-CN" sz="2400"/>
          </a:p>
          <a:p>
            <a:pPr>
              <a:lnSpc>
                <a:spcPct val="80000"/>
              </a:lnSpc>
              <a:buNone/>
            </a:pPr>
            <a:r>
              <a:rPr lang="en-US" altLang="zh-CN" sz="2400"/>
              <a:t>                                       Li Ming can’t </a:t>
            </a:r>
            <a:r>
              <a:rPr lang="en-US" altLang="zh-CN" sz="2400">
                <a:solidFill>
                  <a:srgbClr val="FF3300"/>
                </a:solidFill>
              </a:rPr>
              <a:t>see</a:t>
            </a:r>
            <a:r>
              <a:rPr lang="en-US" altLang="zh-CN" sz="2400"/>
              <a:t>____</a:t>
            </a:r>
            <a:r>
              <a:rPr lang="zh-CN" altLang="en-US" sz="2400" dirty="0"/>
              <a:t>（我）</a:t>
            </a:r>
            <a:endParaRPr lang="zh-CN" altLang="en-US" sz="2400" dirty="0"/>
          </a:p>
          <a:p>
            <a:pPr>
              <a:lnSpc>
                <a:spcPct val="80000"/>
              </a:lnSpc>
              <a:buNone/>
            </a:pPr>
            <a:endParaRPr lang="zh-CN" altLang="en-US" sz="2400" dirty="0"/>
          </a:p>
          <a:p>
            <a:pPr>
              <a:lnSpc>
                <a:spcPct val="80000"/>
              </a:lnSpc>
              <a:buNone/>
            </a:pPr>
            <a:r>
              <a:rPr lang="zh-CN" altLang="en-US" sz="2400" dirty="0"/>
              <a:t>        </a:t>
            </a:r>
            <a:r>
              <a:rPr lang="zh-CN" altLang="en-US" sz="2400"/>
              <a:t>                                </a:t>
            </a:r>
            <a:r>
              <a:rPr lang="en-US" altLang="zh-CN" sz="2400"/>
              <a:t>____</a:t>
            </a:r>
            <a:r>
              <a:rPr lang="zh-CN" altLang="en-US" sz="2400" dirty="0"/>
              <a:t>（她）</a:t>
            </a:r>
            <a:r>
              <a:rPr lang="en-US" altLang="zh-CN" sz="2400">
                <a:solidFill>
                  <a:srgbClr val="FF3300"/>
                </a:solidFill>
              </a:rPr>
              <a:t>runs</a:t>
            </a:r>
            <a:r>
              <a:rPr lang="en-US" altLang="zh-CN" sz="2400"/>
              <a:t> quickly.</a:t>
            </a:r>
            <a:endParaRPr lang="en-US" altLang="zh-CN" sz="2400"/>
          </a:p>
          <a:p>
            <a:pPr>
              <a:lnSpc>
                <a:spcPct val="80000"/>
              </a:lnSpc>
              <a:buNone/>
            </a:pPr>
            <a:r>
              <a:rPr lang="en-US" altLang="zh-CN" sz="2400"/>
              <a:t>    </a:t>
            </a:r>
            <a:endParaRPr lang="en-US" altLang="zh-CN" sz="2400"/>
          </a:p>
          <a:p>
            <a:pPr>
              <a:lnSpc>
                <a:spcPct val="80000"/>
              </a:lnSpc>
              <a:buNone/>
            </a:pPr>
            <a:r>
              <a:rPr lang="en-US" altLang="zh-CN" sz="2400"/>
              <a:t>                                       </a:t>
            </a:r>
            <a:r>
              <a:rPr lang="en-US" altLang="zh-CN" sz="2400">
                <a:solidFill>
                  <a:srgbClr val="FF3300"/>
                </a:solidFill>
              </a:rPr>
              <a:t>Give</a:t>
            </a:r>
            <a:r>
              <a:rPr lang="en-US" altLang="zh-CN" sz="2400"/>
              <a:t> _____ (</a:t>
            </a:r>
            <a:r>
              <a:rPr lang="zh-CN" altLang="en-US" sz="2400" dirty="0"/>
              <a:t>她</a:t>
            </a:r>
            <a:r>
              <a:rPr lang="en-US" altLang="zh-CN" sz="2400"/>
              <a:t>)the pen.</a:t>
            </a:r>
            <a:endParaRPr lang="en-US" altLang="zh-CN" sz="2400"/>
          </a:p>
          <a:p>
            <a:pPr>
              <a:lnSpc>
                <a:spcPct val="80000"/>
              </a:lnSpc>
              <a:buNone/>
            </a:pPr>
            <a:r>
              <a:rPr lang="en-US" altLang="zh-CN" sz="2400"/>
              <a:t>                                 </a:t>
            </a:r>
            <a:endParaRPr lang="en-US" altLang="zh-CN" sz="2400"/>
          </a:p>
          <a:p>
            <a:pPr>
              <a:lnSpc>
                <a:spcPct val="80000"/>
              </a:lnSpc>
              <a:buNone/>
            </a:pPr>
            <a:r>
              <a:rPr lang="en-US" altLang="zh-CN" sz="2400"/>
              <a:t>                                                                               </a:t>
            </a:r>
            <a:endParaRPr lang="en-US" altLang="zh-CN" sz="2400"/>
          </a:p>
        </p:txBody>
      </p:sp>
      <p:sp>
        <p:nvSpPr>
          <p:cNvPr id="18438" name="文本框 18437"/>
          <p:cNvSpPr txBox="1"/>
          <p:nvPr/>
        </p:nvSpPr>
        <p:spPr>
          <a:xfrm>
            <a:off x="4267200" y="2438400"/>
            <a:ext cx="457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>
                <a:latin typeface="Arial" panose="020B0604020202020204" pitchFamily="34" charset="0"/>
              </a:rPr>
              <a:t>I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6553200" y="3276600"/>
            <a:ext cx="762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>
                <a:latin typeface="Arial" panose="020B0604020202020204" pitchFamily="34" charset="0"/>
              </a:rPr>
              <a:t>me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4191000" y="38862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>
                <a:latin typeface="Arial" panose="020B0604020202020204" pitchFamily="34" charset="0"/>
              </a:rPr>
              <a:t>She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4953000" y="47244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>
                <a:latin typeface="Arial" panose="020B0604020202020204" pitchFamily="34" charset="0"/>
              </a:rPr>
              <a:t>her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  <p:bldP spid="18440" grpId="0"/>
      <p:bldP spid="184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zh-CN" altLang="en-US" dirty="0"/>
              <a:t>现在进行时：正在发生的动作。</a:t>
            </a:r>
            <a:endParaRPr lang="zh-CN" altLang="en-US" dirty="0"/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zh-CN" altLang="en-US" dirty="0"/>
              <a:t>结构：</a:t>
            </a:r>
            <a:r>
              <a:rPr lang="en-US" altLang="zh-CN" err="1"/>
              <a:t>be+V-ing</a:t>
            </a:r>
            <a:r>
              <a:rPr lang="en-US" altLang="zh-CN"/>
              <a:t>            Be:  am ~is ~are</a:t>
            </a:r>
            <a:endParaRPr lang="en-US" altLang="zh-CN"/>
          </a:p>
          <a:p>
            <a:pPr>
              <a:buNone/>
            </a:pPr>
            <a:r>
              <a:rPr lang="en-US" altLang="zh-CN"/>
              <a:t>What </a:t>
            </a:r>
            <a:r>
              <a:rPr lang="en-US" altLang="zh-CN" u="sng">
                <a:solidFill>
                  <a:srgbClr val="FF3300"/>
                </a:solidFill>
              </a:rPr>
              <a:t>are</a:t>
            </a:r>
            <a:r>
              <a:rPr lang="en-US" altLang="zh-CN"/>
              <a:t> we </a:t>
            </a:r>
            <a:r>
              <a:rPr lang="en-US" altLang="zh-CN" u="sng">
                <a:solidFill>
                  <a:srgbClr val="FF3300"/>
                </a:solidFill>
              </a:rPr>
              <a:t>doing</a:t>
            </a:r>
            <a:r>
              <a:rPr lang="en-US" altLang="zh-CN"/>
              <a:t>?</a:t>
            </a:r>
            <a:endParaRPr lang="en-US" altLang="zh-CN"/>
          </a:p>
          <a:p>
            <a:pPr>
              <a:buNone/>
            </a:pPr>
            <a:r>
              <a:rPr lang="en-US" altLang="zh-CN"/>
              <a:t>Jenny </a:t>
            </a:r>
            <a:r>
              <a:rPr lang="en-US" altLang="zh-CN" u="sng">
                <a:solidFill>
                  <a:srgbClr val="FF3300"/>
                </a:solidFill>
              </a:rPr>
              <a:t>is sitting</a:t>
            </a:r>
            <a:r>
              <a:rPr lang="en-US" altLang="zh-CN"/>
              <a:t> in a chair.</a:t>
            </a:r>
            <a:endParaRPr lang="en-US" altLang="zh-CN"/>
          </a:p>
          <a:p>
            <a:pPr>
              <a:buNone/>
            </a:pPr>
            <a:r>
              <a:rPr lang="en-US" altLang="zh-CN"/>
              <a:t> Danny </a:t>
            </a:r>
            <a:r>
              <a:rPr lang="en-US" altLang="zh-CN" u="sng">
                <a:solidFill>
                  <a:srgbClr val="FF3300"/>
                </a:solidFill>
              </a:rPr>
              <a:t>is sitting</a:t>
            </a:r>
            <a:r>
              <a:rPr lang="en-US" altLang="zh-CN"/>
              <a:t> beside her.</a:t>
            </a:r>
            <a:endParaRPr lang="en-US" altLang="zh-CN"/>
          </a:p>
          <a:p>
            <a:pPr>
              <a:buNone/>
            </a:pPr>
            <a:r>
              <a:rPr lang="en-US" altLang="zh-CN" err="1"/>
              <a:t>Mr</a:t>
            </a:r>
            <a:r>
              <a:rPr lang="en-US" altLang="zh-CN"/>
              <a:t> and </a:t>
            </a:r>
            <a:r>
              <a:rPr lang="en-US" altLang="zh-CN" err="1"/>
              <a:t>Mrs</a:t>
            </a:r>
            <a:r>
              <a:rPr lang="en-US" altLang="zh-CN"/>
              <a:t> Smith </a:t>
            </a:r>
            <a:r>
              <a:rPr lang="en-US" altLang="zh-CN" u="sng">
                <a:solidFill>
                  <a:srgbClr val="FF3300"/>
                </a:solidFill>
              </a:rPr>
              <a:t>are reading</a:t>
            </a:r>
            <a:r>
              <a:rPr lang="en-US" altLang="zh-CN"/>
              <a:t> newspapers.</a:t>
            </a:r>
            <a:endParaRPr lang="en-US" altLang="zh-CN"/>
          </a:p>
          <a:p>
            <a:pPr>
              <a:buNone/>
            </a:pPr>
            <a:r>
              <a:rPr lang="en-US" altLang="zh-CN"/>
              <a:t>Bob </a:t>
            </a:r>
            <a:r>
              <a:rPr lang="en-US" altLang="zh-CN" u="sng">
                <a:solidFill>
                  <a:srgbClr val="FF3300"/>
                </a:solidFill>
              </a:rPr>
              <a:t>is sitting</a:t>
            </a:r>
            <a:r>
              <a:rPr lang="en-US" altLang="zh-CN"/>
              <a:t> in a chair.</a:t>
            </a:r>
            <a:endParaRPr lang="en-US" altLang="zh-CN"/>
          </a:p>
          <a:p>
            <a:pPr>
              <a:buNone/>
            </a:pPr>
            <a:r>
              <a:rPr lang="en-US" altLang="zh-CN"/>
              <a:t> Lynn </a:t>
            </a:r>
            <a:r>
              <a:rPr lang="en-US" altLang="zh-CN" u="sng">
                <a:solidFill>
                  <a:srgbClr val="FF3300"/>
                </a:solidFill>
              </a:rPr>
              <a:t>is sitting</a:t>
            </a:r>
            <a:r>
              <a:rPr lang="en-US" altLang="zh-CN"/>
              <a:t> beside him. </a:t>
            </a:r>
            <a:endParaRPr lang="en-US" altLang="zh-CN"/>
          </a:p>
          <a:p>
            <a:pPr>
              <a:buNone/>
            </a:pPr>
            <a:endParaRPr lang="en-US" altLang="zh-CN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zh-CN" altLang="en-US" dirty="0"/>
              <a:t>现在进行时</a:t>
            </a:r>
            <a:endParaRPr lang="zh-CN" altLang="en-US" dirty="0"/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/>
              <a:t>What </a:t>
            </a:r>
            <a:r>
              <a:rPr lang="en-US" altLang="zh-CN" u="sng">
                <a:solidFill>
                  <a:srgbClr val="FF3300"/>
                </a:solidFill>
              </a:rPr>
              <a:t>are</a:t>
            </a:r>
            <a:r>
              <a:rPr lang="en-US" altLang="zh-CN"/>
              <a:t> they </a:t>
            </a:r>
            <a:r>
              <a:rPr lang="en-US" altLang="zh-CN" u="sng">
                <a:solidFill>
                  <a:srgbClr val="FF3300"/>
                </a:solidFill>
              </a:rPr>
              <a:t>doing</a:t>
            </a:r>
            <a:r>
              <a:rPr lang="en-US" altLang="zh-CN"/>
              <a:t>?</a:t>
            </a:r>
            <a:endParaRPr lang="en-US" altLang="zh-CN"/>
          </a:p>
          <a:p>
            <a:pPr>
              <a:buNone/>
            </a:pPr>
            <a:r>
              <a:rPr lang="en-US" altLang="zh-CN"/>
              <a:t>They </a:t>
            </a:r>
            <a:r>
              <a:rPr lang="en-US" altLang="zh-CN" u="sng">
                <a:solidFill>
                  <a:srgbClr val="FF3300"/>
                </a:solidFill>
              </a:rPr>
              <a:t>are playing</a:t>
            </a:r>
            <a:r>
              <a:rPr lang="en-US" altLang="zh-CN"/>
              <a:t> cards.</a:t>
            </a:r>
            <a:endParaRPr lang="en-US" altLang="zh-CN"/>
          </a:p>
          <a:p>
            <a:pPr>
              <a:buNone/>
            </a:pPr>
            <a:r>
              <a:rPr lang="en-US" altLang="zh-CN" u="sng">
                <a:solidFill>
                  <a:srgbClr val="FF3300"/>
                </a:solidFill>
              </a:rPr>
              <a:t>I’m sitting</a:t>
            </a:r>
            <a:r>
              <a:rPr lang="en-US" altLang="zh-CN"/>
              <a:t> at a small table.</a:t>
            </a:r>
            <a:endParaRPr lang="en-US" altLang="zh-CN"/>
          </a:p>
          <a:p>
            <a:pPr>
              <a:buNone/>
            </a:pPr>
            <a:r>
              <a:rPr lang="en-US" altLang="zh-CN" u="sng">
                <a:solidFill>
                  <a:srgbClr val="FF3300"/>
                </a:solidFill>
              </a:rPr>
              <a:t>I’m writing</a:t>
            </a:r>
            <a:r>
              <a:rPr lang="en-US" altLang="zh-CN"/>
              <a:t> a letter.</a:t>
            </a:r>
            <a:endParaRPr lang="en-US" altLang="zh-CN"/>
          </a:p>
          <a:p>
            <a:pPr>
              <a:buNone/>
            </a:pPr>
            <a:r>
              <a:rPr lang="en-US" altLang="zh-CN"/>
              <a:t> do</a:t>
            </a:r>
            <a:r>
              <a:rPr lang="en-US" altLang="zh-CN">
                <a:latin typeface="Arial" panose="020B0604020202020204" pitchFamily="34" charset="0"/>
              </a:rPr>
              <a:t>—</a:t>
            </a:r>
            <a:r>
              <a:rPr lang="en-US" altLang="zh-CN"/>
              <a:t>doing(</a:t>
            </a:r>
            <a:r>
              <a:rPr lang="zh-CN" altLang="en-US" dirty="0"/>
              <a:t>普通动词直接加</a:t>
            </a:r>
            <a:r>
              <a:rPr lang="en-US" altLang="zh-CN" err="1"/>
              <a:t>ing</a:t>
            </a:r>
            <a:r>
              <a:rPr lang="en-US" altLang="zh-CN"/>
              <a:t>)</a:t>
            </a:r>
            <a:endParaRPr lang="en-US" altLang="zh-CN"/>
          </a:p>
          <a:p>
            <a:pPr>
              <a:buNone/>
            </a:pPr>
            <a:r>
              <a:rPr lang="en-US" altLang="zh-CN"/>
              <a:t> sit---sitting(</a:t>
            </a:r>
            <a:r>
              <a:rPr lang="zh-CN" altLang="en-US" dirty="0"/>
              <a:t>重读闭音节单词双写最后字母加</a:t>
            </a:r>
            <a:r>
              <a:rPr lang="en-US" altLang="zh-CN" err="1"/>
              <a:t>ing</a:t>
            </a:r>
            <a:r>
              <a:rPr lang="en-US" altLang="zh-CN"/>
              <a:t>)</a:t>
            </a:r>
            <a:endParaRPr lang="en-US" altLang="zh-CN"/>
          </a:p>
          <a:p>
            <a:pPr>
              <a:buNone/>
            </a:pPr>
            <a:r>
              <a:rPr lang="en-US" altLang="zh-CN"/>
              <a:t> write---writing(</a:t>
            </a:r>
            <a:r>
              <a:rPr lang="zh-CN" altLang="en-US" dirty="0"/>
              <a:t>以不发音的字母</a:t>
            </a:r>
            <a:r>
              <a:rPr lang="en-US" altLang="zh-CN"/>
              <a:t>e</a:t>
            </a:r>
            <a:r>
              <a:rPr lang="zh-CN" altLang="en-US" dirty="0"/>
              <a:t>结尾，去</a:t>
            </a:r>
            <a:r>
              <a:rPr lang="en-US" altLang="zh-CN"/>
              <a:t>e</a:t>
            </a:r>
            <a:r>
              <a:rPr lang="zh-CN" altLang="en-US" dirty="0"/>
              <a:t>加</a:t>
            </a:r>
            <a:r>
              <a:rPr lang="en-US" altLang="zh-CN" err="1"/>
              <a:t>ing</a:t>
            </a:r>
            <a:r>
              <a:rPr lang="en-US" altLang="zh-CN"/>
              <a:t>)</a:t>
            </a:r>
            <a:endParaRPr lang="en-US" altLang="zh-CN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Review:</a:t>
            </a:r>
            <a:endParaRPr lang="en-US" altLang="zh-CN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/>
              <a:t>Sunday    Monday    Tuesday    Wednesday Thursday    Friday      Saturday </a:t>
            </a:r>
            <a:endParaRPr lang="en-US" altLang="zh-CN"/>
          </a:p>
          <a:p>
            <a:pPr>
              <a:buNone/>
            </a:pPr>
            <a:endParaRPr lang="en-US" altLang="zh-CN"/>
          </a:p>
        </p:txBody>
      </p:sp>
      <p:pic>
        <p:nvPicPr>
          <p:cNvPr id="10244" name="图片 10243" descr="calenda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3429000"/>
            <a:ext cx="6248400" cy="2876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椭圆 10244"/>
          <p:cNvSpPr/>
          <p:nvPr/>
        </p:nvSpPr>
        <p:spPr>
          <a:xfrm>
            <a:off x="6858000" y="4114800"/>
            <a:ext cx="1066800" cy="6858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We are in the living room.</a:t>
            </a:r>
            <a:endParaRPr lang="en-US" altLang="zh-CN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1268" name="图片 11267" descr="014"/>
          <p:cNvPicPr>
            <a:picLocks noChangeAspect="1"/>
          </p:cNvPicPr>
          <p:nvPr/>
        </p:nvPicPr>
        <p:blipFill>
          <a:blip r:embed="rId1"/>
          <a:srcRect l="2000" t="3014" r="3000" b="5104"/>
          <a:stretch>
            <a:fillRect/>
          </a:stretch>
        </p:blipFill>
        <p:spPr>
          <a:xfrm>
            <a:off x="838200" y="2286000"/>
            <a:ext cx="7239000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11268"/>
          <p:cNvSpPr txBox="1"/>
          <p:nvPr/>
        </p:nvSpPr>
        <p:spPr>
          <a:xfrm>
            <a:off x="914400" y="5257800"/>
            <a:ext cx="3048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>
                <a:solidFill>
                  <a:srgbClr val="FF3300"/>
                </a:solidFill>
                <a:latin typeface="Arial" panose="020B0604020202020204" pitchFamily="34" charset="0"/>
              </a:rPr>
              <a:t>What </a:t>
            </a:r>
            <a:r>
              <a:rPr lang="en-US" altLang="zh-CN" sz="2400" u="sng">
                <a:solidFill>
                  <a:srgbClr val="FF3300"/>
                </a:solidFill>
                <a:latin typeface="Arial" panose="020B0604020202020204" pitchFamily="34" charset="0"/>
              </a:rPr>
              <a:t>are</a:t>
            </a:r>
            <a:r>
              <a:rPr lang="en-US" altLang="zh-CN" sz="2400">
                <a:solidFill>
                  <a:srgbClr val="FF3300"/>
                </a:solidFill>
                <a:latin typeface="Arial" panose="020B0604020202020204" pitchFamily="34" charset="0"/>
              </a:rPr>
              <a:t> we </a:t>
            </a:r>
            <a:r>
              <a:rPr lang="en-US" altLang="zh-CN" sz="2400" u="sng">
                <a:solidFill>
                  <a:srgbClr val="FF3300"/>
                </a:solidFill>
                <a:latin typeface="Arial" panose="020B0604020202020204" pitchFamily="34" charset="0"/>
              </a:rPr>
              <a:t>doing</a:t>
            </a:r>
            <a:r>
              <a:rPr lang="en-US" altLang="zh-CN" sz="2400">
                <a:solidFill>
                  <a:srgbClr val="FF3300"/>
                </a:solidFill>
                <a:latin typeface="Arial" panose="020B0604020202020204" pitchFamily="34" charset="0"/>
              </a:rPr>
              <a:t>?</a:t>
            </a:r>
            <a:endParaRPr lang="en-US" altLang="zh-CN" sz="240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Jenny and Danny are watching TV.</a:t>
            </a:r>
            <a:endParaRPr lang="en-US" altLang="zh-CN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/>
              <a:t>                                 Jenny </a:t>
            </a:r>
            <a:r>
              <a:rPr lang="en-US" altLang="zh-CN" u="sng"/>
              <a:t>is sitting</a:t>
            </a:r>
            <a:r>
              <a:rPr lang="en-US" altLang="zh-CN"/>
              <a:t> </a:t>
            </a:r>
            <a:r>
              <a:rPr lang="en-US" altLang="zh-CN">
                <a:solidFill>
                  <a:srgbClr val="FF3300"/>
                </a:solidFill>
              </a:rPr>
              <a:t>in</a:t>
            </a:r>
            <a:r>
              <a:rPr lang="en-US" altLang="zh-CN"/>
              <a:t> a chair.</a:t>
            </a:r>
            <a:endParaRPr lang="en-US" altLang="zh-CN"/>
          </a:p>
          <a:p>
            <a:pPr>
              <a:buNone/>
            </a:pPr>
            <a:r>
              <a:rPr lang="en-US" altLang="zh-CN"/>
              <a:t>                                 Danny </a:t>
            </a:r>
            <a:r>
              <a:rPr lang="en-US" altLang="zh-CN" u="sng"/>
              <a:t>is sitting</a:t>
            </a:r>
            <a:r>
              <a:rPr lang="en-US" altLang="zh-CN"/>
              <a:t> </a:t>
            </a:r>
            <a:r>
              <a:rPr lang="en-US" altLang="zh-CN">
                <a:solidFill>
                  <a:srgbClr val="FF3300"/>
                </a:solidFill>
              </a:rPr>
              <a:t>beside</a:t>
            </a:r>
            <a:r>
              <a:rPr lang="en-US" altLang="zh-CN"/>
              <a:t> her.</a:t>
            </a:r>
            <a:endParaRPr lang="en-US" altLang="zh-CN"/>
          </a:p>
          <a:p>
            <a:pPr>
              <a:buNone/>
            </a:pPr>
            <a:r>
              <a:rPr lang="en-US" altLang="zh-CN"/>
              <a:t>                               </a:t>
            </a:r>
            <a:endParaRPr lang="en-US" altLang="zh-CN"/>
          </a:p>
          <a:p>
            <a:pPr>
              <a:buNone/>
            </a:pPr>
            <a:endParaRPr lang="en-US" altLang="zh-CN"/>
          </a:p>
          <a:p>
            <a:pPr>
              <a:buNone/>
            </a:pPr>
            <a:r>
              <a:rPr lang="en-US" altLang="zh-CN"/>
              <a:t>                                  </a:t>
            </a:r>
            <a:r>
              <a:rPr lang="en-US" altLang="zh-CN">
                <a:solidFill>
                  <a:srgbClr val="FF3300"/>
                </a:solidFill>
              </a:rPr>
              <a:t>in </a:t>
            </a:r>
            <a:r>
              <a:rPr lang="en-US" altLang="zh-CN"/>
              <a:t>        </a:t>
            </a:r>
            <a:r>
              <a:rPr lang="zh-CN" altLang="en-US" dirty="0"/>
              <a:t>在</a:t>
            </a:r>
            <a:r>
              <a:rPr lang="en-US" altLang="zh-CN">
                <a:latin typeface="Arial" panose="020B0604020202020204" pitchFamily="34" charset="0"/>
              </a:rPr>
              <a:t>……</a:t>
            </a:r>
            <a:r>
              <a:rPr lang="zh-CN" altLang="en-US" dirty="0"/>
              <a:t>里面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                                 </a:t>
            </a:r>
            <a:r>
              <a:rPr lang="en-US" altLang="zh-CN">
                <a:solidFill>
                  <a:srgbClr val="FF3300"/>
                </a:solidFill>
              </a:rPr>
              <a:t>beside</a:t>
            </a:r>
            <a:r>
              <a:rPr lang="en-US" altLang="zh-CN"/>
              <a:t> </a:t>
            </a:r>
            <a:r>
              <a:rPr lang="zh-CN" altLang="en-US" dirty="0"/>
              <a:t>在</a:t>
            </a:r>
            <a:r>
              <a:rPr lang="en-US" altLang="zh-CN">
                <a:latin typeface="Arial" panose="020B0604020202020204" pitchFamily="34" charset="0"/>
              </a:rPr>
              <a:t>……</a:t>
            </a:r>
            <a:r>
              <a:rPr lang="zh-CN" altLang="en-US" dirty="0"/>
              <a:t>旁边</a:t>
            </a:r>
            <a:endParaRPr lang="zh-CN" altLang="en-US" dirty="0"/>
          </a:p>
        </p:txBody>
      </p:sp>
      <p:pic>
        <p:nvPicPr>
          <p:cNvPr id="12292" name="图片 12291" descr="014"/>
          <p:cNvPicPr>
            <a:picLocks noChangeAspect="1"/>
          </p:cNvPicPr>
          <p:nvPr/>
        </p:nvPicPr>
        <p:blipFill>
          <a:blip r:embed="rId1"/>
          <a:srcRect l="2000" t="4666" r="63000" b="31334"/>
          <a:stretch>
            <a:fillRect/>
          </a:stretch>
        </p:blipFill>
        <p:spPr>
          <a:xfrm>
            <a:off x="762000" y="2286000"/>
            <a:ext cx="26670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椭圆形标注 12293"/>
          <p:cNvSpPr/>
          <p:nvPr/>
        </p:nvSpPr>
        <p:spPr>
          <a:xfrm>
            <a:off x="1143000" y="4648200"/>
            <a:ext cx="1295400" cy="381000"/>
          </a:xfrm>
          <a:prstGeom prst="wedgeEllipseCallout">
            <a:avLst>
              <a:gd name="adj1" fmla="val -10662"/>
              <a:gd name="adj2" fmla="val 70000"/>
            </a:avLst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spcBef>
                <a:spcPct val="0"/>
              </a:spcBef>
            </a:pPr>
            <a:r>
              <a:rPr lang="en-US" altLang="zh-CN" sz="1800">
                <a:solidFill>
                  <a:schemeClr val="tx1"/>
                </a:solidFill>
                <a:latin typeface="Arial" panose="020B0604020202020204" pitchFamily="34" charset="0"/>
              </a:rPr>
              <a:t>chair</a:t>
            </a:r>
            <a:endParaRPr lang="en-US" altLang="zh-CN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 sz="3200" err="1"/>
              <a:t>Mr</a:t>
            </a:r>
            <a:r>
              <a:rPr lang="en-US" altLang="zh-CN" sz="3200"/>
              <a:t> and </a:t>
            </a:r>
            <a:r>
              <a:rPr lang="en-US" altLang="zh-CN" sz="3200" err="1"/>
              <a:t>Mrs</a:t>
            </a:r>
            <a:r>
              <a:rPr lang="en-US" altLang="zh-CN" sz="3200"/>
              <a:t> Smith are reading newspapers.</a:t>
            </a:r>
            <a:endParaRPr lang="en-US" altLang="zh-CN" sz="3200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dirty="0"/>
              <a:t>                                     </a:t>
            </a:r>
            <a:r>
              <a:rPr lang="en-US" altLang="zh-CN"/>
              <a:t>Lynn and Bob are </a:t>
            </a:r>
            <a:r>
              <a:rPr lang="en-US" altLang="zh-CN">
                <a:solidFill>
                  <a:srgbClr val="FF3300"/>
                </a:solidFill>
              </a:rPr>
              <a:t>in </a:t>
            </a:r>
            <a:endParaRPr lang="en-US" altLang="zh-CN">
              <a:solidFill>
                <a:srgbClr val="FF3300"/>
              </a:solidFill>
            </a:endParaRPr>
          </a:p>
          <a:p>
            <a:pPr>
              <a:buNone/>
            </a:pPr>
            <a:r>
              <a:rPr lang="en-US" altLang="zh-CN">
                <a:solidFill>
                  <a:srgbClr val="FF3300"/>
                </a:solidFill>
              </a:rPr>
              <a:t>                                     front of</a:t>
            </a:r>
            <a:r>
              <a:rPr lang="en-US" altLang="zh-CN"/>
              <a:t> them.    </a:t>
            </a:r>
            <a:endParaRPr lang="en-US" altLang="zh-CN"/>
          </a:p>
          <a:p>
            <a:pPr>
              <a:buNone/>
            </a:pPr>
            <a:r>
              <a:rPr lang="en-US" altLang="zh-CN"/>
              <a:t>                                     Bob </a:t>
            </a:r>
            <a:r>
              <a:rPr lang="en-US" altLang="zh-CN" u="sng"/>
              <a:t>is sitting</a:t>
            </a:r>
            <a:r>
              <a:rPr lang="en-US" altLang="zh-CN"/>
              <a:t> </a:t>
            </a:r>
            <a:r>
              <a:rPr lang="en-US" altLang="zh-CN">
                <a:solidFill>
                  <a:srgbClr val="FF3300"/>
                </a:solidFill>
              </a:rPr>
              <a:t>in</a:t>
            </a:r>
            <a:r>
              <a:rPr lang="en-US" altLang="zh-CN"/>
              <a:t> a chair.</a:t>
            </a:r>
            <a:endParaRPr lang="en-US" altLang="zh-CN"/>
          </a:p>
          <a:p>
            <a:pPr>
              <a:buNone/>
            </a:pPr>
            <a:r>
              <a:rPr lang="en-US" altLang="zh-CN"/>
              <a:t>                                     Lynn </a:t>
            </a:r>
            <a:r>
              <a:rPr lang="en-US" altLang="zh-CN" u="sng"/>
              <a:t>is sitting</a:t>
            </a:r>
            <a:r>
              <a:rPr lang="en-US" altLang="zh-CN"/>
              <a:t> </a:t>
            </a:r>
            <a:r>
              <a:rPr lang="en-US" altLang="zh-CN">
                <a:solidFill>
                  <a:srgbClr val="FF3300"/>
                </a:solidFill>
              </a:rPr>
              <a:t>beside </a:t>
            </a:r>
            <a:endParaRPr lang="en-US" altLang="zh-CN">
              <a:solidFill>
                <a:srgbClr val="FF3300"/>
              </a:solidFill>
            </a:endParaRPr>
          </a:p>
          <a:p>
            <a:pPr>
              <a:buNone/>
            </a:pPr>
            <a:r>
              <a:rPr lang="en-US" altLang="zh-CN"/>
              <a:t>                                      him.    </a:t>
            </a:r>
            <a:endParaRPr lang="en-US" altLang="zh-CN"/>
          </a:p>
          <a:p>
            <a:pPr>
              <a:buNone/>
            </a:pPr>
            <a:r>
              <a:rPr lang="en-US" altLang="zh-CN">
                <a:solidFill>
                  <a:srgbClr val="FF3300"/>
                </a:solidFill>
              </a:rPr>
              <a:t>                                     in front of</a:t>
            </a:r>
            <a:r>
              <a:rPr lang="en-US" altLang="zh-CN"/>
              <a:t> </a:t>
            </a:r>
            <a:r>
              <a:rPr lang="zh-CN" altLang="en-US" dirty="0"/>
              <a:t>在</a:t>
            </a:r>
            <a:r>
              <a:rPr lang="en-US" altLang="zh-CN">
                <a:latin typeface="Arial" panose="020B0604020202020204" pitchFamily="34" charset="0"/>
              </a:rPr>
              <a:t>……</a:t>
            </a:r>
            <a:r>
              <a:rPr lang="zh-CN" altLang="en-US" dirty="0"/>
              <a:t>前面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                                    </a:t>
            </a:r>
            <a:r>
              <a:rPr lang="en-US" altLang="zh-CN">
                <a:solidFill>
                  <a:srgbClr val="FF3300"/>
                </a:solidFill>
              </a:rPr>
              <a:t>beside </a:t>
            </a:r>
            <a:r>
              <a:rPr lang="en-US" altLang="zh-CN"/>
              <a:t>     </a:t>
            </a:r>
            <a:r>
              <a:rPr lang="zh-CN" altLang="en-US" dirty="0"/>
              <a:t>在</a:t>
            </a:r>
            <a:r>
              <a:rPr lang="en-US" altLang="zh-CN">
                <a:latin typeface="Arial" panose="020B0604020202020204" pitchFamily="34" charset="0"/>
              </a:rPr>
              <a:t>……</a:t>
            </a:r>
            <a:r>
              <a:rPr lang="zh-CN" altLang="en-US" dirty="0"/>
              <a:t>旁边                                                                         </a:t>
            </a:r>
            <a:endParaRPr lang="zh-CN" altLang="en-US" dirty="0"/>
          </a:p>
        </p:txBody>
      </p:sp>
      <p:pic>
        <p:nvPicPr>
          <p:cNvPr id="13317" name="图片 13316" descr="014"/>
          <p:cNvPicPr>
            <a:picLocks noChangeAspect="1"/>
          </p:cNvPicPr>
          <p:nvPr/>
        </p:nvPicPr>
        <p:blipFill>
          <a:blip r:embed="rId1"/>
          <a:srcRect l="38000" t="4666" r="6000" b="4666"/>
          <a:stretch>
            <a:fillRect/>
          </a:stretch>
        </p:blipFill>
        <p:spPr>
          <a:xfrm>
            <a:off x="838200" y="2362200"/>
            <a:ext cx="3352800" cy="373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What are they doing?</a:t>
            </a:r>
            <a:endParaRPr lang="en-US" altLang="zh-CN"/>
          </a:p>
        </p:txBody>
      </p:sp>
      <p:pic>
        <p:nvPicPr>
          <p:cNvPr id="14340" name="文本占位符 14339" descr="014"/>
          <p:cNvPicPr>
            <a:picLocks noChangeAspect="1"/>
          </p:cNvPicPr>
          <p:nvPr>
            <p:ph type="body" idx="1"/>
          </p:nvPr>
        </p:nvPicPr>
        <p:blipFill>
          <a:blip r:embed="rId1"/>
          <a:srcRect l="37140" t="50012" r="20584" b="5104"/>
          <a:stretch>
            <a:fillRect/>
          </a:stretch>
        </p:blipFill>
        <p:spPr>
          <a:xfrm>
            <a:off x="762000" y="2286000"/>
            <a:ext cx="3429000" cy="3962400"/>
          </a:xfrm>
        </p:spPr>
      </p:pic>
      <p:sp>
        <p:nvSpPr>
          <p:cNvPr id="14341" name="文本框 14340"/>
          <p:cNvSpPr txBox="1"/>
          <p:nvPr/>
        </p:nvSpPr>
        <p:spPr>
          <a:xfrm>
            <a:off x="4572000" y="2667000"/>
            <a:ext cx="4038600" cy="2014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</a:rPr>
              <a:t>They </a:t>
            </a:r>
            <a:r>
              <a:rPr lang="en-US" altLang="zh-CN" sz="3600" u="sng">
                <a:solidFill>
                  <a:schemeClr val="tx1"/>
                </a:solidFill>
                <a:latin typeface="Arial" panose="020B0604020202020204" pitchFamily="34" charset="0"/>
              </a:rPr>
              <a:t>are playing</a:t>
            </a:r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</a:rPr>
              <a:t> cards.</a:t>
            </a:r>
            <a:endParaRPr lang="en-US" altLang="zh-CN" sz="36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</a:rPr>
              <a:t>They are happy.</a:t>
            </a:r>
            <a:endParaRPr lang="en-US" altLang="zh-CN" sz="3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Do you see me?</a:t>
            </a:r>
            <a:endParaRPr lang="en-US" altLang="zh-CN"/>
          </a:p>
        </p:txBody>
      </p:sp>
      <p:pic>
        <p:nvPicPr>
          <p:cNvPr id="15364" name="文本占位符 15363" descr="014"/>
          <p:cNvPicPr>
            <a:picLocks noChangeAspect="1"/>
          </p:cNvPicPr>
          <p:nvPr>
            <p:ph type="body" idx="1"/>
          </p:nvPr>
        </p:nvPicPr>
        <p:blipFill>
          <a:blip r:embed="rId1"/>
          <a:srcRect l="2000" t="3014" r="3000" b="5104"/>
          <a:stretch>
            <a:fillRect/>
          </a:stretch>
        </p:blipFill>
        <p:spPr>
          <a:xfrm>
            <a:off x="838200" y="2438400"/>
            <a:ext cx="3505200" cy="3724275"/>
          </a:xfrm>
        </p:spPr>
      </p:pic>
      <p:sp>
        <p:nvSpPr>
          <p:cNvPr id="15368" name="任意多边形 15367"/>
          <p:cNvSpPr/>
          <p:nvPr/>
        </p:nvSpPr>
        <p:spPr>
          <a:xfrm>
            <a:off x="1676400" y="2971800"/>
            <a:ext cx="1676400" cy="990600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270">
                <a:pos x="10860" y="2187"/>
              </a:cxn>
              <a:cxn ang="180">
                <a:pos x="2928" y="10800"/>
              </a:cxn>
              <a:cxn ang="90">
                <a:pos x="10860" y="21600"/>
              </a:cxn>
              <a:cxn ang="0">
                <a:pos x="18672" y="10800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9" name="文本框 15368"/>
          <p:cNvSpPr txBox="1"/>
          <p:nvPr/>
        </p:nvSpPr>
        <p:spPr>
          <a:xfrm>
            <a:off x="4800600" y="2667000"/>
            <a:ext cx="4038600" cy="3262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u="sng">
                <a:solidFill>
                  <a:schemeClr val="tx1"/>
                </a:solidFill>
                <a:latin typeface="Arial" panose="020B0604020202020204" pitchFamily="34" charset="0"/>
              </a:rPr>
              <a:t>I’m sitting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200">
                <a:solidFill>
                  <a:srgbClr val="FF3300"/>
                </a:solidFill>
                <a:latin typeface="Arial" panose="020B0604020202020204" pitchFamily="34" charset="0"/>
              </a:rPr>
              <a:t>at 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</a:rPr>
              <a:t>a small table.</a:t>
            </a:r>
            <a:endParaRPr lang="en-US" altLang="zh-CN" sz="32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3200" u="sng">
                <a:solidFill>
                  <a:schemeClr val="tx1"/>
                </a:solidFill>
                <a:latin typeface="Arial" panose="020B0604020202020204" pitchFamily="34" charset="0"/>
              </a:rPr>
              <a:t>I’m writing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</a:rPr>
              <a:t> a letter.</a:t>
            </a:r>
            <a:endParaRPr lang="en-US" altLang="zh-CN" sz="32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en-US" altLang="zh-CN" sz="32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</a:rPr>
              <a:t>at 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</a:rPr>
              <a:t>在（桌子）旁边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Attention</a:t>
            </a:r>
            <a:r>
              <a:rPr lang="zh-CN" altLang="en-US" dirty="0"/>
              <a:t>：</a:t>
            </a:r>
            <a:endParaRPr lang="zh-CN" altLang="en-US" dirty="0"/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/>
              <a:t>in </a:t>
            </a:r>
            <a:r>
              <a:rPr lang="zh-CN" altLang="en-US" dirty="0"/>
              <a:t>在</a:t>
            </a:r>
            <a:r>
              <a:rPr lang="en-US" altLang="zh-CN">
                <a:latin typeface="Arial" panose="020B0604020202020204" pitchFamily="34" charset="0"/>
              </a:rPr>
              <a:t>……</a:t>
            </a:r>
            <a:r>
              <a:rPr lang="zh-CN" altLang="en-US" dirty="0"/>
              <a:t>里面 </a:t>
            </a:r>
            <a:endParaRPr lang="zh-CN" altLang="en-US" dirty="0"/>
          </a:p>
          <a:p>
            <a:pPr>
              <a:buNone/>
            </a:pPr>
            <a:r>
              <a:rPr lang="en-US" altLang="zh-CN"/>
              <a:t>beside </a:t>
            </a:r>
            <a:r>
              <a:rPr lang="zh-CN" altLang="en-US" dirty="0"/>
              <a:t>在 </a:t>
            </a:r>
            <a:r>
              <a:rPr lang="en-US" altLang="zh-CN">
                <a:latin typeface="Arial" panose="020B0604020202020204" pitchFamily="34" charset="0"/>
              </a:rPr>
              <a:t>……</a:t>
            </a:r>
            <a:r>
              <a:rPr lang="zh-CN" altLang="en-US" dirty="0"/>
              <a:t>旁边</a:t>
            </a:r>
            <a:endParaRPr lang="zh-CN" altLang="en-US" dirty="0"/>
          </a:p>
          <a:p>
            <a:pPr>
              <a:buNone/>
            </a:pPr>
            <a:r>
              <a:rPr lang="en-US" altLang="zh-CN"/>
              <a:t>in front of </a:t>
            </a:r>
            <a:r>
              <a:rPr lang="zh-CN" altLang="en-US" dirty="0"/>
              <a:t>在</a:t>
            </a:r>
            <a:r>
              <a:rPr lang="en-US" altLang="zh-CN">
                <a:latin typeface="Arial" panose="020B0604020202020204" pitchFamily="34" charset="0"/>
              </a:rPr>
              <a:t>……</a:t>
            </a:r>
            <a:r>
              <a:rPr lang="zh-CN" altLang="en-US" dirty="0"/>
              <a:t>前面</a:t>
            </a:r>
            <a:endParaRPr lang="zh-CN" altLang="en-US" dirty="0"/>
          </a:p>
          <a:p>
            <a:pPr>
              <a:buNone/>
            </a:pPr>
            <a:r>
              <a:rPr lang="en-US" altLang="zh-CN"/>
              <a:t>at </a:t>
            </a:r>
            <a:r>
              <a:rPr lang="zh-CN" altLang="en-US" dirty="0"/>
              <a:t>在（桌子）旁边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Attention</a:t>
            </a:r>
            <a:r>
              <a:rPr lang="zh-CN" altLang="en-US" dirty="0"/>
              <a:t>：</a:t>
            </a:r>
            <a:endParaRPr lang="zh-CN" altLang="en-US" dirty="0"/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2400" dirty="0"/>
              <a:t>主格              </a:t>
            </a:r>
            <a:r>
              <a:rPr lang="en-US" altLang="zh-CN" sz="2400"/>
              <a:t>~~~    </a:t>
            </a:r>
            <a:r>
              <a:rPr lang="zh-CN" altLang="en-US" sz="2400" dirty="0"/>
              <a:t>动词</a:t>
            </a:r>
            <a:r>
              <a:rPr lang="en-US" altLang="zh-CN" sz="2400"/>
              <a:t>~~~                  </a:t>
            </a:r>
            <a:r>
              <a:rPr lang="zh-CN" altLang="en-US" sz="2400" dirty="0"/>
              <a:t>宾格</a:t>
            </a:r>
            <a:endParaRPr lang="zh-CN" altLang="en-US" sz="2400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/>
              <a:t>   </a:t>
            </a:r>
            <a:r>
              <a:rPr lang="en-US" altLang="zh-CN" sz="2400"/>
              <a:t>I                                                             me  </a:t>
            </a:r>
            <a:r>
              <a:rPr lang="zh-CN" altLang="en-US" sz="2400" dirty="0"/>
              <a:t>我</a:t>
            </a:r>
            <a:endParaRPr lang="zh-CN" altLang="en-US" sz="2400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/>
              <a:t>  </a:t>
            </a:r>
            <a:r>
              <a:rPr lang="en-US" altLang="zh-CN" sz="2400"/>
              <a:t>you                                                         </a:t>
            </a:r>
            <a:r>
              <a:rPr lang="en-US" altLang="zh-CN" sz="2400" err="1"/>
              <a:t>you</a:t>
            </a:r>
            <a:r>
              <a:rPr lang="en-US" altLang="zh-CN" sz="2400"/>
              <a:t> </a:t>
            </a:r>
            <a:r>
              <a:rPr lang="zh-CN" altLang="en-US" sz="2400" dirty="0"/>
              <a:t>你</a:t>
            </a:r>
            <a:endParaRPr lang="zh-CN" altLang="en-US" sz="2400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/>
              <a:t>  </a:t>
            </a:r>
            <a:r>
              <a:rPr lang="en-US" altLang="zh-CN" sz="2400"/>
              <a:t>he                                                           him  </a:t>
            </a:r>
            <a:r>
              <a:rPr lang="zh-CN" altLang="en-US" sz="2400" dirty="0"/>
              <a:t>他</a:t>
            </a:r>
            <a:endParaRPr lang="zh-CN" altLang="en-US" sz="2400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/>
              <a:t>  </a:t>
            </a:r>
            <a:r>
              <a:rPr lang="en-US" altLang="zh-CN" sz="2400"/>
              <a:t>she                                                         her </a:t>
            </a:r>
            <a:r>
              <a:rPr lang="zh-CN" altLang="en-US" sz="2400" dirty="0"/>
              <a:t>她</a:t>
            </a:r>
            <a:endParaRPr lang="zh-CN" altLang="en-US" sz="2400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/>
              <a:t>  </a:t>
            </a:r>
            <a:r>
              <a:rPr lang="en-US" altLang="zh-CN" sz="2400"/>
              <a:t>it                                                              </a:t>
            </a:r>
            <a:r>
              <a:rPr lang="en-US" altLang="zh-CN" sz="2400" err="1"/>
              <a:t>it</a:t>
            </a:r>
            <a:r>
              <a:rPr lang="en-US" altLang="zh-CN" sz="2400"/>
              <a:t> </a:t>
            </a:r>
            <a:r>
              <a:rPr lang="zh-CN" altLang="en-US" sz="2400" dirty="0"/>
              <a:t>它</a:t>
            </a:r>
            <a:endParaRPr lang="zh-CN" altLang="en-US" sz="2400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/>
              <a:t>  </a:t>
            </a:r>
            <a:r>
              <a:rPr lang="en-US" altLang="zh-CN" sz="2400"/>
              <a:t>we                                                           us </a:t>
            </a:r>
            <a:r>
              <a:rPr lang="zh-CN" altLang="en-US" sz="2400" dirty="0"/>
              <a:t>我们</a:t>
            </a:r>
            <a:endParaRPr lang="zh-CN" altLang="en-US" sz="2400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/>
              <a:t>  </a:t>
            </a:r>
            <a:r>
              <a:rPr lang="en-US" altLang="zh-CN" sz="2400"/>
              <a:t>you                                                          </a:t>
            </a:r>
            <a:r>
              <a:rPr lang="en-US" altLang="zh-CN" sz="2400" err="1"/>
              <a:t>you</a:t>
            </a:r>
            <a:r>
              <a:rPr lang="en-US" altLang="zh-CN" sz="2400"/>
              <a:t> </a:t>
            </a:r>
            <a:r>
              <a:rPr lang="zh-CN" altLang="en-US" sz="2400" dirty="0"/>
              <a:t>你们</a:t>
            </a:r>
            <a:endParaRPr lang="zh-CN" altLang="en-US" sz="2400" dirty="0"/>
          </a:p>
          <a:p>
            <a:pPr>
              <a:lnSpc>
                <a:spcPct val="90000"/>
              </a:lnSpc>
              <a:buNone/>
            </a:pPr>
            <a:r>
              <a:rPr lang="zh-CN" altLang="en-US" sz="2400"/>
              <a:t>  </a:t>
            </a:r>
            <a:r>
              <a:rPr lang="en-US" altLang="zh-CN" sz="2400"/>
              <a:t>they                                                         them </a:t>
            </a:r>
            <a:r>
              <a:rPr lang="zh-CN" altLang="en-US" sz="2400" dirty="0"/>
              <a:t>他们</a:t>
            </a:r>
            <a:endParaRPr lang="zh-CN" altLang="en-US" sz="2400" dirty="0"/>
          </a:p>
          <a:p>
            <a:pPr>
              <a:lnSpc>
                <a:spcPct val="90000"/>
              </a:lnSpc>
              <a:buNone/>
            </a:pPr>
            <a:endParaRPr lang="zh-CN" altLang="en-US" sz="24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Capsules">
  <a:themeElements>
    <a:clrScheme name="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7"/>
      </a:accent4>
      <a:accent5>
        <a:srgbClr val="ADE2E2"/>
      </a:accent5>
      <a:accent6>
        <a:srgbClr val="89B789"/>
      </a:accent6>
      <a:hlink>
        <a:srgbClr val="003366"/>
      </a:hlink>
      <a:folHlink>
        <a:srgbClr val="CC99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7"/>
        </a:accent4>
        <a:accent5>
          <a:srgbClr val="ADE2E2"/>
        </a:accent5>
        <a:accent6>
          <a:srgbClr val="89B789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9B7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FF"/>
        </a:lt1>
        <a:dk2>
          <a:srgbClr val="FFFFFF"/>
        </a:dk2>
        <a:lt2>
          <a:srgbClr val="006699"/>
        </a:lt2>
        <a:accent1>
          <a:srgbClr val="33CCCC"/>
        </a:accent1>
        <a:accent2>
          <a:srgbClr val="006699"/>
        </a:accent2>
        <a:accent3>
          <a:srgbClr val="B9CAFF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99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5B75B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99"/>
        </a:lt1>
        <a:dk2>
          <a:srgbClr val="FFFFEB"/>
        </a:dk2>
        <a:lt2>
          <a:srgbClr val="000066"/>
        </a:lt2>
        <a:accent1>
          <a:srgbClr val="99CCFF"/>
        </a:accent1>
        <a:accent2>
          <a:srgbClr val="9999FF"/>
        </a:accent2>
        <a:accent3>
          <a:srgbClr val="ADB9CA"/>
        </a:accent3>
        <a:accent4>
          <a:srgbClr val="DCDCDC"/>
        </a:accent4>
        <a:accent5>
          <a:srgbClr val="CAE2FF"/>
        </a:accent5>
        <a:accent6>
          <a:srgbClr val="8989E5"/>
        </a:accent6>
        <a:hlink>
          <a:srgbClr val="CCCCFF"/>
        </a:hlink>
        <a:folHlink>
          <a:srgbClr val="C68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808000"/>
        </a:lt2>
        <a:accent1>
          <a:srgbClr val="FFCC66"/>
        </a:accent1>
        <a:accent2>
          <a:srgbClr val="00ACA8"/>
        </a:accent2>
        <a:accent3>
          <a:srgbClr val="AAB9B9"/>
        </a:accent3>
        <a:accent4>
          <a:srgbClr val="DCDCDC"/>
        </a:accent4>
        <a:accent5>
          <a:srgbClr val="FFE2B9"/>
        </a:accent5>
        <a:accent6>
          <a:srgbClr val="009A96"/>
        </a:accent6>
        <a:hlink>
          <a:srgbClr val="CCCC00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0033"/>
        </a:lt1>
        <a:dk2>
          <a:srgbClr val="FFFFFF"/>
        </a:dk2>
        <a:lt2>
          <a:srgbClr val="FFFFCC"/>
        </a:lt2>
        <a:accent1>
          <a:srgbClr val="FF9900"/>
        </a:accent1>
        <a:accent2>
          <a:srgbClr val="CC3300"/>
        </a:accent2>
        <a:accent3>
          <a:srgbClr val="B9AAAD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FFCC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FF0000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CDCDC"/>
        </a:accent4>
        <a:accent5>
          <a:srgbClr val="FFE2AA"/>
        </a:accent5>
        <a:accent6>
          <a:srgbClr val="B72D00"/>
        </a:accent6>
        <a:hlink>
          <a:srgbClr val="FF6600"/>
        </a:hlink>
        <a:folHlink>
          <a:srgbClr val="FF7C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0</TotalTime>
  <Words>2672</Words>
  <Application>WPS 演示</Application>
  <PresentationFormat>在屏幕上显示</PresentationFormat>
  <Paragraphs>111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Capsules</vt:lpstr>
      <vt:lpstr>自定义设计方案</vt:lpstr>
      <vt:lpstr>Lesson 5    In the Living Room</vt:lpstr>
      <vt:lpstr>Review:</vt:lpstr>
      <vt:lpstr>We are in the living room.</vt:lpstr>
      <vt:lpstr>Jenny and Danny are watching TV.</vt:lpstr>
      <vt:lpstr>Mr and Mrs Smith are reading newspapers.</vt:lpstr>
      <vt:lpstr>What are they doing?</vt:lpstr>
      <vt:lpstr>Do you see me?</vt:lpstr>
      <vt:lpstr>Attention：</vt:lpstr>
      <vt:lpstr>Attention：</vt:lpstr>
      <vt:lpstr>I –me   you- you  he-him she –her  it-it we-us     you-you   they-them</vt:lpstr>
      <vt:lpstr>现在进行时：正在发生的动作。</vt:lpstr>
      <vt:lpstr>现在进行时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36</cp:revision>
  <dcterms:created xsi:type="dcterms:W3CDTF">2014-09-10T07:21:00Z</dcterms:created>
  <dcterms:modified xsi:type="dcterms:W3CDTF">2023-09-30T11:49:54Z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C6EA8592CB934F1A8265F42953CA458A_13</vt:lpwstr>
  </property>
  <property fmtid="{D5CDD505-2E9C-101B-9397-08002B2CF9AE}" pid="4" name="KSOProductBuildVer">
    <vt:lpwstr>2052-12.1.0.15374</vt:lpwstr>
  </property>
</Properties>
</file>