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3" r:id="rId3"/>
  </p:sldMasterIdLst>
  <p:notesMasterIdLst>
    <p:notesMasterId r:id="rId38"/>
  </p:notesMasterIdLst>
  <p:handoutMasterIdLst>
    <p:handoutMasterId r:id="rId39"/>
  </p:handoutMasterIdLst>
  <p:sldIdLst>
    <p:sldId id="314" r:id="rId4"/>
    <p:sldId id="315" r:id="rId5"/>
    <p:sldId id="384" r:id="rId6"/>
    <p:sldId id="316" r:id="rId7"/>
    <p:sldId id="364" r:id="rId8"/>
    <p:sldId id="385" r:id="rId9"/>
    <p:sldId id="365" r:id="rId10"/>
    <p:sldId id="366" r:id="rId11"/>
    <p:sldId id="367" r:id="rId12"/>
    <p:sldId id="368" r:id="rId13"/>
    <p:sldId id="386" r:id="rId14"/>
    <p:sldId id="387" r:id="rId15"/>
    <p:sldId id="369" r:id="rId16"/>
    <p:sldId id="370" r:id="rId17"/>
    <p:sldId id="371" r:id="rId18"/>
    <p:sldId id="373" r:id="rId19"/>
    <p:sldId id="388" r:id="rId20"/>
    <p:sldId id="376" r:id="rId21"/>
    <p:sldId id="392" r:id="rId22"/>
    <p:sldId id="374" r:id="rId23"/>
    <p:sldId id="377" r:id="rId24"/>
    <p:sldId id="378" r:id="rId25"/>
    <p:sldId id="375" r:id="rId26"/>
    <p:sldId id="390" r:id="rId27"/>
    <p:sldId id="389" r:id="rId28"/>
    <p:sldId id="395" r:id="rId29"/>
    <p:sldId id="394" r:id="rId30"/>
    <p:sldId id="380" r:id="rId31"/>
    <p:sldId id="396" r:id="rId32"/>
    <p:sldId id="391" r:id="rId33"/>
    <p:sldId id="381" r:id="rId34"/>
    <p:sldId id="382" r:id="rId35"/>
    <p:sldId id="383" r:id="rId36"/>
    <p:sldId id="415" r:id="rId37"/>
  </p:sldIdLst>
  <p:sldSz cx="9144000" cy="5143500"/>
  <p:notesSz cx="6858000" cy="9144000"/>
  <p:embeddedFontLst>
    <p:embeddedFont>
      <p:font typeface="黑体" panose="02010609060101010101" pitchFamily="49" charset="-122"/>
      <p:regular r:id="rId43"/>
    </p:embeddedFont>
    <p:embeddedFont>
      <p:font typeface="楷体" panose="02010609060101010101" pitchFamily="49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微软雅黑" panose="020B0503020204020204" charset="-122"/>
      <p:regular r:id="rId49"/>
    </p:embeddedFont>
  </p:embeddedFontLst>
  <p:custDataLst>
    <p:tags r:id="rId5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6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57A56"/>
    <a:srgbClr val="ADBDA2"/>
    <a:srgbClr val="0C8C7D"/>
    <a:srgbClr val="FFFFFF"/>
    <a:srgbClr val="005DA2"/>
    <a:srgbClr val="F26200"/>
    <a:srgbClr val="B3BA6E"/>
    <a:srgbClr val="A1A8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993"/>
    <p:restoredTop sz="94021"/>
  </p:normalViewPr>
  <p:slideViewPr>
    <p:cSldViewPr snapToGrid="0" showGuides="1">
      <p:cViewPr varScale="1">
        <p:scale>
          <a:sx n="146" d="100"/>
          <a:sy n="146" d="100"/>
        </p:scale>
        <p:origin x="552" y="114"/>
      </p:cViewPr>
      <p:guideLst>
        <p:guide orient="horz" pos="486"/>
        <p:guide pos="2880"/>
        <p:guide pos="5375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.xml"/><Relationship Id="rId5" Type="http://schemas.openxmlformats.org/officeDocument/2006/relationships/slide" Target="slides/slide2.xml"/><Relationship Id="rId49" Type="http://schemas.openxmlformats.org/officeDocument/2006/relationships/font" Target="fonts/font7.fntdata"/><Relationship Id="rId48" Type="http://schemas.openxmlformats.org/officeDocument/2006/relationships/font" Target="fonts/font6.fntdata"/><Relationship Id="rId47" Type="http://schemas.openxmlformats.org/officeDocument/2006/relationships/font" Target="fonts/font5.fntdata"/><Relationship Id="rId46" Type="http://schemas.openxmlformats.org/officeDocument/2006/relationships/font" Target="fonts/font4.fntdata"/><Relationship Id="rId45" Type="http://schemas.openxmlformats.org/officeDocument/2006/relationships/font" Target="fonts/font3.fntdata"/><Relationship Id="rId44" Type="http://schemas.openxmlformats.org/officeDocument/2006/relationships/font" Target="fonts/font2.fntdata"/><Relationship Id="rId43" Type="http://schemas.openxmlformats.org/officeDocument/2006/relationships/font" Target="fonts/font1.fntdata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BA1839-763C-4B16-BA3A-A4DF47B63F7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35C8506-6D66-4CA9-9F1D-C68FBFA027F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6C6BE-3DAF-4DEB-A53B-BFF4DDCA5E7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FB6C127-0792-4B21-B36E-CE725BB2D93B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89863" y="0"/>
            <a:ext cx="1354137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4"/>
          <p:cNvPicPr>
            <a:picLocks noChangeAspect="1"/>
          </p:cNvPicPr>
          <p:nvPr userDrawn="1"/>
        </p:nvPicPr>
        <p:blipFill>
          <a:blip r:embed="rId4"/>
          <a:srcRect l="16682" r="18517"/>
          <a:stretch>
            <a:fillRect/>
          </a:stretch>
        </p:blipFill>
        <p:spPr>
          <a:xfrm>
            <a:off x="-92075" y="0"/>
            <a:ext cx="92360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20360" r="1482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22225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395288" y="339725"/>
            <a:ext cx="8497888" cy="4564063"/>
          </a:xfrm>
          <a:prstGeom prst="rect">
            <a:avLst/>
          </a:prstGeom>
          <a:solidFill>
            <a:srgbClr val="F8F9F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463" y="0"/>
            <a:ext cx="647700" cy="2066925"/>
          </a:xfrm>
          <a:prstGeom prst="rect">
            <a:avLst/>
          </a:prstGeom>
          <a:solidFill>
            <a:srgbClr val="657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" Target="slide14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microsoft.com/office/2007/relationships/media" Target="file:///\\pc-2\&#19978;&#35838;&#35838;&#20214;&#27719;&#24635;\&#24453;&#26657;&#23545;\R&#22235;&#35821;&#19979;&#12304;&#25945;&#26696;&#29256;&#12305;\&#31532;&#19977;&#21333;&#20803;\9%20&#30701;&#35799;&#19977;&#39318;&#12304;&#25945;&#26696;&#21305;&#37197;&#29256;&#12305;&#25512;&#33616;&#10084;\&#27700;&#36793;&#30340;&#38463;&#36842;&#20029;&#23068;.mp3" TargetMode="External"/><Relationship Id="rId1" Type="http://schemas.openxmlformats.org/officeDocument/2006/relationships/audio" Target="file:///\\pc-2\&#19978;&#35838;&#35838;&#20214;&#27719;&#24635;\&#24453;&#26657;&#23545;\R&#22235;&#35821;&#19979;&#12304;&#25945;&#26696;&#29256;&#12305;\&#31532;&#19977;&#21333;&#20803;\9%20&#30701;&#35799;&#19977;&#39318;&#12304;&#25945;&#26696;&#21305;&#37197;&#29256;&#12305;&#25512;&#33616;&#10084;\&#27700;&#36793;&#30340;&#38463;&#36842;&#20029;&#23068;.mp3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microsoft.com/office/2007/relationships/media" Target="file:///\\pc-2\&#19978;&#35838;&#35838;&#20214;&#27719;&#24635;\&#24453;&#26657;&#23545;\R&#22235;&#35821;&#19979;&#12304;&#25945;&#26696;&#29256;&#12305;\&#31532;&#19977;&#21333;&#20803;\9%20&#30701;&#35799;&#19977;&#39318;&#12304;&#25945;&#26696;&#21305;&#37197;&#29256;&#12305;&#25512;&#33616;&#10084;\&#32321;.wmv" TargetMode="External"/><Relationship Id="rId2" Type="http://schemas.openxmlformats.org/officeDocument/2006/relationships/video" Target="file:///\\pc-2\&#19978;&#35838;&#35838;&#20214;&#27719;&#24635;\&#24453;&#26657;&#23545;\R&#22235;&#35821;&#19979;&#12304;&#25945;&#26696;&#29256;&#12305;\&#31532;&#19977;&#21333;&#20803;\9%20&#30701;&#35799;&#19977;&#39318;&#12304;&#25945;&#26696;&#21305;&#37197;&#29256;&#12305;&#25512;&#33616;&#10084;\&#32321;.wmv" TargetMode="Externa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1">
            <a:hlinkClick r:id="rId1" action="ppaction://hlinksldjump"/>
          </p:cNvPr>
          <p:cNvSpPr txBox="1"/>
          <p:nvPr/>
        </p:nvSpPr>
        <p:spPr>
          <a:xfrm>
            <a:off x="2425700" y="2043113"/>
            <a:ext cx="18367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文本框 2">
            <a:hlinkClick r:id="rId2" action="ppaction://hlinksldjump"/>
          </p:cNvPr>
          <p:cNvSpPr txBox="1"/>
          <p:nvPr/>
        </p:nvSpPr>
        <p:spPr>
          <a:xfrm>
            <a:off x="4927600" y="2043113"/>
            <a:ext cx="18351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611188" y="950913"/>
            <a:ext cx="44989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同音字识记：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43088" y="1984375"/>
            <a:ext cx="2935287" cy="1471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漫（漫灭）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慢（快慢）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7500" y="1984375"/>
            <a:ext cx="3022600" cy="1471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萝（藤萝）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箩（箩筐）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 bwMode="auto">
          <a:xfrm>
            <a:off x="1562100" y="2146300"/>
            <a:ext cx="311150" cy="1223963"/>
          </a:xfrm>
          <a:prstGeom prst="leftBrace">
            <a:avLst>
              <a:gd name="adj1" fmla="val 40151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左大括号 5"/>
          <p:cNvSpPr/>
          <p:nvPr/>
        </p:nvSpPr>
        <p:spPr bwMode="auto">
          <a:xfrm>
            <a:off x="5116513" y="2146300"/>
            <a:ext cx="312738" cy="1223963"/>
          </a:xfrm>
          <a:prstGeom prst="leftBrace">
            <a:avLst>
              <a:gd name="adj1" fmla="val 40151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611188" y="942975"/>
            <a:ext cx="54483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说文解字识记“蔓”字。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2"/>
          <p:cNvSpPr txBox="1"/>
          <p:nvPr/>
        </p:nvSpPr>
        <p:spPr>
          <a:xfrm>
            <a:off x="611188" y="2232025"/>
            <a:ext cx="7921625" cy="120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   ，蔓，形声，从艹，曼声。本义：木本蔓生植物的枝茎。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18436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8913" y="1803400"/>
            <a:ext cx="646112" cy="1173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892175" y="1169988"/>
            <a:ext cx="44989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形近字识记：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5150" y="1995488"/>
            <a:ext cx="2935288" cy="1471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膝（膝盖）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漆（油漆）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1150" y="1995488"/>
            <a:ext cx="3021013" cy="1471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躲（躲开）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剁（剁肉）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 bwMode="auto">
          <a:xfrm>
            <a:off x="1554163" y="2157413"/>
            <a:ext cx="311150" cy="1223963"/>
          </a:xfrm>
          <a:prstGeom prst="leftBrace">
            <a:avLst>
              <a:gd name="adj1" fmla="val 40151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左大括号 5"/>
          <p:cNvSpPr/>
          <p:nvPr/>
        </p:nvSpPr>
        <p:spPr bwMode="auto">
          <a:xfrm>
            <a:off x="5108575" y="2157413"/>
            <a:ext cx="312738" cy="1223963"/>
          </a:xfrm>
          <a:prstGeom prst="leftBrace">
            <a:avLst>
              <a:gd name="adj1" fmla="val 40151"/>
              <a:gd name="adj2" fmla="val 50000"/>
            </a:avLst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12788" y="1668463"/>
            <a:ext cx="7921625" cy="2505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20000"/>
              </a:lnSpc>
              <a:spcBef>
                <a:spcPts val="1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“藤”下面的“氺”，笔顺是：竖钩、点、提、撇、点，不要写成了“水”。</a:t>
            </a:r>
            <a:endParaRPr kumimoji="0" lang="en-US" altLang="zh-CN" sz="3200" b="1" kern="1200" cap="none" spc="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>
              <a:lnSpc>
                <a:spcPct val="120000"/>
              </a:lnSpc>
              <a:spcBef>
                <a:spcPts val="1000"/>
              </a:spcBef>
              <a:buClrTx/>
              <a:buSzTx/>
              <a:buFont typeface="Wingdings" panose="05000000000000000000" pitchFamily="2" charset="2"/>
              <a:buChar char="l"/>
              <a:defRPr/>
            </a:pPr>
            <a:r>
              <a:rPr kumimoji="0" lang="zh-CN" altLang="en-US" sz="3200" b="1" kern="1200" cap="none" spc="-150" normalizeH="0" baseline="0" noProof="0" dirty="0">
                <a:solidFill>
                  <a:srgbClr val="0C8C7D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“躲”左边的“身”里面是两横，“身”为偏旁时第七笔长撇改成短撇。</a:t>
            </a:r>
            <a:endParaRPr kumimoji="0" lang="zh-CN" altLang="en-US" sz="3200" b="1" kern="1200" cap="none" spc="-150" normalizeH="0" baseline="0" noProof="0" dirty="0">
              <a:solidFill>
                <a:srgbClr val="0C8C7D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128588" y="0"/>
            <a:ext cx="701675" cy="2085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书写指导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3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charRg st="35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charRg st="3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charRg st="35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1268413" y="1993900"/>
            <a:ext cx="6804025" cy="19145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读三首短诗，说说这些诗的特点。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朗读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繁星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（一三一），发现 “诗韵”。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1507" name="组合 10"/>
          <p:cNvGrpSpPr/>
          <p:nvPr/>
        </p:nvGrpSpPr>
        <p:grpSpPr>
          <a:xfrm>
            <a:off x="3381375" y="0"/>
            <a:ext cx="2516188" cy="1470025"/>
            <a:chOff x="2055812" y="1973987"/>
            <a:chExt cx="2516188" cy="1470660"/>
          </a:xfrm>
        </p:grpSpPr>
        <p:pic>
          <p:nvPicPr>
            <p:cNvPr id="21508" name="图片 11"/>
            <p:cNvPicPr>
              <a:picLocks noChangeAspect="1"/>
            </p:cNvPicPr>
            <p:nvPr/>
          </p:nvPicPr>
          <p:blipFill>
            <a:blip r:embed="rId1"/>
            <a:srcRect t="23409" b="11168"/>
            <a:stretch>
              <a:fillRect/>
            </a:stretch>
          </p:blipFill>
          <p:spPr>
            <a:xfrm>
              <a:off x="2055812" y="1973987"/>
              <a:ext cx="2516188" cy="14706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09" name="文本框 1"/>
            <p:cNvSpPr txBox="1"/>
            <p:nvPr/>
          </p:nvSpPr>
          <p:spPr>
            <a:xfrm>
              <a:off x="2425803" y="2286360"/>
              <a:ext cx="1836481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7">
                                            <p:txEl>
                                              <p:charRg st="16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746250" y="1020763"/>
            <a:ext cx="5281613" cy="367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大海啊！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哪一颗星没有光？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哪一朵花没有香？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哪一次我的思潮里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  没有你波涛的清响？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46250" y="1020763"/>
            <a:ext cx="5168900" cy="3670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大海啊！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哪一颗星没有光</a:t>
            </a:r>
            <a:r>
              <a:rPr kumimoji="0" lang="zh-CN" altLang="en-US" sz="3200" b="1" kern="1200" cap="none" spc="30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kumimoji="0" lang="zh-CN" altLang="en-US" sz="3200" b="1" kern="1200" cap="none" spc="300" normalizeH="0" baseline="0" noProof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哪一朵花没有香</a:t>
            </a:r>
            <a:r>
              <a:rPr kumimoji="0" lang="zh-CN" altLang="en-US" sz="3200" b="1" kern="1200" cap="none" spc="30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kumimoji="0" lang="zh-CN" altLang="en-US" sz="3200" b="1" kern="1200" cap="none" spc="300" normalizeH="0" baseline="0" noProof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哪一次我的</a:t>
            </a:r>
            <a:r>
              <a:rPr kumimoji="0" lang="zh-CN" altLang="en-US" sz="3200" b="1" kern="1200" cap="none" spc="30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思潮</a:t>
            </a: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里</a:t>
            </a:r>
            <a:endParaRPr kumimoji="0" lang="zh-CN" altLang="en-US" sz="3200" b="1" kern="1200" cap="none" spc="30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30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　  没有你波涛的清响</a:t>
            </a:r>
            <a:r>
              <a:rPr kumimoji="0" lang="zh-CN" altLang="en-US" sz="3200" b="1" kern="1200" cap="none" spc="300" normalizeH="0" baseline="0" noProof="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</a:t>
            </a:r>
            <a:endParaRPr kumimoji="0" lang="zh-CN" altLang="en-US" sz="3200" b="1" kern="1200" cap="none" spc="300" normalizeH="0" baseline="0" noProof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5899150" y="1312863"/>
            <a:ext cx="2641600" cy="606425"/>
          </a:xfrm>
          <a:prstGeom prst="roundRect">
            <a:avLst>
              <a:gd name="adj" fmla="val 16990"/>
            </a:avLst>
          </a:prstGeom>
          <a:gradFill flip="none" rotWithShape="1">
            <a:gsLst>
              <a:gs pos="0">
                <a:srgbClr val="FEC956">
                  <a:alpha val="80000"/>
                </a:srgbClr>
              </a:gs>
              <a:gs pos="96000">
                <a:srgbClr val="FD5255">
                  <a:alpha val="80000"/>
                </a:srgbClr>
              </a:gs>
            </a:gsLst>
            <a:path path="rect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韵脚“</a:t>
            </a: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ɑnɡ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56138" y="1423988"/>
            <a:ext cx="1122363" cy="6032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ɡuānɡ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29150" y="2185988"/>
            <a:ext cx="1122363" cy="6064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xiānɡ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21338" y="3662363"/>
            <a:ext cx="1122363" cy="6064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xiǎnɡ</a:t>
            </a:r>
            <a:endParaRPr kumimoji="0" lang="zh-CN" altLang="en-US" sz="3200" b="1" kern="1200" cap="none" spc="-150" normalizeH="0" baseline="0" noProof="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36" name="文本框 7"/>
          <p:cNvSpPr txBox="1"/>
          <p:nvPr/>
        </p:nvSpPr>
        <p:spPr>
          <a:xfrm>
            <a:off x="617538" y="468313"/>
            <a:ext cx="8123237" cy="60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听朗诵，想一想：短诗为什么朗朗上口？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0650" y="2252663"/>
            <a:ext cx="191928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句式相仿，排比。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95950" y="2665413"/>
            <a:ext cx="3729038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一次又一次地问，一次又一次地想。</a:t>
            </a:r>
            <a:endParaRPr lang="zh-CN" altLang="en-US" sz="32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AutoShape 2"/>
          <p:cNvSpPr/>
          <p:nvPr/>
        </p:nvSpPr>
        <p:spPr>
          <a:xfrm>
            <a:off x="1985963" y="2112963"/>
            <a:ext cx="246062" cy="1549400"/>
          </a:xfrm>
          <a:prstGeom prst="leftBrace">
            <a:avLst>
              <a:gd name="adj1" fmla="val 63026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animBg="1"/>
      <p:bldP spid="4" grpId="0"/>
      <p:bldP spid="5" grpId="0"/>
      <p:bldP spid="6" grpId="0"/>
      <p:bldP spid="9" grpId="0"/>
      <p:bldP spid="13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2420938" y="1038225"/>
            <a:ext cx="42703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（一五九）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鸟儿躲到它的巢里；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心中的风雨来了，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我只躲到你的怀里。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4"/>
          <p:cNvSpPr txBox="1"/>
          <p:nvPr/>
        </p:nvSpPr>
        <p:spPr>
          <a:xfrm>
            <a:off x="593725" y="393700"/>
            <a:ext cx="8123238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反复诵读。小组合作朗读。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2444750" y="989013"/>
            <a:ext cx="427037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鸟儿躲到它的巢里；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心中的风雨来了，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我只躲到你的怀里。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4750" y="989013"/>
            <a:ext cx="427037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鸟儿躲到它的巢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心中的风雨来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我只躲到你的怀</a:t>
            </a:r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文本框 5"/>
          <p:cNvSpPr txBox="1"/>
          <p:nvPr/>
        </p:nvSpPr>
        <p:spPr>
          <a:xfrm>
            <a:off x="617538" y="385763"/>
            <a:ext cx="8123237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体会诗韵，读出节奏。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5125" y="2592388"/>
            <a:ext cx="14525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韵脚</a:t>
            </a:r>
            <a:endParaRPr kumimoji="0" lang="zh-CN" altLang="en-US" sz="3200" b="1" kern="1200" cap="none" spc="0" normalizeH="0" baseline="0" noProof="0" dirty="0">
              <a:solidFill>
                <a:schemeClr val="accent6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2436813" y="568325"/>
            <a:ext cx="4270375" cy="3670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鸟儿躲到它的巢里；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心中的风雨来了，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我只躲到你的怀里。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910013" y="1938338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29113" y="1938338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37200" y="2709863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72175" y="2709863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0013" y="3406775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29113" y="3406775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545138" y="4162425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980113" y="4162425"/>
            <a:ext cx="77788" cy="77788"/>
          </a:xfrm>
          <a:prstGeom prst="ellipse">
            <a:avLst/>
          </a:prstGeom>
          <a:solidFill>
            <a:srgbClr val="C00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0" bIns="0"/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4"/>
          <p:cNvSpPr txBox="1"/>
          <p:nvPr/>
        </p:nvSpPr>
        <p:spPr>
          <a:xfrm>
            <a:off x="609600" y="1674813"/>
            <a:ext cx="7923213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085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“天上的风雨”指狂风暴雨、倾盆大雨、暴雨如注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0850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心中的风雨”指经历的困难、挫折、痛苦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7" name="文本框 4"/>
          <p:cNvSpPr txBox="1"/>
          <p:nvPr/>
        </p:nvSpPr>
        <p:spPr>
          <a:xfrm>
            <a:off x="320675" y="771525"/>
            <a:ext cx="850265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“天上的风雨”和“心中的风雨”一样吗？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charRg st="2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9" name="组合 10"/>
          <p:cNvGrpSpPr/>
          <p:nvPr/>
        </p:nvGrpSpPr>
        <p:grpSpPr>
          <a:xfrm>
            <a:off x="273050" y="0"/>
            <a:ext cx="2516188" cy="1470025"/>
            <a:chOff x="2055812" y="1973987"/>
            <a:chExt cx="2516188" cy="1470660"/>
          </a:xfrm>
        </p:grpSpPr>
        <p:pic>
          <p:nvPicPr>
            <p:cNvPr id="9221" name="图片 11"/>
            <p:cNvPicPr>
              <a:picLocks noChangeAspect="1"/>
            </p:cNvPicPr>
            <p:nvPr/>
          </p:nvPicPr>
          <p:blipFill>
            <a:blip r:embed="rId2"/>
            <a:srcRect t="23409" b="11168"/>
            <a:stretch>
              <a:fillRect/>
            </a:stretch>
          </p:blipFill>
          <p:spPr>
            <a:xfrm>
              <a:off x="2055812" y="1973987"/>
              <a:ext cx="2516188" cy="14706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1"/>
            <p:cNvSpPr txBox="1"/>
            <p:nvPr/>
          </p:nvSpPr>
          <p:spPr>
            <a:xfrm>
              <a:off x="2425803" y="2286360"/>
              <a:ext cx="1836481" cy="6461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1188" y="1585913"/>
            <a:ext cx="605313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你认为生活中什么是美的？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人们常说“发现美是能力，留住美是本事”，你认为用什么方法可以留住美？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1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5"/>
          <p:cNvSpPr txBox="1"/>
          <p:nvPr/>
        </p:nvSpPr>
        <p:spPr>
          <a:xfrm>
            <a:off x="603250" y="533400"/>
            <a:ext cx="37242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配乐朗读：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水边的阿迪丽娜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365500" y="465138"/>
            <a:ext cx="962025" cy="963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文本框 2"/>
          <p:cNvSpPr txBox="1"/>
          <p:nvPr/>
        </p:nvSpPr>
        <p:spPr>
          <a:xfrm>
            <a:off x="1050925" y="1428750"/>
            <a:ext cx="76993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1900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年出生的冰心，从小便体弱多病，每次生病就会想起：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2"/>
          <p:cNvSpPr txBox="1"/>
          <p:nvPr/>
        </p:nvSpPr>
        <p:spPr>
          <a:xfrm>
            <a:off x="727075" y="941388"/>
            <a:ext cx="79216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1911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年，辛亥革命爆发，革命中的枪林弹雨对于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岁的冰心来说是可怕的，她会说：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"/>
          <p:cNvSpPr txBox="1"/>
          <p:nvPr/>
        </p:nvSpPr>
        <p:spPr>
          <a:xfrm>
            <a:off x="171450" y="846138"/>
            <a:ext cx="8801100" cy="3817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1921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年，经历人生风雨的冰心出版了她人生的第一本诗集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，她把对母亲的爱写在了这首诗中：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母亲啊！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天上的风雨来了，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雨是景象，是心情，体现了对母亲怀抱的依恋。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1"/>
          <p:cNvSpPr txBox="1"/>
          <p:nvPr/>
        </p:nvSpPr>
        <p:spPr>
          <a:xfrm>
            <a:off x="309563" y="923925"/>
            <a:ext cx="79216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小组合作学习：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325" y="1528763"/>
            <a:ext cx="8024813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自由读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（七一），想象诗中的情景，你仿佛看到了什么？听到了什么？想到了什么？</a:t>
            </a:r>
            <a:endParaRPr lang="zh-CN" altLang="en-US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C8C7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诗中的情景，让你想起了自己的哪些童年回忆？小组同学互相交流。</a:t>
            </a:r>
            <a:endParaRPr lang="zh-CN" altLang="en-US" sz="3200" b="1" dirty="0">
              <a:solidFill>
                <a:srgbClr val="0C8C7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charRg st="42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charRg st="4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charRg st="42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1"/>
          <p:cNvSpPr txBox="1"/>
          <p:nvPr/>
        </p:nvSpPr>
        <p:spPr>
          <a:xfrm>
            <a:off x="385763" y="3787775"/>
            <a:ext cx="8372475" cy="110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朗读指导：破折号和“中”“下”“上”停顿并增加音长。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1784350" y="246063"/>
            <a:ext cx="42703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（七一）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是永不漫灭的回忆：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月明的园中，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藤萝的叶下，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母亲的膝上。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924550" y="1355725"/>
            <a:ext cx="2871788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宋体" panose="02010600030101010101" pitchFamily="2" charset="-122"/>
              </a:rPr>
              <a:t>    你仿佛看到了什么？听到了什么？想到了什么？</a:t>
            </a:r>
            <a:endParaRPr lang="zh-CN" altLang="en-US" sz="3200" b="1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4"/>
          <p:cNvSpPr txBox="1"/>
          <p:nvPr/>
        </p:nvSpPr>
        <p:spPr>
          <a:xfrm>
            <a:off x="687388" y="947738"/>
            <a:ext cx="799782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补白想象。月是中国人心中共同的情怀，举头望明月</a:t>
            </a:r>
            <a:r>
              <a:rPr lang="en-US" altLang="zh-CN" sz="3200" b="1" dirty="0"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latin typeface="宋体" panose="02010600030101010101" pitchFamily="2" charset="-122"/>
              </a:rPr>
              <a:t>当时月明的园中，藤萝的叶下，作者会做些什么呢？此刻月明时分又寄托着作者怎样的情感呢？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再读诗句。想一想：在母亲的膝上作者感受到了什么呢？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4"/>
          <p:cNvSpPr txBox="1"/>
          <p:nvPr/>
        </p:nvSpPr>
        <p:spPr>
          <a:xfrm>
            <a:off x="635000" y="1428750"/>
            <a:ext cx="7994650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“永不漫灭”：月明的园中、藤萝的叶下，这些记忆都是作者无法忘记的，这就是永不漫灭的回忆。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4"/>
          <p:cNvSpPr txBox="1"/>
          <p:nvPr/>
        </p:nvSpPr>
        <p:spPr>
          <a:xfrm>
            <a:off x="736600" y="1835150"/>
            <a:ext cx="799465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诗中的情景，让你想起了自己的哪些童年回忆？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1"/>
          <p:cNvSpPr txBox="1"/>
          <p:nvPr/>
        </p:nvSpPr>
        <p:spPr>
          <a:xfrm>
            <a:off x="631825" y="400050"/>
            <a:ext cx="7080250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自定题目，按照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繁星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（七一</a:t>
            </a:r>
            <a:r>
              <a:rPr lang="en-US" altLang="zh-CN" sz="3200" b="1" dirty="0">
                <a:latin typeface="宋体" panose="02010600030101010101" pitchFamily="2" charset="-122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</a:rPr>
              <a:t>的句式，仿写诗歌。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1892300" y="1597025"/>
            <a:ext cx="59721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———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是永不漫灭的回忆：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　　　　）的（　　　　），（　　　　）的（　　　　），（　　　　）的（　　　　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20963" y="2701925"/>
            <a:ext cx="13620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冰冷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7513" y="2701925"/>
            <a:ext cx="1360487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雨中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20963" y="3298825"/>
            <a:ext cx="1362075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大大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7513" y="3298825"/>
            <a:ext cx="1360487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伞下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20963" y="3860800"/>
            <a:ext cx="1362075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7513" y="3932238"/>
            <a:ext cx="1360487" cy="66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背上</a:t>
            </a:r>
            <a:endParaRPr lang="zh-CN" altLang="en-US" sz="3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2487613" y="1411288"/>
            <a:ext cx="7080250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分享仿写的诗歌。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深情诵读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繁星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88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3"/>
          <p:cNvSpPr txBox="1"/>
          <p:nvPr/>
        </p:nvSpPr>
        <p:spPr>
          <a:xfrm>
            <a:off x="1379538" y="2109788"/>
            <a:ext cx="51022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诗歌，让我们用美丽的眼睛看世界。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1"/>
          <p:cNvSpPr txBox="1"/>
          <p:nvPr/>
        </p:nvSpPr>
        <p:spPr>
          <a:xfrm>
            <a:off x="646113" y="1382713"/>
            <a:ext cx="8129587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我们一遍一遍地读着诗歌，读出了诗的韵律，想象出它的画面，感受到诗人浓浓的情感，不仅走近了诗人，也走近了我们自己，这就是诗的味道。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788988" y="595313"/>
            <a:ext cx="79216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推荐课后读物。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14788" y="1390650"/>
            <a:ext cx="451802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阅读现代诗集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，摘录其他你喜爱的现代诗，写清楚作者和出处，和同学或朋友一起分享。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156419">
            <a:off x="1430338" y="1322388"/>
            <a:ext cx="2093913" cy="3076575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28588" y="0"/>
            <a:ext cx="701675" cy="2085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拓展延伸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1"/>
          <p:cNvSpPr txBox="1"/>
          <p:nvPr/>
        </p:nvSpPr>
        <p:spPr>
          <a:xfrm>
            <a:off x="1293813" y="1855788"/>
            <a:ext cx="7329487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600" b="1" dirty="0">
                <a:latin typeface="宋体" panose="02010600030101010101" pitchFamily="2" charset="-122"/>
              </a:rPr>
              <a:t>准备一个摘抄本</a:t>
            </a:r>
            <a:r>
              <a:rPr lang="en-US" altLang="zh-CN" sz="3600" b="1" dirty="0">
                <a:latin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宋体" panose="02010600030101010101" pitchFamily="2" charset="-122"/>
              </a:rPr>
              <a:t>收集自己喜欢的现代诗。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AutoShape 2"/>
          <p:cNvSpPr/>
          <p:nvPr/>
        </p:nvSpPr>
        <p:spPr>
          <a:xfrm>
            <a:off x="1004888" y="1090613"/>
            <a:ext cx="285750" cy="3494087"/>
          </a:xfrm>
          <a:prstGeom prst="leftBrace">
            <a:avLst>
              <a:gd name="adj1" fmla="val 62554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40963" name="文本框 1"/>
          <p:cNvSpPr txBox="1"/>
          <p:nvPr/>
        </p:nvSpPr>
        <p:spPr>
          <a:xfrm>
            <a:off x="444500" y="2084388"/>
            <a:ext cx="750888" cy="1430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繁星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3775" y="1039813"/>
            <a:ext cx="4943475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（七一）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回忆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3775" y="2616200"/>
            <a:ext cx="4248150" cy="57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（一三一）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3775" y="4011613"/>
            <a:ext cx="36766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繁星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（一五九）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/>
          <p:nvPr/>
        </p:nvSpPr>
        <p:spPr>
          <a:xfrm>
            <a:off x="5668963" y="604838"/>
            <a:ext cx="201612" cy="1450975"/>
          </a:xfrm>
          <a:prstGeom prst="leftBrace">
            <a:avLst>
              <a:gd name="adj1" fmla="val 62872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88025" y="465138"/>
            <a:ext cx="1228725" cy="1681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园中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叶下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膝上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/>
          <p:nvPr/>
        </p:nvSpPr>
        <p:spPr>
          <a:xfrm flipH="1">
            <a:off x="6637338" y="604838"/>
            <a:ext cx="201612" cy="1450975"/>
          </a:xfrm>
          <a:prstGeom prst="leftBrace">
            <a:avLst>
              <a:gd name="adj1" fmla="val 62872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838950" y="973138"/>
            <a:ext cx="1758950" cy="573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怀念童年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19625" y="2084388"/>
            <a:ext cx="2909888" cy="1679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星星和夜空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花香和世界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波涛和我的思潮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1213" y="3763963"/>
            <a:ext cx="2181225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鸟巢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母亲的怀抱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/>
          <p:nvPr/>
        </p:nvSpPr>
        <p:spPr>
          <a:xfrm>
            <a:off x="4481513" y="2198688"/>
            <a:ext cx="201612" cy="1450975"/>
          </a:xfrm>
          <a:prstGeom prst="leftBrace">
            <a:avLst>
              <a:gd name="adj1" fmla="val 62872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3" name="AutoShape 2"/>
          <p:cNvSpPr/>
          <p:nvPr/>
        </p:nvSpPr>
        <p:spPr>
          <a:xfrm flipH="1">
            <a:off x="7453313" y="2176463"/>
            <a:ext cx="201612" cy="1450975"/>
          </a:xfrm>
          <a:prstGeom prst="leftBrace">
            <a:avLst>
              <a:gd name="adj1" fmla="val 62872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89838" y="2236788"/>
            <a:ext cx="1225550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热爱自然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918325" y="3694113"/>
            <a:ext cx="957263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思念母亲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AutoShape 2"/>
          <p:cNvSpPr/>
          <p:nvPr/>
        </p:nvSpPr>
        <p:spPr>
          <a:xfrm>
            <a:off x="4467225" y="3879850"/>
            <a:ext cx="231775" cy="927100"/>
          </a:xfrm>
          <a:prstGeom prst="leftBrace">
            <a:avLst>
              <a:gd name="adj1" fmla="val 62592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7" name="AutoShape 2"/>
          <p:cNvSpPr/>
          <p:nvPr/>
        </p:nvSpPr>
        <p:spPr>
          <a:xfrm flipH="1">
            <a:off x="6688138" y="3879850"/>
            <a:ext cx="230187" cy="927100"/>
          </a:xfrm>
          <a:prstGeom prst="leftBrace">
            <a:avLst>
              <a:gd name="adj1" fmla="val 63024"/>
              <a:gd name="adj2" fmla="val 50000"/>
            </a:avLst>
          </a:prstGeom>
          <a:noFill/>
          <a:ln w="28575" cap="flat" cmpd="sng">
            <a:solidFill>
              <a:srgbClr val="0C8C7D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eaLnBrk="1" hangingPunct="1"/>
            <a:endParaRPr lang="zh-CN" altLang="en-US" sz="2600" b="1" dirty="0">
              <a:latin typeface="Arial" panose="020B0604020202020204" pitchFamily="34" charset="0"/>
            </a:endParaRPr>
          </a:p>
        </p:txBody>
      </p:sp>
      <p:sp>
        <p:nvSpPr>
          <p:cNvPr id="28" name="文本框 1"/>
          <p:cNvSpPr txBox="1">
            <a:spLocks noChangeArrowheads="1"/>
          </p:cNvSpPr>
          <p:nvPr/>
        </p:nvSpPr>
        <p:spPr bwMode="auto">
          <a:xfrm>
            <a:off x="120650" y="14288"/>
            <a:ext cx="701675" cy="2085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4" grpId="0"/>
      <p:bldP spid="15" grpId="0"/>
      <p:bldP spid="16" grpId="0" animBg="1"/>
      <p:bldP spid="17" grpId="0"/>
      <p:bldP spid="18" grpId="0" animBg="1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6" grpId="0" animBg="1"/>
      <p:bldP spid="2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椭圆 5"/>
          <p:cNvSpPr/>
          <p:nvPr/>
        </p:nvSpPr>
        <p:spPr>
          <a:xfrm>
            <a:off x="2889250" y="573088"/>
            <a:ext cx="720725" cy="720725"/>
          </a:xfrm>
          <a:prstGeom prst="ellipse">
            <a:avLst/>
          </a:prstGeom>
          <a:solidFill>
            <a:srgbClr val="8EC21F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7" name="标题 1"/>
          <p:cNvSpPr txBox="1"/>
          <p:nvPr/>
        </p:nvSpPr>
        <p:spPr>
          <a:xfrm>
            <a:off x="3021013" y="515938"/>
            <a:ext cx="4897437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短诗三首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4"/>
          <p:cNvPicPr>
            <a:picLocks noChangeAspect="1"/>
          </p:cNvPicPr>
          <p:nvPr/>
        </p:nvPicPr>
        <p:blipFill>
          <a:blip r:embed="rId2"/>
          <a:srcRect l="34805" t="2724" b="-2"/>
          <a:stretch>
            <a:fillRect/>
          </a:stretch>
        </p:blipFill>
        <p:spPr>
          <a:xfrm>
            <a:off x="214313" y="4435475"/>
            <a:ext cx="2339975" cy="45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2"/>
          <p:cNvSpPr txBox="1"/>
          <p:nvPr/>
        </p:nvSpPr>
        <p:spPr>
          <a:xfrm>
            <a:off x="3727450" y="1489075"/>
            <a:ext cx="4897438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诗有短有长，其中篇幅不超过</a:t>
            </a:r>
            <a:r>
              <a:rPr lang="en-US" altLang="zh-CN" sz="3200" b="1" dirty="0">
                <a:latin typeface="宋体" panose="02010600030101010101" pitchFamily="2" charset="-122"/>
              </a:rPr>
              <a:t>14</a:t>
            </a:r>
            <a:r>
              <a:rPr lang="zh-CN" altLang="en-US" sz="3200" b="1" dirty="0">
                <a:latin typeface="宋体" panose="02010600030101010101" pitchFamily="2" charset="-122"/>
              </a:rPr>
              <a:t>行的诗可以称为短诗。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文本框 3"/>
          <p:cNvSpPr txBox="1"/>
          <p:nvPr/>
        </p:nvSpPr>
        <p:spPr>
          <a:xfrm>
            <a:off x="1154113" y="1052513"/>
            <a:ext cx="1733550" cy="8620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繁 星</a:t>
            </a:r>
            <a:endParaRPr lang="zh-CN" altLang="en-US" sz="4800" b="1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繁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041775" y="593725"/>
            <a:ext cx="2432050" cy="243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785813" y="3494088"/>
            <a:ext cx="7678737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FFFF"/>
                </a:solidFill>
                <a:latin typeface="宋体" panose="02010600030101010101" pitchFamily="2" charset="-122"/>
              </a:rPr>
              <a:t>    再读诗题“繁星”，你的眼前仿佛出现了什么？</a:t>
            </a:r>
            <a:endParaRPr lang="zh-CN" altLang="en-US" sz="3200" b="1" dirty="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">
                <p:cTn id="1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0100" y="841375"/>
            <a:ext cx="7924800" cy="2932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marR="0" indent="-457200" defTabSz="91440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u"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明确诗序。</a:t>
            </a:r>
            <a:endParaRPr kumimoji="0" lang="zh-CN" altLang="en-US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仔细看看三首短诗，诗题后面还有一串数字，分别是什么？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《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繁星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》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共收录</a:t>
            </a: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164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首短诗。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charRg st="37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128588" y="0"/>
            <a:ext cx="701675" cy="2085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作者简介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4"/>
          <p:cNvSpPr/>
          <p:nvPr/>
        </p:nvSpPr>
        <p:spPr>
          <a:xfrm>
            <a:off x="830263" y="1042988"/>
            <a:ext cx="7923212" cy="37258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algn="just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冰心（</a:t>
            </a:r>
            <a:r>
              <a:rPr lang="en-US" altLang="zh-CN" sz="3200" b="1" dirty="0">
                <a:latin typeface="宋体" panose="02010600030101010101" pitchFamily="2" charset="-122"/>
              </a:rPr>
              <a:t>1900—1999</a:t>
            </a:r>
            <a:r>
              <a:rPr lang="zh-CN" altLang="en-US" sz="3200" b="1" dirty="0">
                <a:latin typeface="宋体" panose="02010600030101010101" pitchFamily="2" charset="-122"/>
              </a:rPr>
              <a:t>），原名谢婉莹，福建长乐人，中国女作家、诗人、翻译家、儿童文学作家。其诗歌作品大多短小精悍，以歌颂母爱、童年和自然为主。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1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主要作品：诗集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繁星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春水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，散文集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寄小读者</a:t>
            </a:r>
            <a:r>
              <a:rPr lang="en-US" altLang="zh-CN" sz="3200" b="1" dirty="0">
                <a:latin typeface="宋体" panose="02010600030101010101" pitchFamily="2" charset="-122"/>
              </a:rPr>
              <a:t>》《</a:t>
            </a:r>
            <a:r>
              <a:rPr lang="zh-CN" altLang="en-US" sz="3200" b="1" dirty="0">
                <a:latin typeface="宋体" panose="02010600030101010101" pitchFamily="2" charset="-122"/>
              </a:rPr>
              <a:t>樱花赞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，小说集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超人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等。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文本框 7"/>
          <p:cNvSpPr txBox="1"/>
          <p:nvPr/>
        </p:nvSpPr>
        <p:spPr>
          <a:xfrm>
            <a:off x="898525" y="889000"/>
            <a:ext cx="792162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听朗读，注意节奏和停顿。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latin typeface="宋体" panose="02010600030101010101" pitchFamily="2" charset="-122"/>
              </a:rPr>
              <a:t>自由读诗，圈出生字新词。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01725" y="2689225"/>
            <a:ext cx="2227263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大 海 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68825" y="3517900"/>
            <a:ext cx="2114550" cy="66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母 亲 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51013" y="2203450"/>
            <a:ext cx="1308100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hǎi</a:t>
            </a:r>
            <a:r>
              <a:rPr kumimoji="0" lang="en-US" altLang="zh-CN" sz="36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ɑ</a:t>
            </a:r>
            <a:endParaRPr kumimoji="0" lang="zh-CN" altLang="en-US" sz="3600" b="1" kern="1200" cap="none" spc="-15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65475" y="2203450"/>
            <a:ext cx="1970088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-150" normalizeH="0" baseline="0" noProof="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</a:t>
            </a:r>
            <a:r>
              <a:rPr kumimoji="0" lang="zh-CN" altLang="en-US" sz="3600" b="1" kern="1200" cap="none" spc="-150" normalizeH="0" baseline="0" noProof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3600" b="1" kern="1200" cap="none" spc="-150" normalizeH="0" baseline="0" noProof="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ɑ➝yɑ</a:t>
            </a:r>
            <a:endParaRPr kumimoji="0" lang="zh-CN" altLang="en-US" sz="3600" b="1" kern="1200" cap="none" spc="-150" normalizeH="0" baseline="0" noProof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9700" y="3038475"/>
            <a:ext cx="1323975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-150" normalizeH="0" baseline="0" noProof="0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qin</a:t>
            </a:r>
            <a:r>
              <a:rPr kumimoji="0" lang="en-US" altLang="zh-CN" sz="3600" b="1" kern="1200" cap="none" spc="-150" normalizeH="0" baseline="0" noProof="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ɑ</a:t>
            </a:r>
            <a:endParaRPr kumimoji="0" lang="zh-CN" altLang="en-US" sz="3600" b="1" kern="1200" cap="none" spc="-150" normalizeH="0" baseline="0" noProof="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26225" y="3036888"/>
            <a:ext cx="1968500" cy="66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-150" normalizeH="0" baseline="0" noProof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3600" b="1" kern="1200" cap="none" spc="-150" normalizeH="0" baseline="0" noProof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＋</a:t>
            </a:r>
            <a:r>
              <a:rPr kumimoji="0" lang="en-US" altLang="zh-CN" sz="3600" b="1" kern="1200" cap="none" spc="-150" normalizeH="0" baseline="0" noProof="0" dirty="0" err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ɑ➝nɑ</a:t>
            </a:r>
            <a:endParaRPr kumimoji="0" lang="zh-CN" altLang="en-US" sz="3600" b="1" kern="1200" cap="none" spc="-150" normalizeH="0" baseline="0" noProof="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128588" y="0"/>
            <a:ext cx="701675" cy="20859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-15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600" b="1" i="0" u="none" strike="noStrike" kern="1200" cap="none" spc="-15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charRg st="13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1225550" y="1112838"/>
            <a:ext cx="6692900" cy="2781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繁 星   漫 灭   藤 萝</a:t>
            </a:r>
            <a:endParaRPr lang="en-US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膝 盖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波 涛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躲 藏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56025" y="1201738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màn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75188" y="1201738"/>
            <a:ext cx="7461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miè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9488" y="1201738"/>
            <a:ext cx="933450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ténɡ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5188" y="2654300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tāo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81838" y="1217613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luó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2713" y="2654300"/>
            <a:ext cx="560388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xī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53150" y="2654300"/>
            <a:ext cx="746125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duǒ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9050" y="1201738"/>
            <a:ext cx="747713" cy="6048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-150" normalizeH="0" baseline="0" noProof="0" dirty="0" err="1">
                <a:solidFill>
                  <a:srgbClr val="F262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fán</a:t>
            </a:r>
            <a:endParaRPr kumimoji="0" lang="zh-CN" altLang="en-US" sz="3200" b="1" kern="1200" cap="none" spc="-150" normalizeH="0" baseline="0" noProof="0" dirty="0">
              <a:solidFill>
                <a:srgbClr val="F262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08663" y="811213"/>
            <a:ext cx="1463675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后鼻音</a:t>
            </a:r>
            <a:endPara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2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1977</Words>
  <Application>WPS 演示</Application>
  <PresentationFormat>全屏显示(16:9)</PresentationFormat>
  <Paragraphs>261</Paragraphs>
  <Slides>34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Arial</vt:lpstr>
      <vt:lpstr>宋体</vt:lpstr>
      <vt:lpstr>Wingdings</vt:lpstr>
      <vt:lpstr>Calibri Light</vt:lpstr>
      <vt:lpstr>黑体</vt:lpstr>
      <vt:lpstr>楷体</vt:lpstr>
      <vt:lpstr>Calibri</vt:lpstr>
      <vt:lpstr>微软雅黑</vt:lpstr>
      <vt:lpstr>Arial Unicode MS</vt:lpstr>
      <vt:lpstr>Cambria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易提分旗舰店https://yitifen.tmall.com</Company>
  <LinksUpToDate>false</LinksUpToDate>
  <SharedDoc>false</SharedDoc>
  <HyperlinksChanged>false</HyperlinksChanged>
  <AppVersion>14.0000</AppVersion>
  <Manager>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2023-10-31T08:07:00Z</dcterms:created>
  <dcterms:modified xsi:type="dcterms:W3CDTF">2023-11-13T12:30:58Z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45204454CD1A4D44A027986B2EB853ED_13</vt:lpwstr>
  </property>
  <property fmtid="{D5CDD505-2E9C-101B-9397-08002B2CF9AE}" pid="4" name="KSOProductBuildVer">
    <vt:lpwstr>2052-12.1.0.15374</vt:lpwstr>
  </property>
</Properties>
</file>