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32"/>
  </p:notesMasterIdLst>
  <p:handoutMasterIdLst>
    <p:handoutMasterId r:id="rId33"/>
  </p:handoutMasterIdLst>
  <p:sldIdLst>
    <p:sldId id="429" r:id="rId4"/>
    <p:sldId id="479" r:id="rId5"/>
    <p:sldId id="461" r:id="rId6"/>
    <p:sldId id="460" r:id="rId7"/>
    <p:sldId id="462" r:id="rId8"/>
    <p:sldId id="463" r:id="rId9"/>
    <p:sldId id="449" r:id="rId10"/>
    <p:sldId id="464" r:id="rId11"/>
    <p:sldId id="465" r:id="rId12"/>
    <p:sldId id="450" r:id="rId13"/>
    <p:sldId id="466" r:id="rId14"/>
    <p:sldId id="467" r:id="rId15"/>
    <p:sldId id="468" r:id="rId16"/>
    <p:sldId id="451" r:id="rId17"/>
    <p:sldId id="469" r:id="rId18"/>
    <p:sldId id="470" r:id="rId19"/>
    <p:sldId id="471" r:id="rId20"/>
    <p:sldId id="472" r:id="rId21"/>
    <p:sldId id="473" r:id="rId22"/>
    <p:sldId id="474" r:id="rId23"/>
    <p:sldId id="452" r:id="rId24"/>
    <p:sldId id="475" r:id="rId25"/>
    <p:sldId id="476" r:id="rId26"/>
    <p:sldId id="453" r:id="rId27"/>
    <p:sldId id="477" r:id="rId28"/>
    <p:sldId id="478" r:id="rId29"/>
    <p:sldId id="480" r:id="rId30"/>
    <p:sldId id="505" r:id="rId31"/>
  </p:sldIdLst>
  <p:sldSz cx="9144000" cy="51435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AEFF0D"/>
    <a:srgbClr val="D0D8E8"/>
    <a:srgbClr val="4F81BD"/>
    <a:srgbClr val="FF0066"/>
    <a:srgbClr val="FF00FF"/>
    <a:srgbClr val="FF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3"/>
    <p:restoredTop sz="95331"/>
  </p:normalViewPr>
  <p:slideViewPr>
    <p:cSldViewPr showGuides="1">
      <p:cViewPr>
        <p:scale>
          <a:sx n="125" d="100"/>
          <a:sy n="125" d="100"/>
        </p:scale>
        <p:origin x="-1224" y="-4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B1673-3757-4F94-933B-5F870753A53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7848A8-3DF4-4DCE-AECA-05CB664CE4F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66125" y="4394200"/>
            <a:ext cx="985838" cy="965200"/>
            <a:chOff x="5616012" y="2988531"/>
            <a:chExt cx="986586" cy="964319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6012" y="3075764"/>
              <a:ext cx="400354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66125" y="4394200"/>
            <a:ext cx="985838" cy="965200"/>
            <a:chOff x="5616012" y="2988531"/>
            <a:chExt cx="986586" cy="964319"/>
          </a:xfrm>
        </p:grpSpPr>
        <p:pic>
          <p:nvPicPr>
            <p:cNvPr id="3077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6012" y="3075764"/>
              <a:ext cx="400354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66125" y="4394200"/>
            <a:ext cx="985838" cy="965200"/>
            <a:chOff x="5616012" y="2988531"/>
            <a:chExt cx="986586" cy="964319"/>
          </a:xfrm>
        </p:grpSpPr>
        <p:pic>
          <p:nvPicPr>
            <p:cNvPr id="4102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6012" y="3075764"/>
              <a:ext cx="400354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01" name="图片 8"/>
          <p:cNvPicPr>
            <a:picLocks noChangeAspect="1"/>
          </p:cNvPicPr>
          <p:nvPr userDrawn="1"/>
        </p:nvPicPr>
        <p:blipFill>
          <a:blip r:embed="rId4"/>
          <a:srcRect t="23845"/>
          <a:stretch>
            <a:fillRect/>
          </a:stretch>
        </p:blipFill>
        <p:spPr>
          <a:xfrm>
            <a:off x="-207962" y="0"/>
            <a:ext cx="2379662" cy="1208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4"/>
          <p:cNvGrpSpPr/>
          <p:nvPr userDrawn="1"/>
        </p:nvGrpSpPr>
        <p:grpSpPr>
          <a:xfrm>
            <a:off x="8366125" y="4394200"/>
            <a:ext cx="985838" cy="965200"/>
            <a:chOff x="5616012" y="2988531"/>
            <a:chExt cx="986586" cy="964319"/>
          </a:xfrm>
        </p:grpSpPr>
        <p:pic>
          <p:nvPicPr>
            <p:cNvPr id="5124" name="图片 5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5616012" y="3075764"/>
              <a:ext cx="400354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8750" y="904875"/>
            <a:ext cx="3341688" cy="1895475"/>
            <a:chOff x="2080021" y="691933"/>
            <a:chExt cx="3340509" cy="1895169"/>
          </a:xfrm>
        </p:grpSpPr>
        <p:pic>
          <p:nvPicPr>
            <p:cNvPr id="5" name="图片 4">
              <a:hlinkClick r:id="" action="ppaction://noaction"/>
            </p:cNvPr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9926" t="9368" r="25128" b="53786"/>
            <a:stretch>
              <a:fillRect/>
            </a:stretch>
          </p:blipFill>
          <p:spPr>
            <a:xfrm>
              <a:off x="2080021" y="691933"/>
              <a:ext cx="3340509" cy="1895169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6" name="文本框 5">
              <a:hlinkClick r:id="rId2" action="ppaction://hlinksldjump"/>
            </p:cNvPr>
            <p:cNvSpPr txBox="1"/>
            <p:nvPr/>
          </p:nvSpPr>
          <p:spPr>
            <a:xfrm>
              <a:off x="2865557" y="1407780"/>
              <a:ext cx="1807524" cy="646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87925" y="2141538"/>
            <a:ext cx="2909888" cy="1636712"/>
            <a:chOff x="5147186" y="1860442"/>
            <a:chExt cx="2909617" cy="1637071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34193" t="30968" r="9238" b="37204"/>
            <a:stretch>
              <a:fillRect/>
            </a:stretch>
          </p:blipFill>
          <p:spPr>
            <a:xfrm>
              <a:off x="5147186" y="1860442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9" name="文本框 8">
              <a:hlinkClick r:id="rId3" action="ppaction://hlinksldjump"/>
            </p:cNvPr>
            <p:cNvSpPr txBox="1"/>
            <p:nvPr/>
          </p:nvSpPr>
          <p:spPr>
            <a:xfrm>
              <a:off x="5739269" y="2462236"/>
              <a:ext cx="1806407" cy="6462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95830" y="3867785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63938" y="91598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93713" y="2490788"/>
            <a:ext cx="8043863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写法：中间写一个右竖弯，再写一个竖，先弯后竖紧相连</a:t>
            </a: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kern="1200" cap="none" spc="0" normalizeH="0" baseline="0" noProof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08"/>
          <a:stretch>
            <a:fillRect/>
          </a:stretch>
        </p:blipFill>
        <p:spPr>
          <a:xfrm>
            <a:off x="4425950" y="1311275"/>
            <a:ext cx="284163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550" y="1311275"/>
            <a:ext cx="417513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925" y="865188"/>
            <a:ext cx="1304925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7425"/>
            <a:ext cx="2641600" cy="299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"/>
          <p:cNvSpPr txBox="1"/>
          <p:nvPr/>
        </p:nvSpPr>
        <p:spPr>
          <a:xfrm>
            <a:off x="3851275" y="842963"/>
            <a:ext cx="460851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字形有点相同，又有点不同，谁来说说有什么不一样？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9875" y="3081338"/>
            <a:ext cx="3395663" cy="865187"/>
            <a:chOff x="4079875" y="3081338"/>
            <a:chExt cx="3395663" cy="865187"/>
          </a:xfrm>
        </p:grpSpPr>
        <p:sp>
          <p:nvSpPr>
            <p:cNvPr id="5" name="圆角矩形 4"/>
            <p:cNvSpPr/>
            <p:nvPr/>
          </p:nvSpPr>
          <p:spPr>
            <a:xfrm>
              <a:off x="4079875" y="3081338"/>
              <a:ext cx="3395663" cy="86518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8" name="文本框 3"/>
            <p:cNvSpPr txBox="1"/>
            <p:nvPr/>
          </p:nvSpPr>
          <p:spPr>
            <a:xfrm>
              <a:off x="4211638" y="3148013"/>
              <a:ext cx="3132137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小鱼吐泡</a:t>
              </a: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üüü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2625725" y="549275"/>
            <a:ext cx="5751513" cy="117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ǖ  ǘ  ǚ  ǜ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7788" y="1608138"/>
            <a:ext cx="5688012" cy="117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ī  í  ǐ  ì 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0325" y="1490663"/>
            <a:ext cx="1081088" cy="122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125538" y="382588"/>
            <a:ext cx="1081087" cy="122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7900" y="2776538"/>
            <a:ext cx="45370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说一说，有什么不同？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47875" y="3587750"/>
            <a:ext cx="5183188" cy="863600"/>
            <a:chOff x="1692275" y="3370263"/>
            <a:chExt cx="5183188" cy="863600"/>
          </a:xfrm>
        </p:grpSpPr>
        <p:sp>
          <p:nvSpPr>
            <p:cNvPr id="9" name="圆角矩形 8"/>
            <p:cNvSpPr/>
            <p:nvPr/>
          </p:nvSpPr>
          <p:spPr>
            <a:xfrm>
              <a:off x="1692275" y="3370263"/>
              <a:ext cx="5183188" cy="8636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5" name="文本框 7"/>
            <p:cNvSpPr txBox="1"/>
            <p:nvPr/>
          </p:nvSpPr>
          <p:spPr>
            <a:xfrm>
              <a:off x="1908174" y="3435350"/>
              <a:ext cx="4900089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ü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加调号不需要摘帽子。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2590800" y="765175"/>
            <a:ext cx="6553200" cy="101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ǖ  ǘ  ǚ  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900113" y="558800"/>
            <a:ext cx="1079500" cy="122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9038" y="2355850"/>
            <a:ext cx="6911975" cy="1762125"/>
            <a:chOff x="936625" y="2393950"/>
            <a:chExt cx="6911975" cy="1762125"/>
          </a:xfrm>
        </p:grpSpPr>
        <p:sp>
          <p:nvSpPr>
            <p:cNvPr id="5" name="圆角矩形 4"/>
            <p:cNvSpPr/>
            <p:nvPr/>
          </p:nvSpPr>
          <p:spPr>
            <a:xfrm>
              <a:off x="936625" y="2393950"/>
              <a:ext cx="6911975" cy="176212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6" name="文本框 3"/>
            <p:cNvSpPr txBox="1"/>
            <p:nvPr/>
          </p:nvSpPr>
          <p:spPr>
            <a:xfrm>
              <a:off x="971550" y="2589213"/>
              <a:ext cx="6842125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淤泥淤泥</a:t>
              </a: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ǖǖǖ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小鱼小鱼</a:t>
              </a: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ǘǘǘ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下雨下雨</a:t>
              </a: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ǚǚǚ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玉米玉米</a:t>
              </a:r>
              <a:r>
                <a:rPr lang="en-US" altLang="zh-CN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ǜǜǜ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35375" y="105886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8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619125" y="2646363"/>
            <a:ext cx="7832725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写法：竖右弯，连直竖，再写两点在上边。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08"/>
          <a:stretch>
            <a:fillRect/>
          </a:stretch>
        </p:blipFill>
        <p:spPr>
          <a:xfrm>
            <a:off x="4117975" y="1454150"/>
            <a:ext cx="284163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6013" y="1454150"/>
            <a:ext cx="417512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513513" y="922338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988" y="1454150"/>
            <a:ext cx="417512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6138" y="1314450"/>
            <a:ext cx="177800" cy="14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0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013" y="944563"/>
            <a:ext cx="1250950" cy="1446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195263"/>
            <a:ext cx="194468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2pPr>
            <a:lvl3pPr marL="1143000" indent="-228600"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3pPr>
            <a:lvl4pPr marL="1600200" indent="-228600"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4pPr>
            <a:lvl5pPr marL="2057400" indent="-228600"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Arial" panose="020B0604020202020204" pitchFamily="34" charset="0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归纳总结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719138" y="1549400"/>
            <a:ext cx="76327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今天我们认识了三个新朋友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，不仅知道了它们的名字，还记住了它们的样子。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188" y="1419225"/>
            <a:ext cx="7848600" cy="21605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123825"/>
            <a:ext cx="201612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布置作业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755650" y="1635125"/>
            <a:ext cx="76327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请小朋友们回家后，把我们今天认识的三个新朋友读给爸爸妈妈听，并写给爸爸妈妈看。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1563688"/>
            <a:ext cx="8064500" cy="2084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149475" y="2119313"/>
            <a:ext cx="5327650" cy="865187"/>
            <a:chOff x="2149475" y="2119313"/>
            <a:chExt cx="5327650" cy="865187"/>
          </a:xfrm>
        </p:grpSpPr>
        <p:sp>
          <p:nvSpPr>
            <p:cNvPr id="11" name="圆角矩形 10"/>
            <p:cNvSpPr/>
            <p:nvPr/>
          </p:nvSpPr>
          <p:spPr>
            <a:xfrm>
              <a:off x="2149475" y="2119313"/>
              <a:ext cx="5327650" cy="86518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7" name="文本框 3"/>
            <p:cNvSpPr txBox="1"/>
            <p:nvPr/>
          </p:nvSpPr>
          <p:spPr>
            <a:xfrm>
              <a:off x="2149475" y="2163763"/>
              <a:ext cx="5327650" cy="777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ɑ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e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i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u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ü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9" name="文本框 1"/>
          <p:cNvSpPr txBox="1"/>
          <p:nvPr/>
        </p:nvSpPr>
        <p:spPr>
          <a:xfrm>
            <a:off x="217488" y="93663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文本框 4"/>
          <p:cNvSpPr txBox="1"/>
          <p:nvPr/>
        </p:nvSpPr>
        <p:spPr>
          <a:xfrm>
            <a:off x="898525" y="1128713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单韵母：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1" name="组合 14"/>
          <p:cNvGrpSpPr/>
          <p:nvPr/>
        </p:nvGrpSpPr>
        <p:grpSpPr>
          <a:xfrm>
            <a:off x="3251200" y="195263"/>
            <a:ext cx="2641600" cy="620712"/>
            <a:chOff x="65088" y="49967"/>
            <a:chExt cx="2640275" cy="620347"/>
          </a:xfrm>
        </p:grpSpPr>
        <p:sp>
          <p:nvSpPr>
            <p:cNvPr id="7" name="燕尾形 6"/>
            <p:cNvSpPr/>
            <p:nvPr/>
          </p:nvSpPr>
          <p:spPr>
            <a:xfrm>
              <a:off x="222172" y="86458"/>
              <a:ext cx="222139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5088" y="86458"/>
              <a:ext cx="222139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371322" y="86458"/>
              <a:ext cx="2135703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5" name="文本框 18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738188"/>
            <a:ext cx="5040313" cy="366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659563" y="1385888"/>
            <a:ext cx="1871662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声母：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3"/>
          <p:cNvSpPr txBox="1"/>
          <p:nvPr/>
        </p:nvSpPr>
        <p:spPr>
          <a:xfrm>
            <a:off x="900113" y="268288"/>
            <a:ext cx="70564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看一看，图上的什么像声母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的形状？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1888"/>
            <a:ext cx="4545012" cy="3305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5292725" y="2211388"/>
            <a:ext cx="3511550" cy="863600"/>
            <a:chOff x="5416550" y="2217738"/>
            <a:chExt cx="3511550" cy="863600"/>
          </a:xfrm>
        </p:grpSpPr>
        <p:sp>
          <p:nvSpPr>
            <p:cNvPr id="6" name="圆角矩形 5"/>
            <p:cNvSpPr/>
            <p:nvPr/>
          </p:nvSpPr>
          <p:spPr>
            <a:xfrm>
              <a:off x="5416550" y="2217738"/>
              <a:ext cx="3511550" cy="8636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0" name="文本框 4"/>
            <p:cNvSpPr txBox="1"/>
            <p:nvPr/>
          </p:nvSpPr>
          <p:spPr>
            <a:xfrm>
              <a:off x="5435600" y="2284413"/>
              <a:ext cx="3492500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y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，像个树杈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yyy</a:t>
              </a:r>
              <a:r>
                <a:rPr lang="zh-CN" altLang="en-US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6"/>
          <p:cNvPicPr>
            <a:picLocks noChangeAspect="1"/>
          </p:cNvPicPr>
          <p:nvPr/>
        </p:nvPicPr>
        <p:blipFill>
          <a:blip r:embed="rId1"/>
          <a:srcRect l="32491" r="6264"/>
          <a:stretch>
            <a:fillRect/>
          </a:stretch>
        </p:blipFill>
        <p:spPr>
          <a:xfrm>
            <a:off x="107950" y="4516438"/>
            <a:ext cx="3529013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 txBox="1"/>
          <p:nvPr/>
        </p:nvSpPr>
        <p:spPr>
          <a:xfrm>
            <a:off x="2792413" y="3003550"/>
            <a:ext cx="4759325" cy="12827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i u ü y w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66900" y="3305175"/>
            <a:ext cx="757238" cy="7207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11188" y="838200"/>
            <a:ext cx="7848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声母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和以前学过的哪一个单韵母的发音差不多？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3130550" y="2246313"/>
            <a:ext cx="720725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8125" y="2305050"/>
            <a:ext cx="720725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188" y="3292475"/>
            <a:ext cx="1655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39938" y="3179763"/>
            <a:ext cx="2819400" cy="865187"/>
            <a:chOff x="2039938" y="3179117"/>
            <a:chExt cx="2819400" cy="865188"/>
          </a:xfrm>
        </p:grpSpPr>
        <p:sp>
          <p:nvSpPr>
            <p:cNvPr id="8" name="圆角矩形 7"/>
            <p:cNvSpPr/>
            <p:nvPr/>
          </p:nvSpPr>
          <p:spPr>
            <a:xfrm>
              <a:off x="2039938" y="3179117"/>
              <a:ext cx="2592387" cy="86518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9" name="文本框 5"/>
            <p:cNvSpPr txBox="1"/>
            <p:nvPr/>
          </p:nvSpPr>
          <p:spPr>
            <a:xfrm>
              <a:off x="2122488" y="3244205"/>
              <a:ext cx="2736850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短些，轻些。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35600" y="3179763"/>
            <a:ext cx="2735263" cy="865187"/>
            <a:chOff x="5435600" y="3179117"/>
            <a:chExt cx="2735263" cy="865188"/>
          </a:xfrm>
        </p:grpSpPr>
        <p:sp>
          <p:nvSpPr>
            <p:cNvPr id="9" name="圆角矩形 8"/>
            <p:cNvSpPr/>
            <p:nvPr/>
          </p:nvSpPr>
          <p:spPr>
            <a:xfrm>
              <a:off x="5435600" y="3179117"/>
              <a:ext cx="2592388" cy="86518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7" name="文本框 6"/>
            <p:cNvSpPr txBox="1"/>
            <p:nvPr/>
          </p:nvSpPr>
          <p:spPr>
            <a:xfrm>
              <a:off x="5435600" y="3244205"/>
              <a:ext cx="2735263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长些，重些。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02025" y="73818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8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/>
          <p:nvPr/>
        </p:nvSpPr>
        <p:spPr>
          <a:xfrm>
            <a:off x="795338" y="2355850"/>
            <a:ext cx="7607300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写法：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两笔完成，占中格和下格。先写右斜，再写左斜，左斜伸到下格一半处。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97538" y="608013"/>
            <a:ext cx="1216025" cy="124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endParaRPr lang="zh-CN" altLang="en-US" sz="73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8488" y="1120775"/>
            <a:ext cx="379412" cy="481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0988" y="604838"/>
            <a:ext cx="1300162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058863"/>
            <a:ext cx="4643438" cy="3379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"/>
          <p:cNvSpPr txBox="1"/>
          <p:nvPr/>
        </p:nvSpPr>
        <p:spPr>
          <a:xfrm>
            <a:off x="900113" y="123825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图上什么像声母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w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2725" y="2139950"/>
            <a:ext cx="3600450" cy="863600"/>
            <a:chOff x="5292725" y="2139950"/>
            <a:chExt cx="3600450" cy="863600"/>
          </a:xfrm>
        </p:grpSpPr>
        <p:sp>
          <p:nvSpPr>
            <p:cNvPr id="5" name="圆角矩形 4"/>
            <p:cNvSpPr/>
            <p:nvPr/>
          </p:nvSpPr>
          <p:spPr>
            <a:xfrm>
              <a:off x="5292725" y="2139950"/>
              <a:ext cx="3527425" cy="8636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02" name="文本框 3"/>
            <p:cNvSpPr txBox="1"/>
            <p:nvPr/>
          </p:nvSpPr>
          <p:spPr>
            <a:xfrm>
              <a:off x="5435600" y="2205038"/>
              <a:ext cx="3457575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w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，屋子屋子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www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598488" y="1079500"/>
            <a:ext cx="80645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你能根据老师刚才讲的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的联系和区别，说说声母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w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该怎么读吗？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1050" y="3003550"/>
            <a:ext cx="4321175" cy="863600"/>
            <a:chOff x="2051050" y="3004294"/>
            <a:chExt cx="4321175" cy="863600"/>
          </a:xfrm>
        </p:grpSpPr>
        <p:sp>
          <p:nvSpPr>
            <p:cNvPr id="4" name="圆角矩形 3"/>
            <p:cNvSpPr/>
            <p:nvPr/>
          </p:nvSpPr>
          <p:spPr>
            <a:xfrm>
              <a:off x="2051050" y="3004294"/>
              <a:ext cx="4321175" cy="8636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5" name="文本框 2"/>
            <p:cNvSpPr txBox="1"/>
            <p:nvPr/>
          </p:nvSpPr>
          <p:spPr>
            <a:xfrm>
              <a:off x="2268538" y="3069381"/>
              <a:ext cx="3887787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W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轻而短，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u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响而长。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348038" y="1311275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/>
          <p:nvPr/>
        </p:nvSpPr>
        <p:spPr>
          <a:xfrm>
            <a:off x="776288" y="2954338"/>
            <a:ext cx="77898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写法：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w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住在二层楼，由两个“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”组成不能写得太宽。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0813" y="1189038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endParaRPr lang="zh-CN" altLang="en-US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92788" y="1189038"/>
            <a:ext cx="12176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endParaRPr lang="zh-CN" altLang="en-US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57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0788" y="1382713"/>
            <a:ext cx="1365250" cy="137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622425" y="498475"/>
            <a:ext cx="1428750" cy="1200150"/>
            <a:chOff x="1619794" y="998039"/>
            <a:chExt cx="1428541" cy="1200329"/>
          </a:xfrm>
        </p:grpSpPr>
        <p:sp>
          <p:nvSpPr>
            <p:cNvPr id="3" name="矩形: 圆角 1"/>
            <p:cNvSpPr/>
            <p:nvPr/>
          </p:nvSpPr>
          <p:spPr>
            <a:xfrm>
              <a:off x="1619794" y="1244139"/>
              <a:ext cx="1176166" cy="947878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2781" name="Text Box 6"/>
            <p:cNvSpPr txBox="1"/>
            <p:nvPr/>
          </p:nvSpPr>
          <p:spPr>
            <a:xfrm>
              <a:off x="1697571" y="998039"/>
              <a:ext cx="1350764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yi</a:t>
              </a:r>
              <a:endParaRPr lang="en-US" altLang="zh-CN" sz="7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22425" y="1790700"/>
            <a:ext cx="1395413" cy="1233488"/>
            <a:chOff x="3954780" y="958954"/>
            <a:chExt cx="1394588" cy="1232988"/>
          </a:xfrm>
        </p:grpSpPr>
        <p:sp>
          <p:nvSpPr>
            <p:cNvPr id="6" name="矩形: 圆角 2"/>
            <p:cNvSpPr/>
            <p:nvPr/>
          </p:nvSpPr>
          <p:spPr>
            <a:xfrm>
              <a:off x="3954780" y="1243002"/>
              <a:ext cx="1175643" cy="94894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999204" y="958954"/>
              <a:ext cx="1350164" cy="119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wu</a:t>
              </a:r>
              <a:endPara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22425" y="3275013"/>
            <a:ext cx="1176338" cy="1241425"/>
            <a:chOff x="6289766" y="950414"/>
            <a:chExt cx="1175657" cy="1241528"/>
          </a:xfrm>
        </p:grpSpPr>
        <p:sp>
          <p:nvSpPr>
            <p:cNvPr id="9" name="矩形: 圆角 3"/>
            <p:cNvSpPr/>
            <p:nvPr/>
          </p:nvSpPr>
          <p:spPr>
            <a:xfrm>
              <a:off x="6289766" y="1244125"/>
              <a:ext cx="1175657" cy="947817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331017" y="950414"/>
              <a:ext cx="1109021" cy="120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yu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1" name="Text Box 15"/>
          <p:cNvSpPr txBox="1"/>
          <p:nvPr/>
        </p:nvSpPr>
        <p:spPr>
          <a:xfrm>
            <a:off x="2863850" y="750888"/>
            <a:ext cx="51530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yī  yí  yǐ  yì</a:t>
            </a:r>
            <a:endParaRPr lang="en-US" alt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2868613" y="2074863"/>
            <a:ext cx="51530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wū  wú  wǔ  wù</a:t>
            </a:r>
            <a:endParaRPr lang="en-US" alt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2863850" y="3521075"/>
            <a:ext cx="51530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yū  yú  yǔ  yù 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31888" y="1395413"/>
            <a:ext cx="1008062" cy="2211387"/>
            <a:chOff x="1131689" y="1395959"/>
            <a:chExt cx="1008062" cy="2210174"/>
          </a:xfrm>
        </p:grpSpPr>
        <p:pic>
          <p:nvPicPr>
            <p:cNvPr id="3380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1689" y="1395959"/>
              <a:ext cx="1008062" cy="14795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10" name="文本框 10"/>
            <p:cNvSpPr txBox="1"/>
            <p:nvPr/>
          </p:nvSpPr>
          <p:spPr>
            <a:xfrm>
              <a:off x="1311076" y="2872708"/>
              <a:ext cx="576263" cy="7334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医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00588" y="1431925"/>
            <a:ext cx="1582737" cy="2082800"/>
            <a:chOff x="4700761" y="1432471"/>
            <a:chExt cx="1582737" cy="2081587"/>
          </a:xfrm>
        </p:grpSpPr>
        <p:pic>
          <p:nvPicPr>
            <p:cNvPr id="33807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0313" b="28999"/>
            <a:stretch>
              <a:fillRect/>
            </a:stretch>
          </p:blipFill>
          <p:spPr>
            <a:xfrm>
              <a:off x="4700761" y="1432471"/>
              <a:ext cx="1582737" cy="1360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8" name="文本框 12"/>
            <p:cNvSpPr txBox="1"/>
            <p:nvPr/>
          </p:nvSpPr>
          <p:spPr>
            <a:xfrm>
              <a:off x="5148064" y="2872708"/>
              <a:ext cx="576262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鱼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75463" y="1427163"/>
            <a:ext cx="1184275" cy="2087562"/>
            <a:chOff x="6876256" y="1427709"/>
            <a:chExt cx="1184275" cy="2086349"/>
          </a:xfrm>
        </p:grpSpPr>
        <p:pic>
          <p:nvPicPr>
            <p:cNvPr id="33805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6256" y="1427709"/>
              <a:ext cx="1184275" cy="14525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6" name="文本框 13"/>
            <p:cNvSpPr txBox="1"/>
            <p:nvPr/>
          </p:nvSpPr>
          <p:spPr>
            <a:xfrm>
              <a:off x="7183239" y="2872708"/>
              <a:ext cx="576262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椅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19388" y="1177925"/>
            <a:ext cx="1573212" cy="2336800"/>
            <a:chOff x="2719964" y="1178471"/>
            <a:chExt cx="1573213" cy="2335587"/>
          </a:xfrm>
        </p:grpSpPr>
        <p:sp>
          <p:nvSpPr>
            <p:cNvPr id="33803" name="文本框 11"/>
            <p:cNvSpPr txBox="1"/>
            <p:nvPr/>
          </p:nvSpPr>
          <p:spPr>
            <a:xfrm>
              <a:off x="3183478" y="2872708"/>
              <a:ext cx="576262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乌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804" name="图片 1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9964" y="1178471"/>
              <a:ext cx="1573213" cy="15763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755650" y="454025"/>
            <a:ext cx="3024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猜音节游戏。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Text Box 15"/>
          <p:cNvSpPr txBox="1"/>
          <p:nvPr/>
        </p:nvSpPr>
        <p:spPr>
          <a:xfrm>
            <a:off x="879475" y="3625850"/>
            <a:ext cx="1512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yī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2706688" y="3625850"/>
            <a:ext cx="15113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wū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5"/>
          <p:cNvSpPr txBox="1"/>
          <p:nvPr/>
        </p:nvSpPr>
        <p:spPr>
          <a:xfrm>
            <a:off x="4708525" y="3625850"/>
            <a:ext cx="1512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yú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5"/>
          <p:cNvSpPr txBox="1"/>
          <p:nvPr/>
        </p:nvSpPr>
        <p:spPr>
          <a:xfrm>
            <a:off x="6710363" y="3625850"/>
            <a:ext cx="15128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00113" y="1249363"/>
            <a:ext cx="1217612" cy="1997075"/>
            <a:chOff x="899592" y="1248941"/>
            <a:chExt cx="1217612" cy="1997075"/>
          </a:xfrm>
        </p:grpSpPr>
        <p:pic>
          <p:nvPicPr>
            <p:cNvPr id="34832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9592" y="1248941"/>
              <a:ext cx="1217612" cy="1338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3" name="文本框 14"/>
            <p:cNvSpPr txBox="1"/>
            <p:nvPr/>
          </p:nvSpPr>
          <p:spPr>
            <a:xfrm>
              <a:off x="1183754" y="2603078"/>
              <a:ext cx="576263" cy="642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梧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5788" y="917575"/>
            <a:ext cx="650875" cy="2328863"/>
            <a:chOff x="3125267" y="917153"/>
            <a:chExt cx="650875" cy="2328863"/>
          </a:xfrm>
        </p:grpSpPr>
        <p:pic>
          <p:nvPicPr>
            <p:cNvPr id="34830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148" b="3799"/>
            <a:stretch>
              <a:fillRect/>
            </a:stretch>
          </p:blipFill>
          <p:spPr>
            <a:xfrm>
              <a:off x="3125267" y="917153"/>
              <a:ext cx="614362" cy="1768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1" name="文本框 15"/>
            <p:cNvSpPr txBox="1"/>
            <p:nvPr/>
          </p:nvSpPr>
          <p:spPr>
            <a:xfrm>
              <a:off x="3199879" y="2603078"/>
              <a:ext cx="576263" cy="642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羽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86288" y="915988"/>
            <a:ext cx="1425575" cy="2330450"/>
            <a:chOff x="4586585" y="915566"/>
            <a:chExt cx="1425575" cy="2330450"/>
          </a:xfrm>
        </p:grpSpPr>
        <p:pic>
          <p:nvPicPr>
            <p:cNvPr id="34828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6585" y="915566"/>
              <a:ext cx="1425575" cy="17605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9" name="文本框 16"/>
            <p:cNvSpPr txBox="1"/>
            <p:nvPr/>
          </p:nvSpPr>
          <p:spPr>
            <a:xfrm>
              <a:off x="4999670" y="2603078"/>
              <a:ext cx="576262" cy="642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舞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31013" y="1068388"/>
            <a:ext cx="1130300" cy="2165350"/>
            <a:chOff x="6830492" y="1067966"/>
            <a:chExt cx="1130300" cy="2165350"/>
          </a:xfrm>
        </p:grpSpPr>
        <p:pic>
          <p:nvPicPr>
            <p:cNvPr id="34826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0492" y="1067966"/>
              <a:ext cx="1130300" cy="1482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7" name="文本框 17"/>
            <p:cNvSpPr txBox="1"/>
            <p:nvPr/>
          </p:nvSpPr>
          <p:spPr>
            <a:xfrm>
              <a:off x="7228964" y="2591966"/>
              <a:ext cx="576262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玉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5"/>
          <p:cNvSpPr txBox="1"/>
          <p:nvPr/>
        </p:nvSpPr>
        <p:spPr>
          <a:xfrm>
            <a:off x="752475" y="3435350"/>
            <a:ext cx="15113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wú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2732088" y="3435350"/>
            <a:ext cx="15113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yǔ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4543425" y="3435350"/>
            <a:ext cx="15113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wǔ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6804025" y="3435350"/>
            <a:ext cx="1512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ts val="18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yù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038"/>
            <a:ext cx="9150350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3684" t="11398" r="12164" b="13147"/>
          <a:stretch>
            <a:fillRect/>
          </a:stretch>
        </p:blipFill>
        <p:spPr>
          <a:xfrm>
            <a:off x="4486275" y="550863"/>
            <a:ext cx="4814888" cy="548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3684" t="11398" r="12164" b="13147"/>
          <a:stretch>
            <a:fillRect/>
          </a:stretch>
        </p:blipFill>
        <p:spPr>
          <a:xfrm>
            <a:off x="38100" y="471488"/>
            <a:ext cx="5218113" cy="5946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" name="组合 40"/>
          <p:cNvGrpSpPr/>
          <p:nvPr/>
        </p:nvGrpSpPr>
        <p:grpSpPr>
          <a:xfrm>
            <a:off x="1463675" y="1298575"/>
            <a:ext cx="1074738" cy="1111250"/>
            <a:chOff x="287232" y="869684"/>
            <a:chExt cx="844451" cy="875602"/>
          </a:xfrm>
        </p:grpSpPr>
        <p:pic>
          <p:nvPicPr>
            <p:cNvPr id="10284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312082" y="869684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5" name="矩形 3"/>
            <p:cNvSpPr/>
            <p:nvPr/>
          </p:nvSpPr>
          <p:spPr>
            <a:xfrm>
              <a:off x="287232" y="987028"/>
              <a:ext cx="844451" cy="6060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ā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5950" y="2185988"/>
            <a:ext cx="992188" cy="1114425"/>
            <a:chOff x="1339638" y="1827627"/>
            <a:chExt cx="779005" cy="875602"/>
          </a:xfrm>
        </p:grpSpPr>
        <p:pic>
          <p:nvPicPr>
            <p:cNvPr id="10282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630946">
              <a:off x="1339638" y="1827627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3" name="矩形 3"/>
            <p:cNvSpPr/>
            <p:nvPr/>
          </p:nvSpPr>
          <p:spPr>
            <a:xfrm>
              <a:off x="1359454" y="1977137"/>
              <a:ext cx="697894" cy="604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ē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65438" y="1493838"/>
            <a:ext cx="989012" cy="1114425"/>
            <a:chOff x="3133034" y="1170478"/>
            <a:chExt cx="779005" cy="875602"/>
          </a:xfrm>
        </p:grpSpPr>
        <p:pic>
          <p:nvPicPr>
            <p:cNvPr id="10280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3133034" y="1170478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1" name="矩形 3"/>
            <p:cNvSpPr/>
            <p:nvPr/>
          </p:nvSpPr>
          <p:spPr>
            <a:xfrm>
              <a:off x="3217792" y="1342610"/>
              <a:ext cx="634449" cy="604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è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35100" y="2822575"/>
            <a:ext cx="993775" cy="1112838"/>
            <a:chOff x="1989818" y="2224371"/>
            <a:chExt cx="781779" cy="875602"/>
          </a:xfrm>
        </p:grpSpPr>
        <p:pic>
          <p:nvPicPr>
            <p:cNvPr id="10278" name="图片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1992592" y="2224371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9" name="矩形 3"/>
            <p:cNvSpPr/>
            <p:nvPr/>
          </p:nvSpPr>
          <p:spPr>
            <a:xfrm>
              <a:off x="1989818" y="2387328"/>
              <a:ext cx="767683" cy="6049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ǎ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29013" y="2619375"/>
            <a:ext cx="992187" cy="1111250"/>
            <a:chOff x="3240638" y="2172822"/>
            <a:chExt cx="779005" cy="875602"/>
          </a:xfrm>
        </p:grpSpPr>
        <p:pic>
          <p:nvPicPr>
            <p:cNvPr id="10276" name="图片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40638" y="2172822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7" name="矩形 3"/>
            <p:cNvSpPr/>
            <p:nvPr/>
          </p:nvSpPr>
          <p:spPr>
            <a:xfrm>
              <a:off x="3240885" y="2333619"/>
              <a:ext cx="767683" cy="606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ě</a:t>
              </a:r>
              <a:endPara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902325" y="1479550"/>
            <a:ext cx="938213" cy="1057275"/>
            <a:chOff x="5872296" y="1454930"/>
            <a:chExt cx="779005" cy="875602"/>
          </a:xfrm>
        </p:grpSpPr>
        <p:pic>
          <p:nvPicPr>
            <p:cNvPr id="10274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5872296" y="1454930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5" name="矩形 3"/>
            <p:cNvSpPr/>
            <p:nvPr/>
          </p:nvSpPr>
          <p:spPr>
            <a:xfrm>
              <a:off x="5880847" y="1560415"/>
              <a:ext cx="767683" cy="6373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á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38988" y="1741488"/>
            <a:ext cx="944562" cy="1057275"/>
            <a:chOff x="6928580" y="1533478"/>
            <a:chExt cx="781470" cy="875602"/>
          </a:xfrm>
        </p:grpSpPr>
        <p:pic>
          <p:nvPicPr>
            <p:cNvPr id="10272" name="图片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66395">
              <a:off x="6931045" y="1533478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3" name="矩形 3"/>
            <p:cNvSpPr/>
            <p:nvPr/>
          </p:nvSpPr>
          <p:spPr>
            <a:xfrm>
              <a:off x="6928580" y="1686963"/>
              <a:ext cx="767683" cy="637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ō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83288" y="2916238"/>
            <a:ext cx="942975" cy="1057275"/>
            <a:chOff x="5805657" y="2524896"/>
            <a:chExt cx="781008" cy="875602"/>
          </a:xfrm>
        </p:grpSpPr>
        <p:pic>
          <p:nvPicPr>
            <p:cNvPr id="10270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5805657" y="2524896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1" name="矩形 3"/>
            <p:cNvSpPr/>
            <p:nvPr/>
          </p:nvSpPr>
          <p:spPr>
            <a:xfrm>
              <a:off x="5818982" y="2681331"/>
              <a:ext cx="767683" cy="6374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ó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40313" y="2381250"/>
            <a:ext cx="955675" cy="1055688"/>
            <a:chOff x="5151818" y="2128306"/>
            <a:chExt cx="792266" cy="875602"/>
          </a:xfrm>
        </p:grpSpPr>
        <p:pic>
          <p:nvPicPr>
            <p:cNvPr id="10268" name="图片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93745">
              <a:off x="5165079" y="2128306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9" name="矩形 3"/>
            <p:cNvSpPr/>
            <p:nvPr/>
          </p:nvSpPr>
          <p:spPr>
            <a:xfrm>
              <a:off x="5151818" y="2276515"/>
              <a:ext cx="767683" cy="6381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à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73925" y="2779713"/>
            <a:ext cx="939800" cy="1058862"/>
            <a:chOff x="7007810" y="2456413"/>
            <a:chExt cx="779004" cy="875602"/>
          </a:xfrm>
        </p:grpSpPr>
        <p:pic>
          <p:nvPicPr>
            <p:cNvPr id="10266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7007810" y="2456413"/>
              <a:ext cx="779004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7" name="矩形 3"/>
            <p:cNvSpPr/>
            <p:nvPr/>
          </p:nvSpPr>
          <p:spPr>
            <a:xfrm>
              <a:off x="7014367" y="2611732"/>
              <a:ext cx="767683" cy="6366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é</a:t>
              </a:r>
              <a:endParaRPr lang="en-US" altLang="zh-CN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85975" y="2005013"/>
            <a:ext cx="1247775" cy="1114425"/>
            <a:chOff x="4599642" y="139671"/>
            <a:chExt cx="1247152" cy="1114305"/>
          </a:xfrm>
        </p:grpSpPr>
        <p:grpSp>
          <p:nvGrpSpPr>
            <p:cNvPr id="10262" name="组合 53"/>
            <p:cNvGrpSpPr/>
            <p:nvPr/>
          </p:nvGrpSpPr>
          <p:grpSpPr>
            <a:xfrm>
              <a:off x="4599642" y="139671"/>
              <a:ext cx="990600" cy="1114305"/>
              <a:chOff x="2552330" y="1583733"/>
              <a:chExt cx="779005" cy="875602"/>
            </a:xfrm>
          </p:grpSpPr>
          <p:pic>
            <p:nvPicPr>
              <p:cNvPr id="10264" name="图片 2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66395">
                <a:off x="2552330" y="1583733"/>
                <a:ext cx="779005" cy="8756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65" name="矩形 3"/>
              <p:cNvSpPr/>
              <p:nvPr/>
            </p:nvSpPr>
            <p:spPr>
              <a:xfrm>
                <a:off x="2592886" y="1757463"/>
                <a:ext cx="697894" cy="6046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endPara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0263" name="文本框 3"/>
            <p:cNvSpPr txBox="1"/>
            <p:nvPr/>
          </p:nvSpPr>
          <p:spPr>
            <a:xfrm>
              <a:off x="4896849" y="218994"/>
              <a:ext cx="949945" cy="9725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ǒ</a:t>
              </a:r>
              <a:endPara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382838" y="2792413"/>
            <a:ext cx="1239837" cy="1114425"/>
            <a:chOff x="4599642" y="139671"/>
            <a:chExt cx="1239396" cy="1114305"/>
          </a:xfrm>
        </p:grpSpPr>
        <p:grpSp>
          <p:nvGrpSpPr>
            <p:cNvPr id="10258" name="组合 58"/>
            <p:cNvGrpSpPr/>
            <p:nvPr/>
          </p:nvGrpSpPr>
          <p:grpSpPr>
            <a:xfrm>
              <a:off x="4599642" y="139671"/>
              <a:ext cx="990600" cy="1114305"/>
              <a:chOff x="2552330" y="1583733"/>
              <a:chExt cx="779005" cy="875602"/>
            </a:xfrm>
          </p:grpSpPr>
          <p:pic>
            <p:nvPicPr>
              <p:cNvPr id="10260" name="图片 2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66395">
                <a:off x="2552330" y="1583733"/>
                <a:ext cx="779005" cy="8756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61" name="矩形 3"/>
              <p:cNvSpPr/>
              <p:nvPr/>
            </p:nvSpPr>
            <p:spPr>
              <a:xfrm>
                <a:off x="2592886" y="1757463"/>
                <a:ext cx="697894" cy="6046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endPara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0259" name="文本框 59"/>
            <p:cNvSpPr txBox="1"/>
            <p:nvPr/>
          </p:nvSpPr>
          <p:spPr>
            <a:xfrm>
              <a:off x="4889093" y="210536"/>
              <a:ext cx="949945" cy="9725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ò</a:t>
              </a:r>
              <a:endPara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3" name="文本框 52">
            <a:hlinkClick r:id="rId5" action="ppaction://hlinksldjump"/>
          </p:cNvPr>
          <p:cNvSpPr txBox="1"/>
          <p:nvPr/>
        </p:nvSpPr>
        <p:spPr bwMode="auto">
          <a:xfrm>
            <a:off x="182563" y="87313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rgbClr val="174134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6"/>
          <p:cNvSpPr txBox="1"/>
          <p:nvPr/>
        </p:nvSpPr>
        <p:spPr>
          <a:xfrm>
            <a:off x="827088" y="128588"/>
            <a:ext cx="72009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你们喜欢这个地方吗？说说你的想法。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987425"/>
            <a:ext cx="4779963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68288"/>
            <a:ext cx="3889375" cy="378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2"/>
          <p:cNvSpPr txBox="1"/>
          <p:nvPr/>
        </p:nvSpPr>
        <p:spPr>
          <a:xfrm>
            <a:off x="4716463" y="1452563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牙齿对齐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 i i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6463" y="2605088"/>
            <a:ext cx="24479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像什么呢？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52650" y="1433513"/>
            <a:ext cx="431800" cy="1295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箭头连接符 6"/>
          <p:cNvCxnSpPr>
            <a:stCxn id="5" idx="4"/>
          </p:cNvCxnSpPr>
          <p:nvPr/>
        </p:nvCxnSpPr>
        <p:spPr>
          <a:xfrm>
            <a:off x="2368550" y="2728913"/>
            <a:ext cx="0" cy="141605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68525" y="4078288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像衣服上的领带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1835150" y="3095625"/>
            <a:ext cx="5186363" cy="863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906463" y="1176338"/>
            <a:ext cx="10795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9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2346325" y="1333500"/>
            <a:ext cx="6264275" cy="122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6600" dirty="0">
                <a:latin typeface="楷体" panose="02010609060101010101" pitchFamily="49" charset="-122"/>
                <a:ea typeface="楷体" panose="02010609060101010101" pitchFamily="49" charset="-122"/>
              </a:rPr>
              <a:t>ī  í  ǐ  ì 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文本框 4"/>
          <p:cNvSpPr txBox="1"/>
          <p:nvPr/>
        </p:nvSpPr>
        <p:spPr>
          <a:xfrm>
            <a:off x="900113" y="565150"/>
            <a:ext cx="612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戴上帽子和原来有什么不同？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5963" y="3206750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有礼貌，标调就摘帽。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71888" y="137001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187450" y="3184525"/>
            <a:ext cx="76104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写法：中格写小竖，一点在上格。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495" name="文本框 19"/>
          <p:cNvSpPr txBox="1"/>
          <p:nvPr/>
        </p:nvSpPr>
        <p:spPr>
          <a:xfrm>
            <a:off x="5803900" y="1246188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28" name="文本框 25"/>
          <p:cNvSpPr txBox="1">
            <a:spLocks noChangeArrowheads="1"/>
          </p:cNvSpPr>
          <p:nvPr/>
        </p:nvSpPr>
        <p:spPr bwMode="auto">
          <a:xfrm>
            <a:off x="265113" y="141288"/>
            <a:ext cx="149383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349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5950" y="1239838"/>
            <a:ext cx="952500" cy="144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98" name="图片 2"/>
          <p:cNvPicPr>
            <a:picLocks noChangeAspect="1"/>
          </p:cNvPicPr>
          <p:nvPr/>
        </p:nvPicPr>
        <p:blipFill>
          <a:blip r:embed="rId2"/>
          <a:srcRect l="24245" t="33025" r="37880" b="31927"/>
          <a:stretch>
            <a:fillRect/>
          </a:stretch>
        </p:blipFill>
        <p:spPr>
          <a:xfrm>
            <a:off x="4411663" y="1651000"/>
            <a:ext cx="635000" cy="677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4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219700" y="1058863"/>
            <a:ext cx="36734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图上哪个地方像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771525"/>
            <a:ext cx="4346575" cy="3160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1187450" y="2571750"/>
            <a:ext cx="7921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箭头连接符 7"/>
          <p:cNvCxnSpPr>
            <a:stCxn id="6" idx="6"/>
          </p:cNvCxnSpPr>
          <p:nvPr/>
        </p:nvCxnSpPr>
        <p:spPr>
          <a:xfrm flipV="1">
            <a:off x="1979613" y="2787650"/>
            <a:ext cx="3600450" cy="3651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5651500" y="2505075"/>
            <a:ext cx="2592388" cy="8651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0063" y="2571750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小乌龟像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755650" y="268288"/>
            <a:ext cx="1079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endParaRPr lang="zh-CN" altLang="en-US" sz="9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2771775" y="627063"/>
            <a:ext cx="4895850" cy="112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ū ú ǔ ù</a:t>
            </a:r>
            <a:endParaRPr lang="en-US" altLang="zh-CN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450" y="2339975"/>
            <a:ext cx="6840538" cy="1600200"/>
            <a:chOff x="1187450" y="2339975"/>
            <a:chExt cx="6840538" cy="1600200"/>
          </a:xfrm>
        </p:grpSpPr>
        <p:sp>
          <p:nvSpPr>
            <p:cNvPr id="5" name="圆角矩形 4"/>
            <p:cNvSpPr/>
            <p:nvPr/>
          </p:nvSpPr>
          <p:spPr>
            <a:xfrm>
              <a:off x="1187450" y="2339975"/>
              <a:ext cx="6840538" cy="16002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0" name="文本框 3"/>
            <p:cNvSpPr txBox="1"/>
            <p:nvPr/>
          </p:nvSpPr>
          <p:spPr>
            <a:xfrm>
              <a:off x="1295400" y="2427288"/>
              <a:ext cx="6732588" cy="13731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乌龟乌龟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ūūū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，梧桐梧桐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úúú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跳舞跳舞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ǔǔǔ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，大雾大雾</a:t>
              </a:r>
              <a:r>
                <a:rPr lang="en-US" altLang="zh-CN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ùùù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WPS 演示</Application>
  <PresentationFormat/>
  <Paragraphs>201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Times New Roman</vt:lpstr>
      <vt:lpstr>黑体</vt:lpstr>
      <vt:lpstr>Cambria</vt:lpstr>
      <vt:lpstr>楷体</vt:lpstr>
      <vt:lpstr>微软雅黑</vt:lpstr>
      <vt:lpstr>Arial Unicode MS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2016-10-29T08:56:00Z</dcterms:created>
  <dcterms:modified xsi:type="dcterms:W3CDTF">2023-09-24T05:01:44Z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E3305B307F1A4D8B87FE4AB2371581BB_13</vt:lpwstr>
  </property>
  <property fmtid="{D5CDD505-2E9C-101B-9397-08002B2CF9AE}" pid="4" name="KSOProductBuildVer">
    <vt:lpwstr>2052-12.1.0.15374</vt:lpwstr>
  </property>
</Properties>
</file>