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6" r:id="rId4"/>
  </p:sldMasterIdLst>
  <p:notesMasterIdLst>
    <p:notesMasterId r:id="rId7"/>
  </p:notesMasterIdLst>
  <p:sldIdLst>
    <p:sldId id="951" r:id="rId5"/>
    <p:sldId id="698" r:id="rId6"/>
    <p:sldId id="932" r:id="rId8"/>
    <p:sldId id="933" r:id="rId9"/>
    <p:sldId id="934" r:id="rId10"/>
    <p:sldId id="935" r:id="rId11"/>
    <p:sldId id="936" r:id="rId12"/>
    <p:sldId id="937" r:id="rId13"/>
    <p:sldId id="938" r:id="rId14"/>
    <p:sldId id="939" r:id="rId15"/>
    <p:sldId id="940" r:id="rId16"/>
    <p:sldId id="941" r:id="rId17"/>
    <p:sldId id="942" r:id="rId18"/>
    <p:sldId id="943" r:id="rId19"/>
    <p:sldId id="944" r:id="rId20"/>
    <p:sldId id="945" r:id="rId21"/>
    <p:sldId id="946" r:id="rId22"/>
    <p:sldId id="947" r:id="rId23"/>
    <p:sldId id="948" r:id="rId24"/>
    <p:sldId id="970" r:id="rId25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54" userDrawn="1">
          <p15:clr>
            <a:srgbClr val="A4A3A4"/>
          </p15:clr>
        </p15:guide>
        <p15:guide id="2" pos="324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4A471"/>
    <a:srgbClr val="595959"/>
    <a:srgbClr val="A5590F"/>
    <a:srgbClr val="00A3E3"/>
    <a:srgbClr val="0BA7E4"/>
    <a:srgbClr val="4C4C4C"/>
    <a:srgbClr val="9C6E32"/>
    <a:srgbClr val="CEB799"/>
    <a:srgbClr val="4E4E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854"/>
        <p:guide pos="32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741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image" Target="../media/image8.jpeg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audio" Target="../media/audio4.wav"/><Relationship Id="rId5" Type="http://schemas.openxmlformats.org/officeDocument/2006/relationships/audio" Target="../media/audio2.wav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audio" Target="../media/audio1.wav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audio" Target="../media/audio1.wav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GIF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3.wav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37.png"/><Relationship Id="rId1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I(BIM]8ERQGTX6D[A%FY%9D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17371" y="1883093"/>
            <a:ext cx="3021806" cy="29451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8" descr="C:\Users\Administrator\Desktop\图片17.png图片1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666683" y="1504791"/>
            <a:ext cx="5053012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9" descr="F:\ppt素材\新画人物图\女022拷贝.png女022拷贝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11150" y="941229"/>
            <a:ext cx="965200" cy="1214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30" descr="F:\ppt素材\新画人物图\女044 拷贝.png女044 拷贝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864475" y="1544161"/>
            <a:ext cx="1090613" cy="13519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31" descr="F:\ppt素材\新画人物图\男044 拷贝.png男044 拷贝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44696" y="3792538"/>
            <a:ext cx="774700" cy="1065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1431925" y="846138"/>
            <a:ext cx="3179763" cy="545367"/>
          </a:xfrm>
          <a:prstGeom prst="wedgeRoundRectCallout">
            <a:avLst>
              <a:gd name="adj1" fmla="val -55309"/>
              <a:gd name="adj2" fmla="val 48034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lIns="36195" tIns="0" rIns="36195" bIns="0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5170488" y="403225"/>
            <a:ext cx="3376613" cy="1091443"/>
          </a:xfrm>
          <a:prstGeom prst="wedgeRoundRectCallout">
            <a:avLst>
              <a:gd name="adj1" fmla="val 37447"/>
              <a:gd name="adj2" fmla="val 61585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lIns="36195" tIns="0" rIns="36195" bIns="0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接着数，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4、5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，一共 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257425" y="3636645"/>
            <a:ext cx="1584325" cy="1331913"/>
            <a:chOff x="6795227" y="2776334"/>
            <a:chExt cx="1584537" cy="1332377"/>
          </a:xfrm>
        </p:grpSpPr>
        <p:sp>
          <p:nvSpPr>
            <p:cNvPr id="20488" name="云形标注 13"/>
            <p:cNvSpPr/>
            <p:nvPr/>
          </p:nvSpPr>
          <p:spPr>
            <a:xfrm>
              <a:off x="6795227" y="2776334"/>
              <a:ext cx="1584537" cy="1332377"/>
            </a:xfrm>
            <a:prstGeom prst="cloudCallout">
              <a:avLst>
                <a:gd name="adj1" fmla="val -94278"/>
                <a:gd name="adj2" fmla="val -26569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0489" name="组合 24"/>
            <p:cNvGrpSpPr/>
            <p:nvPr/>
          </p:nvGrpSpPr>
          <p:grpSpPr>
            <a:xfrm>
              <a:off x="6983727" y="2848134"/>
              <a:ext cx="1130742" cy="1065685"/>
              <a:chOff x="7470913" y="4215886"/>
              <a:chExt cx="1130742" cy="1065685"/>
            </a:xfrm>
          </p:grpSpPr>
          <p:sp>
            <p:nvSpPr>
              <p:cNvPr id="16" name="矩形 15"/>
              <p:cNvSpPr/>
              <p:nvPr/>
            </p:nvSpPr>
            <p:spPr bwMode="auto">
              <a:xfrm>
                <a:off x="7848378" y="4885650"/>
                <a:ext cx="397007" cy="395397"/>
              </a:xfrm>
              <a:prstGeom prst="rect">
                <a:avLst/>
              </a:prstGeom>
              <a:solidFill>
                <a:srgbClr val="FFFFD5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cxnSp>
            <p:nvCxnSpPr>
              <p:cNvPr id="20491" name="直接连接符 35"/>
              <p:cNvCxnSpPr/>
              <p:nvPr/>
            </p:nvCxnSpPr>
            <p:spPr>
              <a:xfrm flipH="1">
                <a:off x="8042781" y="4692136"/>
                <a:ext cx="203554" cy="172519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492" name="直接连接符 36"/>
              <p:cNvCxnSpPr/>
              <p:nvPr/>
            </p:nvCxnSpPr>
            <p:spPr>
              <a:xfrm>
                <a:off x="7862600" y="4672158"/>
                <a:ext cx="180179" cy="18020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0493" name="TextBox 38"/>
              <p:cNvSpPr txBox="1"/>
              <p:nvPr/>
            </p:nvSpPr>
            <p:spPr>
              <a:xfrm>
                <a:off x="7470913" y="4221001"/>
                <a:ext cx="701677" cy="5847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 algn="ctr"/>
                <a:r>
                  <a:rPr lang="en-US" altLang="zh-CN" sz="3200" dirty="0">
                    <a:latin typeface="楷体" panose="02010609060101010101" charset="-122"/>
                    <a:ea typeface="楷体" panose="02010609060101010101" charset="-122"/>
                  </a:rPr>
                  <a:t>3</a:t>
                </a:r>
                <a:endParaRPr lang="en-US" altLang="zh-CN" sz="32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0494" name="TextBox 39"/>
              <p:cNvSpPr txBox="1"/>
              <p:nvPr/>
            </p:nvSpPr>
            <p:spPr>
              <a:xfrm>
                <a:off x="7960309" y="4215886"/>
                <a:ext cx="641346" cy="5847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 algn="ctr"/>
                <a:r>
                  <a:rPr lang="en-US" altLang="zh-CN" sz="3200" dirty="0"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endParaRPr lang="en-US" altLang="zh-CN" sz="32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" name="Rectangle 25"/>
          <p:cNvSpPr/>
          <p:nvPr/>
        </p:nvSpPr>
        <p:spPr>
          <a:xfrm>
            <a:off x="2606675" y="4268470"/>
            <a:ext cx="8572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860675" y="1486535"/>
            <a:ext cx="1150620" cy="828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996690" y="1486535"/>
            <a:ext cx="1150620" cy="828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860675" y="2110105"/>
            <a:ext cx="1150620" cy="828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椭圆 5"/>
          <p:cNvSpPr/>
          <p:nvPr/>
        </p:nvSpPr>
        <p:spPr>
          <a:xfrm rot="2040000">
            <a:off x="4902200" y="2683510"/>
            <a:ext cx="1914525" cy="62801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椭圆 6"/>
          <p:cNvSpPr/>
          <p:nvPr/>
        </p:nvSpPr>
        <p:spPr>
          <a:xfrm rot="1440000">
            <a:off x="5372735" y="2276475"/>
            <a:ext cx="1551940" cy="6680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男孩思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2" grpId="0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3"/>
          <p:cNvSpPr txBox="1"/>
          <p:nvPr/>
        </p:nvSpPr>
        <p:spPr>
          <a:xfrm>
            <a:off x="3463925" y="371475"/>
            <a:ext cx="285242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P25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0482" name="组合 4"/>
          <p:cNvGrpSpPr/>
          <p:nvPr/>
        </p:nvGrpSpPr>
        <p:grpSpPr>
          <a:xfrm>
            <a:off x="1401763" y="2903538"/>
            <a:ext cx="2400300" cy="706755"/>
            <a:chOff x="685799" y="3565444"/>
            <a:chExt cx="2400300" cy="706616"/>
          </a:xfrm>
        </p:grpSpPr>
        <p:sp>
          <p:nvSpPr>
            <p:cNvPr id="4" name="矩形 15"/>
            <p:cNvSpPr>
              <a:spLocks noChangeArrowheads="1"/>
            </p:cNvSpPr>
            <p:nvPr/>
          </p:nvSpPr>
          <p:spPr bwMode="auto">
            <a:xfrm>
              <a:off x="685799" y="3565444"/>
              <a:ext cx="1809115" cy="706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4+1</a:t>
              </a: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482849" y="3613060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20485" name="组合 5"/>
          <p:cNvGrpSpPr/>
          <p:nvPr/>
        </p:nvGrpSpPr>
        <p:grpSpPr>
          <a:xfrm>
            <a:off x="5264150" y="2898775"/>
            <a:ext cx="2405063" cy="706755"/>
            <a:chOff x="680403" y="3149046"/>
            <a:chExt cx="2405696" cy="706616"/>
          </a:xfrm>
        </p:grpSpPr>
        <p:sp>
          <p:nvSpPr>
            <p:cNvPr id="20486" name="矩形 15"/>
            <p:cNvSpPr/>
            <p:nvPr/>
          </p:nvSpPr>
          <p:spPr>
            <a:xfrm>
              <a:off x="680403" y="3149046"/>
              <a:ext cx="1833092" cy="7066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dist"/>
              <a:r>
                <a:rPr lang="en-US" altLang="zh-CN" sz="40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1+4</a:t>
              </a:r>
              <a:r>
                <a:rPr lang="zh-CN" altLang="en-US" sz="4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2482850" y="3159840"/>
              <a:ext cx="603249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9" name="Rectangle 25"/>
          <p:cNvSpPr/>
          <p:nvPr/>
        </p:nvSpPr>
        <p:spPr>
          <a:xfrm>
            <a:off x="3065463" y="2930525"/>
            <a:ext cx="857250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Rectangle 25"/>
          <p:cNvSpPr/>
          <p:nvPr/>
        </p:nvSpPr>
        <p:spPr>
          <a:xfrm>
            <a:off x="6938963" y="2874963"/>
            <a:ext cx="857250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0491" name="Picture 3" descr="C:\Users\Administrator\Desktop\图片18-removebg-preview.png图片18-removebg-preview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499745" y="1141095"/>
            <a:ext cx="8042275" cy="1470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2" name="文本框 20"/>
          <p:cNvSpPr txBox="1"/>
          <p:nvPr/>
        </p:nvSpPr>
        <p:spPr>
          <a:xfrm>
            <a:off x="95250" y="801688"/>
            <a:ext cx="6413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1.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20489" name="组合 24"/>
          <p:cNvGrpSpPr/>
          <p:nvPr/>
        </p:nvGrpSpPr>
        <p:grpSpPr>
          <a:xfrm>
            <a:off x="2068513" y="3683000"/>
            <a:ext cx="1130300" cy="1065213"/>
            <a:chOff x="7470913" y="4215886"/>
            <a:chExt cx="1130742" cy="1065161"/>
          </a:xfrm>
        </p:grpSpPr>
        <p:sp>
          <p:nvSpPr>
            <p:cNvPr id="16" name="矩形 15"/>
            <p:cNvSpPr/>
            <p:nvPr/>
          </p:nvSpPr>
          <p:spPr bwMode="auto">
            <a:xfrm>
              <a:off x="7848378" y="4885650"/>
              <a:ext cx="397007" cy="395397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cxnSp>
          <p:nvCxnSpPr>
            <p:cNvPr id="20499" name="直接连接符 35"/>
            <p:cNvCxnSpPr/>
            <p:nvPr/>
          </p:nvCxnSpPr>
          <p:spPr>
            <a:xfrm flipH="1">
              <a:off x="8042781" y="4692136"/>
              <a:ext cx="203554" cy="17251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500" name="直接连接符 36"/>
            <p:cNvCxnSpPr/>
            <p:nvPr/>
          </p:nvCxnSpPr>
          <p:spPr>
            <a:xfrm>
              <a:off x="7862600" y="4672158"/>
              <a:ext cx="180179" cy="18020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0501" name="TextBox 38"/>
            <p:cNvSpPr txBox="1"/>
            <p:nvPr/>
          </p:nvSpPr>
          <p:spPr>
            <a:xfrm>
              <a:off x="7470913" y="4221001"/>
              <a:ext cx="701677" cy="5836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502" name="TextBox 39"/>
            <p:cNvSpPr txBox="1"/>
            <p:nvPr/>
          </p:nvSpPr>
          <p:spPr>
            <a:xfrm>
              <a:off x="7960309" y="4215886"/>
              <a:ext cx="641346" cy="5836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Rectangle 25"/>
          <p:cNvSpPr/>
          <p:nvPr/>
        </p:nvSpPr>
        <p:spPr>
          <a:xfrm>
            <a:off x="2236788" y="4291013"/>
            <a:ext cx="857250" cy="5826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5" name="组合 24"/>
          <p:cNvGrpSpPr/>
          <p:nvPr/>
        </p:nvGrpSpPr>
        <p:grpSpPr>
          <a:xfrm>
            <a:off x="5595938" y="3584575"/>
            <a:ext cx="1130300" cy="1063625"/>
            <a:chOff x="7470913" y="4215886"/>
            <a:chExt cx="1130742" cy="1065161"/>
          </a:xfrm>
        </p:grpSpPr>
        <p:sp>
          <p:nvSpPr>
            <p:cNvPr id="17" name="矩形 16"/>
            <p:cNvSpPr/>
            <p:nvPr/>
          </p:nvSpPr>
          <p:spPr bwMode="auto">
            <a:xfrm>
              <a:off x="7848378" y="4885650"/>
              <a:ext cx="397007" cy="395397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cxnSp>
          <p:nvCxnSpPr>
            <p:cNvPr id="20506" name="直接连接符 35"/>
            <p:cNvCxnSpPr/>
            <p:nvPr/>
          </p:nvCxnSpPr>
          <p:spPr>
            <a:xfrm flipH="1">
              <a:off x="8042781" y="4692136"/>
              <a:ext cx="203554" cy="17251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507" name="直接连接符 36"/>
            <p:cNvCxnSpPr/>
            <p:nvPr/>
          </p:nvCxnSpPr>
          <p:spPr>
            <a:xfrm>
              <a:off x="7862600" y="4672158"/>
              <a:ext cx="180179" cy="18020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0508" name="TextBox 38"/>
            <p:cNvSpPr txBox="1"/>
            <p:nvPr/>
          </p:nvSpPr>
          <p:spPr>
            <a:xfrm>
              <a:off x="7470913" y="4221001"/>
              <a:ext cx="701677" cy="5836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509" name="TextBox 39"/>
            <p:cNvSpPr txBox="1"/>
            <p:nvPr/>
          </p:nvSpPr>
          <p:spPr>
            <a:xfrm>
              <a:off x="7960309" y="4215886"/>
              <a:ext cx="641346" cy="5836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8" name="Rectangle 25"/>
          <p:cNvSpPr/>
          <p:nvPr/>
        </p:nvSpPr>
        <p:spPr>
          <a:xfrm>
            <a:off x="5764213" y="4191000"/>
            <a:ext cx="857250" cy="5826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3"/>
          <p:cNvSpPr txBox="1"/>
          <p:nvPr/>
        </p:nvSpPr>
        <p:spPr>
          <a:xfrm>
            <a:off x="3463925" y="371475"/>
            <a:ext cx="285242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P25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506" name="文本框 20"/>
          <p:cNvSpPr txBox="1"/>
          <p:nvPr/>
        </p:nvSpPr>
        <p:spPr>
          <a:xfrm>
            <a:off x="615950" y="925513"/>
            <a:ext cx="390683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摆一摆，填一填。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1507" name="Picture 3" descr="F:\人一数上\3 1-5的认识和加减法\J9LA~PNBZ30F`LE[9H[4UX6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8088" y="1603375"/>
            <a:ext cx="2998787" cy="1011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4" descr="F:\人一数上\3 1-5的认识和加减法\NY6856QMI~R%$~ZW~I`DW3G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3338" y="1603375"/>
            <a:ext cx="3155950" cy="9445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509" name="组合 5"/>
          <p:cNvGrpSpPr/>
          <p:nvPr/>
        </p:nvGrpSpPr>
        <p:grpSpPr>
          <a:xfrm>
            <a:off x="1368425" y="2689225"/>
            <a:ext cx="2400300" cy="706755"/>
            <a:chOff x="685799" y="3565444"/>
            <a:chExt cx="2400300" cy="706616"/>
          </a:xfrm>
        </p:grpSpPr>
        <p:sp>
          <p:nvSpPr>
            <p:cNvPr id="3" name="矩形 15"/>
            <p:cNvSpPr>
              <a:spLocks noChangeArrowheads="1"/>
            </p:cNvSpPr>
            <p:nvPr/>
          </p:nvSpPr>
          <p:spPr bwMode="auto">
            <a:xfrm>
              <a:off x="685799" y="3565444"/>
              <a:ext cx="1899920" cy="706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1+3</a:t>
              </a:r>
              <a:r>
                <a:rPr kumimoji="0" lang="zh-CN" altLang="en-US" sz="4000" b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4000" b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482849" y="3613060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21512" name="组合 8"/>
          <p:cNvGrpSpPr/>
          <p:nvPr/>
        </p:nvGrpSpPr>
        <p:grpSpPr>
          <a:xfrm>
            <a:off x="5254625" y="2689225"/>
            <a:ext cx="3014663" cy="706755"/>
            <a:chOff x="712788" y="3568699"/>
            <a:chExt cx="3014662" cy="706616"/>
          </a:xfrm>
        </p:grpSpPr>
        <p:sp>
          <p:nvSpPr>
            <p:cNvPr id="21513" name="矩形 15"/>
            <p:cNvSpPr/>
            <p:nvPr/>
          </p:nvSpPr>
          <p:spPr>
            <a:xfrm>
              <a:off x="712788" y="3568699"/>
              <a:ext cx="3014662" cy="7066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40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 +   </a:t>
              </a:r>
              <a:r>
                <a:rPr lang="zh-CN" altLang="en-US" sz="4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2940050" y="3611553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1697038" y="3611553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1" name="Rectangle 25"/>
          <p:cNvSpPr/>
          <p:nvPr/>
        </p:nvSpPr>
        <p:spPr>
          <a:xfrm>
            <a:off x="3038158" y="2702560"/>
            <a:ext cx="857250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Rectangle 25"/>
          <p:cNvSpPr/>
          <p:nvPr/>
        </p:nvSpPr>
        <p:spPr>
          <a:xfrm>
            <a:off x="6132195" y="2702560"/>
            <a:ext cx="857250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Rectangle 25"/>
          <p:cNvSpPr/>
          <p:nvPr/>
        </p:nvSpPr>
        <p:spPr>
          <a:xfrm>
            <a:off x="7349808" y="2709545"/>
            <a:ext cx="857250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057400" y="1581150"/>
            <a:ext cx="0" cy="10668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 18"/>
          <p:cNvSpPr/>
          <p:nvPr/>
        </p:nvSpPr>
        <p:spPr>
          <a:xfrm>
            <a:off x="838200" y="1581150"/>
            <a:ext cx="3581400" cy="1066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337425" y="1597025"/>
            <a:ext cx="0" cy="10668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圆角矩形 20"/>
          <p:cNvSpPr/>
          <p:nvPr/>
        </p:nvSpPr>
        <p:spPr>
          <a:xfrm>
            <a:off x="5019675" y="1574800"/>
            <a:ext cx="3581400" cy="1066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0489" name="组合 24"/>
          <p:cNvGrpSpPr/>
          <p:nvPr/>
        </p:nvGrpSpPr>
        <p:grpSpPr>
          <a:xfrm>
            <a:off x="2068513" y="3381375"/>
            <a:ext cx="1130300" cy="1094105"/>
            <a:chOff x="7470913" y="4215886"/>
            <a:chExt cx="1130742" cy="1094052"/>
          </a:xfrm>
        </p:grpSpPr>
        <p:sp>
          <p:nvSpPr>
            <p:cNvPr id="22" name="矩形 21"/>
            <p:cNvSpPr/>
            <p:nvPr/>
          </p:nvSpPr>
          <p:spPr bwMode="auto">
            <a:xfrm>
              <a:off x="7829828" y="4876889"/>
              <a:ext cx="434510" cy="433049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cxnSp>
          <p:nvCxnSpPr>
            <p:cNvPr id="21529" name="直接连接符 35"/>
            <p:cNvCxnSpPr/>
            <p:nvPr/>
          </p:nvCxnSpPr>
          <p:spPr>
            <a:xfrm flipH="1">
              <a:off x="8042781" y="4692136"/>
              <a:ext cx="203554" cy="17251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530" name="直接连接符 36"/>
            <p:cNvCxnSpPr/>
            <p:nvPr/>
          </p:nvCxnSpPr>
          <p:spPr>
            <a:xfrm>
              <a:off x="7862600" y="4672158"/>
              <a:ext cx="180179" cy="18020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1531" name="TextBox 38"/>
            <p:cNvSpPr txBox="1"/>
            <p:nvPr/>
          </p:nvSpPr>
          <p:spPr>
            <a:xfrm>
              <a:off x="7470913" y="4221001"/>
              <a:ext cx="701677" cy="5836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532" name="TextBox 39"/>
            <p:cNvSpPr txBox="1"/>
            <p:nvPr/>
          </p:nvSpPr>
          <p:spPr>
            <a:xfrm>
              <a:off x="7960309" y="4215886"/>
              <a:ext cx="641346" cy="5836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3" name="Rectangle 25"/>
          <p:cNvSpPr/>
          <p:nvPr/>
        </p:nvSpPr>
        <p:spPr>
          <a:xfrm>
            <a:off x="2206625" y="3921125"/>
            <a:ext cx="857250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4" name="组合 24"/>
          <p:cNvGrpSpPr/>
          <p:nvPr/>
        </p:nvGrpSpPr>
        <p:grpSpPr>
          <a:xfrm>
            <a:off x="5822950" y="3407093"/>
            <a:ext cx="1130300" cy="1108075"/>
            <a:chOff x="7470913" y="4215886"/>
            <a:chExt cx="1130742" cy="1108022"/>
          </a:xfrm>
        </p:grpSpPr>
        <p:sp>
          <p:nvSpPr>
            <p:cNvPr id="25" name="矩形 24"/>
            <p:cNvSpPr/>
            <p:nvPr/>
          </p:nvSpPr>
          <p:spPr bwMode="auto">
            <a:xfrm>
              <a:off x="7825382" y="4881969"/>
              <a:ext cx="443403" cy="441939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cxnSp>
          <p:nvCxnSpPr>
            <p:cNvPr id="21536" name="直接连接符 35"/>
            <p:cNvCxnSpPr/>
            <p:nvPr/>
          </p:nvCxnSpPr>
          <p:spPr>
            <a:xfrm flipH="1">
              <a:off x="8042781" y="4692136"/>
              <a:ext cx="203554" cy="17251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537" name="直接连接符 36"/>
            <p:cNvCxnSpPr/>
            <p:nvPr/>
          </p:nvCxnSpPr>
          <p:spPr>
            <a:xfrm>
              <a:off x="7862600" y="4672158"/>
              <a:ext cx="180179" cy="18020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1538" name="TextBox 38"/>
            <p:cNvSpPr txBox="1"/>
            <p:nvPr/>
          </p:nvSpPr>
          <p:spPr>
            <a:xfrm>
              <a:off x="7470913" y="4221001"/>
              <a:ext cx="701677" cy="5836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539" name="TextBox 39"/>
            <p:cNvSpPr txBox="1"/>
            <p:nvPr/>
          </p:nvSpPr>
          <p:spPr>
            <a:xfrm>
              <a:off x="7960309" y="4215886"/>
              <a:ext cx="641346" cy="5836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9" name="Rectangle 25"/>
          <p:cNvSpPr/>
          <p:nvPr/>
        </p:nvSpPr>
        <p:spPr>
          <a:xfrm>
            <a:off x="5961063" y="3945255"/>
            <a:ext cx="857250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7" grpId="0"/>
      <p:bldP spid="19" grpId="0" bldLvl="0" animBg="1"/>
      <p:bldP spid="21" grpId="0" bldLvl="0" animBg="1"/>
      <p:bldP spid="23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3"/>
          <p:cNvSpPr txBox="1"/>
          <p:nvPr/>
        </p:nvSpPr>
        <p:spPr>
          <a:xfrm>
            <a:off x="3463925" y="371475"/>
            <a:ext cx="285242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P25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554" name="矩形 15"/>
          <p:cNvSpPr/>
          <p:nvPr/>
        </p:nvSpPr>
        <p:spPr>
          <a:xfrm>
            <a:off x="723900" y="1849438"/>
            <a:ext cx="4060825" cy="2306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lang="en-US" altLang="zh-CN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lang="en-US" altLang="zh-CN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lang="en-US" altLang="zh-CN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1073150" y="990600"/>
            <a:ext cx="591026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 先用   摆一摆，再填得数。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3556" name="Picture 8" descr="11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568575" y="990600"/>
            <a:ext cx="544513" cy="54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 bwMode="auto">
          <a:xfrm>
            <a:off x="3643313" y="1939925"/>
            <a:ext cx="603250" cy="601663"/>
          </a:xfrm>
          <a:prstGeom prst="rect">
            <a:avLst/>
          </a:prstGeom>
          <a:solidFill>
            <a:srgbClr val="FFFFD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3643313" y="2708275"/>
            <a:ext cx="603250" cy="601663"/>
          </a:xfrm>
          <a:prstGeom prst="rect">
            <a:avLst/>
          </a:prstGeom>
          <a:solidFill>
            <a:srgbClr val="FFFFD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3643313" y="3422650"/>
            <a:ext cx="603250" cy="601663"/>
          </a:xfrm>
          <a:prstGeom prst="rect">
            <a:avLst/>
          </a:prstGeom>
          <a:solidFill>
            <a:srgbClr val="FFFFD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8" name="Picture 8" descr="11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476875" y="1838325"/>
            <a:ext cx="544513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8" descr="11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81775" y="1838325"/>
            <a:ext cx="542925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8" descr="11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26025" y="2628900"/>
            <a:ext cx="542925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8" descr="11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297488" y="2647950"/>
            <a:ext cx="542925" cy="54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8" descr="11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40488" y="2663825"/>
            <a:ext cx="542925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8" descr="11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33950" y="3490913"/>
            <a:ext cx="542925" cy="54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8" descr="11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257800" y="3490913"/>
            <a:ext cx="544513" cy="54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8" descr="11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30913" y="3509963"/>
            <a:ext cx="544512" cy="550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8" descr="11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10313" y="3509963"/>
            <a:ext cx="542925" cy="550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8" descr="11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11938" y="3492500"/>
            <a:ext cx="542925" cy="54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Rectangle 25"/>
          <p:cNvSpPr/>
          <p:nvPr/>
        </p:nvSpPr>
        <p:spPr>
          <a:xfrm>
            <a:off x="3519488" y="1874838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Rectangle 25"/>
          <p:cNvSpPr/>
          <p:nvPr/>
        </p:nvSpPr>
        <p:spPr>
          <a:xfrm>
            <a:off x="3519488" y="2667000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Rectangle 25"/>
          <p:cNvSpPr/>
          <p:nvPr/>
        </p:nvSpPr>
        <p:spPr>
          <a:xfrm>
            <a:off x="3500438" y="3386138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7" descr="F:\人一数上\3 1-5的认识和加减法\6S618@2RHIQOACV574P7{VS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0700" y="722313"/>
            <a:ext cx="5524500" cy="2181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左大括号 1"/>
          <p:cNvSpPr/>
          <p:nvPr/>
        </p:nvSpPr>
        <p:spPr>
          <a:xfrm rot="16200000">
            <a:off x="4395788" y="639763"/>
            <a:ext cx="257175" cy="4699000"/>
          </a:xfrm>
          <a:prstGeom prst="leftBrace">
            <a:avLst>
              <a:gd name="adj1" fmla="val 37962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3515360" y="3198495"/>
            <a:ext cx="29718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 ）把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4580" name="组合 8"/>
          <p:cNvGrpSpPr/>
          <p:nvPr/>
        </p:nvGrpSpPr>
        <p:grpSpPr>
          <a:xfrm>
            <a:off x="2933700" y="3843338"/>
            <a:ext cx="3014663" cy="706755"/>
            <a:chOff x="712788" y="3568699"/>
            <a:chExt cx="3014662" cy="706616"/>
          </a:xfrm>
        </p:grpSpPr>
        <p:sp>
          <p:nvSpPr>
            <p:cNvPr id="24581" name="矩形 15"/>
            <p:cNvSpPr/>
            <p:nvPr/>
          </p:nvSpPr>
          <p:spPr>
            <a:xfrm>
              <a:off x="712788" y="3568699"/>
              <a:ext cx="3014662" cy="7066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40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 +   </a:t>
              </a:r>
              <a:r>
                <a:rPr lang="zh-CN" altLang="en-US" sz="4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3" name="矩形 22"/>
            <p:cNvSpPr/>
            <p:nvPr/>
          </p:nvSpPr>
          <p:spPr bwMode="auto">
            <a:xfrm>
              <a:off x="2940050" y="3611553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1697038" y="3611553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26" name="Rectangle 25"/>
          <p:cNvSpPr/>
          <p:nvPr/>
        </p:nvSpPr>
        <p:spPr>
          <a:xfrm>
            <a:off x="3806825" y="3849688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Rectangle 25"/>
          <p:cNvSpPr/>
          <p:nvPr/>
        </p:nvSpPr>
        <p:spPr>
          <a:xfrm>
            <a:off x="4095750" y="3108325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586" name="文本框 20"/>
          <p:cNvSpPr txBox="1"/>
          <p:nvPr/>
        </p:nvSpPr>
        <p:spPr>
          <a:xfrm>
            <a:off x="615950" y="1133475"/>
            <a:ext cx="640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1.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4587" name="文本框 2"/>
          <p:cNvSpPr txBox="1"/>
          <p:nvPr/>
        </p:nvSpPr>
        <p:spPr>
          <a:xfrm>
            <a:off x="1619250" y="844550"/>
            <a:ext cx="25717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P28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Rectangle 25"/>
          <p:cNvSpPr/>
          <p:nvPr/>
        </p:nvSpPr>
        <p:spPr>
          <a:xfrm>
            <a:off x="5029200" y="3816350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3"/>
          <p:cNvSpPr txBox="1"/>
          <p:nvPr/>
        </p:nvSpPr>
        <p:spPr>
          <a:xfrm>
            <a:off x="1619250" y="844550"/>
            <a:ext cx="25717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P28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602" name="文本框 20"/>
          <p:cNvSpPr txBox="1"/>
          <p:nvPr/>
        </p:nvSpPr>
        <p:spPr>
          <a:xfrm>
            <a:off x="615950" y="1133475"/>
            <a:ext cx="640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1.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6386" name="Picture 18" descr="C:\Users\Administrator\Desktop\图片19-removebg-preview.png图片19-removebg-preview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634105" y="731520"/>
            <a:ext cx="2553335" cy="2590165"/>
          </a:xfrm>
          <a:prstGeom prst="round2SameRect">
            <a:avLst>
              <a:gd name="adj1" fmla="val 20994"/>
              <a:gd name="adj2" fmla="val 0"/>
            </a:avLst>
          </a:prstGeom>
          <a:noFill/>
          <a:ln w="9525">
            <a:noFill/>
          </a:ln>
        </p:spPr>
      </p:pic>
      <p:sp>
        <p:nvSpPr>
          <p:cNvPr id="3" name="左大括号 2"/>
          <p:cNvSpPr/>
          <p:nvPr/>
        </p:nvSpPr>
        <p:spPr>
          <a:xfrm rot="16200000">
            <a:off x="4681220" y="2425700"/>
            <a:ext cx="170180" cy="1652905"/>
          </a:xfrm>
          <a:prstGeom prst="leftBrace">
            <a:avLst>
              <a:gd name="adj1" fmla="val 37962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662363" y="3397885"/>
            <a:ext cx="24955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 ）条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5606" name="组合 8"/>
          <p:cNvGrpSpPr/>
          <p:nvPr/>
        </p:nvGrpSpPr>
        <p:grpSpPr>
          <a:xfrm>
            <a:off x="2982913" y="3983038"/>
            <a:ext cx="3290887" cy="708025"/>
            <a:chOff x="436959" y="3568699"/>
            <a:chExt cx="3290490" cy="707886"/>
          </a:xfrm>
        </p:grpSpPr>
        <p:sp>
          <p:nvSpPr>
            <p:cNvPr id="25607" name="矩形 15"/>
            <p:cNvSpPr/>
            <p:nvPr/>
          </p:nvSpPr>
          <p:spPr>
            <a:xfrm>
              <a:off x="1214438" y="3568699"/>
              <a:ext cx="251301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40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+ 1 </a:t>
              </a:r>
              <a:r>
                <a:rPr lang="zh-CN" altLang="en-US" sz="4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2940144" y="3611553"/>
              <a:ext cx="603177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436959" y="3614727"/>
              <a:ext cx="603177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9" name="Rectangle 25"/>
          <p:cNvSpPr/>
          <p:nvPr/>
        </p:nvSpPr>
        <p:spPr>
          <a:xfrm>
            <a:off x="2865438" y="3984625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Rectangle 25"/>
          <p:cNvSpPr/>
          <p:nvPr/>
        </p:nvSpPr>
        <p:spPr>
          <a:xfrm>
            <a:off x="5356225" y="3983038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Rectangle 25"/>
          <p:cNvSpPr/>
          <p:nvPr/>
        </p:nvSpPr>
        <p:spPr>
          <a:xfrm>
            <a:off x="4244340" y="3321685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20"/>
          <p:cNvSpPr txBox="1"/>
          <p:nvPr/>
        </p:nvSpPr>
        <p:spPr>
          <a:xfrm>
            <a:off x="438150" y="1084263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2.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6626" name="文本框 3"/>
          <p:cNvSpPr txBox="1"/>
          <p:nvPr/>
        </p:nvSpPr>
        <p:spPr>
          <a:xfrm>
            <a:off x="1619250" y="844550"/>
            <a:ext cx="25717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P28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6627" name="组合 4"/>
          <p:cNvGrpSpPr/>
          <p:nvPr/>
        </p:nvGrpSpPr>
        <p:grpSpPr>
          <a:xfrm>
            <a:off x="496888" y="1836738"/>
            <a:ext cx="2400300" cy="706755"/>
            <a:chOff x="685799" y="3565444"/>
            <a:chExt cx="2400300" cy="706934"/>
          </a:xfrm>
        </p:grpSpPr>
        <p:sp>
          <p:nvSpPr>
            <p:cNvPr id="23" name="矩形 15"/>
            <p:cNvSpPr>
              <a:spLocks noChangeArrowheads="1"/>
            </p:cNvSpPr>
            <p:nvPr/>
          </p:nvSpPr>
          <p:spPr bwMode="auto">
            <a:xfrm>
              <a:off x="685799" y="3565444"/>
              <a:ext cx="1797685" cy="7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2+3</a:t>
              </a: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2482849" y="3613060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25" name="Rectangle 25"/>
          <p:cNvSpPr/>
          <p:nvPr/>
        </p:nvSpPr>
        <p:spPr>
          <a:xfrm>
            <a:off x="2170113" y="1827213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6631" name="组合 4"/>
          <p:cNvGrpSpPr/>
          <p:nvPr/>
        </p:nvGrpSpPr>
        <p:grpSpPr>
          <a:xfrm>
            <a:off x="3419475" y="1836738"/>
            <a:ext cx="2400300" cy="706755"/>
            <a:chOff x="685799" y="3565444"/>
            <a:chExt cx="2400300" cy="706616"/>
          </a:xfrm>
        </p:grpSpPr>
        <p:sp>
          <p:nvSpPr>
            <p:cNvPr id="6" name="矩形 15"/>
            <p:cNvSpPr>
              <a:spLocks noChangeArrowheads="1"/>
            </p:cNvSpPr>
            <p:nvPr/>
          </p:nvSpPr>
          <p:spPr bwMode="auto">
            <a:xfrm>
              <a:off x="685799" y="3565444"/>
              <a:ext cx="1797050" cy="706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2+1</a:t>
              </a: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2482849" y="3613060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8" name="Rectangle 25"/>
          <p:cNvSpPr/>
          <p:nvPr/>
        </p:nvSpPr>
        <p:spPr>
          <a:xfrm>
            <a:off x="5092700" y="1827213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6635" name="组合 4"/>
          <p:cNvGrpSpPr/>
          <p:nvPr/>
        </p:nvGrpSpPr>
        <p:grpSpPr>
          <a:xfrm>
            <a:off x="6218238" y="1836738"/>
            <a:ext cx="2400300" cy="706755"/>
            <a:chOff x="685799" y="3565444"/>
            <a:chExt cx="2400300" cy="706934"/>
          </a:xfrm>
        </p:grpSpPr>
        <p:sp>
          <p:nvSpPr>
            <p:cNvPr id="15" name="矩形 15"/>
            <p:cNvSpPr>
              <a:spLocks noChangeArrowheads="1"/>
            </p:cNvSpPr>
            <p:nvPr/>
          </p:nvSpPr>
          <p:spPr bwMode="auto">
            <a:xfrm>
              <a:off x="685799" y="3565444"/>
              <a:ext cx="1796400" cy="7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2+2</a:t>
              </a: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2482849" y="3613060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7" name="Rectangle 25"/>
          <p:cNvSpPr/>
          <p:nvPr/>
        </p:nvSpPr>
        <p:spPr>
          <a:xfrm>
            <a:off x="7891463" y="1827213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6639" name="组合 4"/>
          <p:cNvGrpSpPr/>
          <p:nvPr/>
        </p:nvGrpSpPr>
        <p:grpSpPr>
          <a:xfrm>
            <a:off x="496888" y="2868613"/>
            <a:ext cx="2400300" cy="706755"/>
            <a:chOff x="685799" y="3565444"/>
            <a:chExt cx="2400300" cy="706934"/>
          </a:xfrm>
        </p:grpSpPr>
        <p:sp>
          <p:nvSpPr>
            <p:cNvPr id="19" name="矩形 15"/>
            <p:cNvSpPr>
              <a:spLocks noChangeArrowheads="1"/>
            </p:cNvSpPr>
            <p:nvPr/>
          </p:nvSpPr>
          <p:spPr bwMode="auto">
            <a:xfrm>
              <a:off x="685799" y="3565444"/>
              <a:ext cx="1797050" cy="7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3+2</a:t>
              </a: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2482849" y="3613060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22" name="Rectangle 25"/>
          <p:cNvSpPr/>
          <p:nvPr/>
        </p:nvSpPr>
        <p:spPr>
          <a:xfrm>
            <a:off x="2170113" y="2859088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6643" name="组合 25"/>
          <p:cNvGrpSpPr/>
          <p:nvPr/>
        </p:nvGrpSpPr>
        <p:grpSpPr>
          <a:xfrm>
            <a:off x="3419475" y="2868613"/>
            <a:ext cx="2400300" cy="706755"/>
            <a:chOff x="685799" y="3565444"/>
            <a:chExt cx="2400300" cy="706934"/>
          </a:xfrm>
        </p:grpSpPr>
        <p:sp>
          <p:nvSpPr>
            <p:cNvPr id="27" name="矩形 15"/>
            <p:cNvSpPr>
              <a:spLocks noChangeArrowheads="1"/>
            </p:cNvSpPr>
            <p:nvPr/>
          </p:nvSpPr>
          <p:spPr bwMode="auto">
            <a:xfrm>
              <a:off x="685799" y="3565444"/>
              <a:ext cx="1796400" cy="7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1+2</a:t>
              </a: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482849" y="3613060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29" name="Rectangle 25"/>
          <p:cNvSpPr/>
          <p:nvPr/>
        </p:nvSpPr>
        <p:spPr>
          <a:xfrm>
            <a:off x="5092700" y="2859088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6647" name="组合 4"/>
          <p:cNvGrpSpPr/>
          <p:nvPr/>
        </p:nvGrpSpPr>
        <p:grpSpPr>
          <a:xfrm>
            <a:off x="6218238" y="2868613"/>
            <a:ext cx="2400300" cy="706755"/>
            <a:chOff x="685799" y="3565444"/>
            <a:chExt cx="2400300" cy="706934"/>
          </a:xfrm>
        </p:grpSpPr>
        <p:sp>
          <p:nvSpPr>
            <p:cNvPr id="31" name="矩形 15"/>
            <p:cNvSpPr>
              <a:spLocks noChangeArrowheads="1"/>
            </p:cNvSpPr>
            <p:nvPr/>
          </p:nvSpPr>
          <p:spPr bwMode="auto">
            <a:xfrm>
              <a:off x="685799" y="3565444"/>
              <a:ext cx="1796400" cy="70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1+1</a:t>
              </a: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32" name="矩形 31"/>
            <p:cNvSpPr/>
            <p:nvPr/>
          </p:nvSpPr>
          <p:spPr bwMode="auto">
            <a:xfrm>
              <a:off x="2482849" y="3613060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33" name="Rectangle 25"/>
          <p:cNvSpPr/>
          <p:nvPr/>
        </p:nvSpPr>
        <p:spPr>
          <a:xfrm>
            <a:off x="7891463" y="2859088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8" grpId="0"/>
      <p:bldP spid="17" grpId="0"/>
      <p:bldP spid="22" grpId="0"/>
      <p:bldP spid="29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20"/>
          <p:cNvSpPr txBox="1"/>
          <p:nvPr/>
        </p:nvSpPr>
        <p:spPr>
          <a:xfrm>
            <a:off x="523875" y="846138"/>
            <a:ext cx="7962900" cy="632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用你喜欢的图案表示出下面算式的意思。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7650" name="文本框 2"/>
          <p:cNvSpPr txBox="1"/>
          <p:nvPr/>
        </p:nvSpPr>
        <p:spPr>
          <a:xfrm>
            <a:off x="1490504" y="1519238"/>
            <a:ext cx="1859280" cy="7556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4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7651" name="文本框 9"/>
          <p:cNvSpPr txBox="1"/>
          <p:nvPr/>
        </p:nvSpPr>
        <p:spPr>
          <a:xfrm>
            <a:off x="5910104" y="1519238"/>
            <a:ext cx="1859280" cy="7556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4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57200" y="2274570"/>
            <a:ext cx="3924300" cy="1870075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876800" y="2274570"/>
            <a:ext cx="3924300" cy="1870075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31850" y="2982595"/>
            <a:ext cx="1193800" cy="542925"/>
            <a:chOff x="1309" y="4935"/>
            <a:chExt cx="1881" cy="855"/>
          </a:xfrm>
        </p:grpSpPr>
        <p:sp>
          <p:nvSpPr>
            <p:cNvPr id="13" name="椭圆 12"/>
            <p:cNvSpPr/>
            <p:nvPr/>
          </p:nvSpPr>
          <p:spPr>
            <a:xfrm>
              <a:off x="1309" y="4950"/>
              <a:ext cx="840" cy="84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2350" y="4935"/>
              <a:ext cx="840" cy="84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711450" y="2982595"/>
            <a:ext cx="1171575" cy="542925"/>
            <a:chOff x="4270" y="4935"/>
            <a:chExt cx="1845" cy="855"/>
          </a:xfrm>
        </p:grpSpPr>
        <p:sp>
          <p:nvSpPr>
            <p:cNvPr id="38" name="椭圆 37"/>
            <p:cNvSpPr/>
            <p:nvPr/>
          </p:nvSpPr>
          <p:spPr>
            <a:xfrm>
              <a:off x="4270" y="4950"/>
              <a:ext cx="840" cy="84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5275" y="4935"/>
              <a:ext cx="840" cy="84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1" name="等腰三角形 40"/>
          <p:cNvSpPr/>
          <p:nvPr/>
        </p:nvSpPr>
        <p:spPr>
          <a:xfrm>
            <a:off x="5360988" y="2992120"/>
            <a:ext cx="457200" cy="533400"/>
          </a:xfrm>
          <a:prstGeom prst="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589713" y="2982595"/>
            <a:ext cx="1743075" cy="533400"/>
            <a:chOff x="10377" y="4935"/>
            <a:chExt cx="2745" cy="840"/>
          </a:xfrm>
        </p:grpSpPr>
        <p:sp>
          <p:nvSpPr>
            <p:cNvPr id="42" name="等腰三角形 41"/>
            <p:cNvSpPr/>
            <p:nvPr/>
          </p:nvSpPr>
          <p:spPr>
            <a:xfrm>
              <a:off x="10377" y="4935"/>
              <a:ext cx="720" cy="840"/>
            </a:xfrm>
            <a:prstGeom prst="triangl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11427" y="4935"/>
              <a:ext cx="720" cy="840"/>
            </a:xfrm>
            <a:prstGeom prst="triangl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>
              <a:off x="12402" y="4935"/>
              <a:ext cx="720" cy="840"/>
            </a:xfrm>
            <a:prstGeom prst="triangl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2" name="Rectangle 25"/>
          <p:cNvSpPr/>
          <p:nvPr/>
        </p:nvSpPr>
        <p:spPr>
          <a:xfrm>
            <a:off x="2990215" y="4382135"/>
            <a:ext cx="36042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（画法不唯一）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 167"/>
          <p:cNvSpPr/>
          <p:nvPr/>
        </p:nvSpPr>
        <p:spPr>
          <a:xfrm>
            <a:off x="796925" y="892175"/>
            <a:ext cx="7478713" cy="3330575"/>
          </a:xfrm>
          <a:prstGeom prst="roundRect">
            <a:avLst/>
          </a:prstGeom>
          <a:solidFill>
            <a:srgbClr val="E7F3F4"/>
          </a:solidFill>
          <a:ln w="28575" cmpd="dbl">
            <a:solidFill>
              <a:schemeClr val="accent1">
                <a:shade val="5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678" name="Text Box 3"/>
          <p:cNvSpPr txBox="1"/>
          <p:nvPr/>
        </p:nvSpPr>
        <p:spPr>
          <a:xfrm>
            <a:off x="1139825" y="1035050"/>
            <a:ext cx="8224838" cy="299593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把两部分合起来，求一共是多少，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用加法计算。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计算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以内数的加法可以采用点数、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接着数、数的合成等方法。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24585" y="2554605"/>
            <a:ext cx="68954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5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加法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3034983" y="1616710"/>
            <a:ext cx="43167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1～5的认识和加减法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248535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图片 46" descr="8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598988" y="1812925"/>
            <a:ext cx="482600" cy="395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60" descr="8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670300" y="2355850"/>
            <a:ext cx="482600" cy="395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62" descr="8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116388" y="2208213"/>
            <a:ext cx="482600" cy="396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64" descr="8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694238" y="2371725"/>
            <a:ext cx="482600" cy="3952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" name="组合 24"/>
          <p:cNvGrpSpPr/>
          <p:nvPr/>
        </p:nvGrpSpPr>
        <p:grpSpPr>
          <a:xfrm>
            <a:off x="1506538" y="3413125"/>
            <a:ext cx="1293812" cy="1596389"/>
            <a:chOff x="2372" y="5376"/>
            <a:chExt cx="2039" cy="2512"/>
          </a:xfrm>
        </p:grpSpPr>
        <p:sp>
          <p:nvSpPr>
            <p:cNvPr id="12301" name="TextBox 14"/>
            <p:cNvSpPr txBox="1"/>
            <p:nvPr/>
          </p:nvSpPr>
          <p:spPr>
            <a:xfrm>
              <a:off x="3029" y="5376"/>
              <a:ext cx="787" cy="101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2302" name="直接连接符 8"/>
            <p:cNvCxnSpPr/>
            <p:nvPr/>
          </p:nvCxnSpPr>
          <p:spPr>
            <a:xfrm rot="5400000">
              <a:off x="2897" y="6328"/>
              <a:ext cx="567" cy="56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03" name="直接连接符 9"/>
            <p:cNvCxnSpPr/>
            <p:nvPr/>
          </p:nvCxnSpPr>
          <p:spPr>
            <a:xfrm rot="-5400000" flipH="1">
              <a:off x="3467" y="6333"/>
              <a:ext cx="567" cy="56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304" name="TextBox 17"/>
            <p:cNvSpPr txBox="1"/>
            <p:nvPr/>
          </p:nvSpPr>
          <p:spPr>
            <a:xfrm>
              <a:off x="2372" y="6866"/>
              <a:ext cx="787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305" name="TextBox 18"/>
            <p:cNvSpPr txBox="1"/>
            <p:nvPr/>
          </p:nvSpPr>
          <p:spPr>
            <a:xfrm>
              <a:off x="3624" y="6871"/>
              <a:ext cx="787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194175" y="3416300"/>
            <a:ext cx="1311275" cy="1597025"/>
            <a:chOff x="6605" y="5381"/>
            <a:chExt cx="2065" cy="2513"/>
          </a:xfrm>
        </p:grpSpPr>
        <p:sp>
          <p:nvSpPr>
            <p:cNvPr id="12307" name="TextBox 26"/>
            <p:cNvSpPr txBox="1"/>
            <p:nvPr/>
          </p:nvSpPr>
          <p:spPr>
            <a:xfrm>
              <a:off x="7227" y="5381"/>
              <a:ext cx="787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308" name="TextBox 27"/>
            <p:cNvSpPr txBox="1"/>
            <p:nvPr/>
          </p:nvSpPr>
          <p:spPr>
            <a:xfrm>
              <a:off x="6604" y="6876"/>
              <a:ext cx="787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309" name="TextBox 28"/>
            <p:cNvSpPr txBox="1"/>
            <p:nvPr/>
          </p:nvSpPr>
          <p:spPr>
            <a:xfrm>
              <a:off x="7882" y="6876"/>
              <a:ext cx="787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2310" name="组合 18"/>
            <p:cNvGrpSpPr/>
            <p:nvPr/>
          </p:nvGrpSpPr>
          <p:grpSpPr>
            <a:xfrm>
              <a:off x="7084" y="6341"/>
              <a:ext cx="1137" cy="572"/>
              <a:chOff x="6728" y="3843"/>
              <a:chExt cx="1136" cy="571"/>
            </a:xfrm>
          </p:grpSpPr>
          <p:cxnSp>
            <p:nvCxnSpPr>
              <p:cNvPr id="12311" name="直接连接符 35"/>
              <p:cNvCxnSpPr/>
              <p:nvPr/>
            </p:nvCxnSpPr>
            <p:spPr>
              <a:xfrm rot="5400000">
                <a:off x="6717" y="3832"/>
                <a:ext cx="567" cy="56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312" name="直接连接符 36"/>
              <p:cNvCxnSpPr/>
              <p:nvPr/>
            </p:nvCxnSpPr>
            <p:spPr>
              <a:xfrm rot="-5400000" flipH="1">
                <a:off x="7287" y="3837"/>
                <a:ext cx="567" cy="56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7" name="组合 26"/>
          <p:cNvGrpSpPr/>
          <p:nvPr/>
        </p:nvGrpSpPr>
        <p:grpSpPr>
          <a:xfrm>
            <a:off x="6902450" y="3419475"/>
            <a:ext cx="1314450" cy="1593850"/>
            <a:chOff x="10870" y="5384"/>
            <a:chExt cx="2071" cy="2510"/>
          </a:xfrm>
        </p:grpSpPr>
        <p:sp>
          <p:nvSpPr>
            <p:cNvPr id="12314" name="TextBox 29"/>
            <p:cNvSpPr txBox="1"/>
            <p:nvPr/>
          </p:nvSpPr>
          <p:spPr>
            <a:xfrm>
              <a:off x="11419" y="5383"/>
              <a:ext cx="787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315" name="TextBox 30"/>
            <p:cNvSpPr txBox="1"/>
            <p:nvPr/>
          </p:nvSpPr>
          <p:spPr>
            <a:xfrm>
              <a:off x="10869" y="6876"/>
              <a:ext cx="787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316" name="TextBox 31"/>
            <p:cNvSpPr txBox="1"/>
            <p:nvPr/>
          </p:nvSpPr>
          <p:spPr>
            <a:xfrm>
              <a:off x="12154" y="6876"/>
              <a:ext cx="787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2317" name="组合 23"/>
            <p:cNvGrpSpPr/>
            <p:nvPr/>
          </p:nvGrpSpPr>
          <p:grpSpPr>
            <a:xfrm>
              <a:off x="11307" y="6338"/>
              <a:ext cx="1137" cy="572"/>
              <a:chOff x="11545" y="3840"/>
              <a:chExt cx="1138" cy="573"/>
            </a:xfrm>
          </p:grpSpPr>
          <p:cxnSp>
            <p:nvCxnSpPr>
              <p:cNvPr id="12318" name="直接连接符 35"/>
              <p:cNvCxnSpPr/>
              <p:nvPr/>
            </p:nvCxnSpPr>
            <p:spPr>
              <a:xfrm rot="5400000">
                <a:off x="11535" y="3830"/>
                <a:ext cx="567" cy="56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319" name="直接连接符 36"/>
              <p:cNvCxnSpPr/>
              <p:nvPr/>
            </p:nvCxnSpPr>
            <p:spPr>
              <a:xfrm rot="-5400000" flipH="1">
                <a:off x="12105" y="3835"/>
                <a:ext cx="567" cy="56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0" name="组合 9"/>
          <p:cNvGrpSpPr/>
          <p:nvPr/>
        </p:nvGrpSpPr>
        <p:grpSpPr>
          <a:xfrm>
            <a:off x="184785" y="579120"/>
            <a:ext cx="7778750" cy="1710690"/>
            <a:chOff x="51" y="5455"/>
            <a:chExt cx="12250" cy="2694"/>
          </a:xfrm>
        </p:grpSpPr>
        <p:sp>
          <p:nvSpPr>
            <p:cNvPr id="12" name="圆角矩形标注 11"/>
            <p:cNvSpPr/>
            <p:nvPr/>
          </p:nvSpPr>
          <p:spPr>
            <a:xfrm>
              <a:off x="1859" y="5455"/>
              <a:ext cx="10442" cy="892"/>
            </a:xfrm>
            <a:prstGeom prst="wedgeRoundRectCallout">
              <a:avLst>
                <a:gd name="adj1" fmla="val -53619"/>
                <a:gd name="adj2" fmla="val 4641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64A6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r>
                <a:rPr lang="zh-CN" altLang="zh-CN" sz="28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把</a:t>
              </a:r>
              <a:r>
                <a:rPr lang="en-US" altLang="zh-CN" sz="28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4</a:t>
              </a:r>
              <a:r>
                <a:rPr lang="zh-CN" altLang="en-US" sz="28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个橘子分给两只小熊，有几种分法？</a:t>
              </a:r>
              <a:endPara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8" name="图片 7" descr="老师8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" y="5825"/>
              <a:ext cx="1808" cy="2324"/>
            </a:xfrm>
            <a:prstGeom prst="rect">
              <a:avLst/>
            </a:prstGeom>
          </p:spPr>
        </p:pic>
      </p:grpSp>
      <p:pic>
        <p:nvPicPr>
          <p:cNvPr id="2" name="图片 1" descr="熊02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1504950"/>
            <a:ext cx="1430020" cy="1799590"/>
          </a:xfrm>
          <a:prstGeom prst="rect">
            <a:avLst/>
          </a:prstGeom>
        </p:spPr>
      </p:pic>
      <p:pic>
        <p:nvPicPr>
          <p:cNvPr id="3" name="图片 2" descr="熊02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477000" y="1504950"/>
            <a:ext cx="1430020" cy="17995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94" name="组合 1"/>
          <p:cNvGrpSpPr/>
          <p:nvPr/>
        </p:nvGrpSpPr>
        <p:grpSpPr>
          <a:xfrm>
            <a:off x="1071563" y="3573463"/>
            <a:ext cx="1524000" cy="1443037"/>
            <a:chOff x="8616" y="616"/>
            <a:chExt cx="2398" cy="2273"/>
          </a:xfrm>
        </p:grpSpPr>
        <p:sp>
          <p:nvSpPr>
            <p:cNvPr id="13321" name="TextBox 14"/>
            <p:cNvSpPr txBox="1"/>
            <p:nvPr/>
          </p:nvSpPr>
          <p:spPr>
            <a:xfrm>
              <a:off x="9394" y="616"/>
              <a:ext cx="78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3322" name="直接连接符 15"/>
            <p:cNvCxnSpPr/>
            <p:nvPr/>
          </p:nvCxnSpPr>
          <p:spPr>
            <a:xfrm rot="5400000">
              <a:off x="9240" y="1315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23" name="直接连接符 16"/>
            <p:cNvCxnSpPr/>
            <p:nvPr/>
          </p:nvCxnSpPr>
          <p:spPr>
            <a:xfrm rot="-5400000" flipH="1">
              <a:off x="9980" y="1315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324" name="TextBox 17"/>
            <p:cNvSpPr txBox="1"/>
            <p:nvPr/>
          </p:nvSpPr>
          <p:spPr>
            <a:xfrm>
              <a:off x="8616" y="1868"/>
              <a:ext cx="78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325" name="TextBox 18"/>
            <p:cNvSpPr txBox="1"/>
            <p:nvPr/>
          </p:nvSpPr>
          <p:spPr>
            <a:xfrm>
              <a:off x="10226" y="1873"/>
              <a:ext cx="78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8700" name="组合 2"/>
          <p:cNvGrpSpPr/>
          <p:nvPr/>
        </p:nvGrpSpPr>
        <p:grpSpPr>
          <a:xfrm>
            <a:off x="3046413" y="3576638"/>
            <a:ext cx="1463675" cy="1441450"/>
            <a:chOff x="8662" y="3044"/>
            <a:chExt cx="2305" cy="2271"/>
          </a:xfrm>
        </p:grpSpPr>
        <p:sp>
          <p:nvSpPr>
            <p:cNvPr id="13327" name="TextBox 26"/>
            <p:cNvSpPr txBox="1"/>
            <p:nvPr/>
          </p:nvSpPr>
          <p:spPr>
            <a:xfrm>
              <a:off x="9404" y="3044"/>
              <a:ext cx="78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328" name="TextBox 27"/>
            <p:cNvSpPr txBox="1"/>
            <p:nvPr/>
          </p:nvSpPr>
          <p:spPr>
            <a:xfrm>
              <a:off x="8662" y="4297"/>
              <a:ext cx="787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329" name="TextBox 28"/>
            <p:cNvSpPr txBox="1"/>
            <p:nvPr/>
          </p:nvSpPr>
          <p:spPr>
            <a:xfrm>
              <a:off x="10179" y="4297"/>
              <a:ext cx="78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3330" name="直接连接符 35"/>
            <p:cNvCxnSpPr/>
            <p:nvPr/>
          </p:nvCxnSpPr>
          <p:spPr>
            <a:xfrm rot="5400000">
              <a:off x="9236" y="3741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31" name="直接连接符 36"/>
            <p:cNvCxnSpPr/>
            <p:nvPr/>
          </p:nvCxnSpPr>
          <p:spPr>
            <a:xfrm rot="-5400000" flipH="1">
              <a:off x="9975" y="3741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8706" name="组合 3"/>
          <p:cNvGrpSpPr/>
          <p:nvPr/>
        </p:nvGrpSpPr>
        <p:grpSpPr>
          <a:xfrm>
            <a:off x="4960938" y="3576638"/>
            <a:ext cx="1468437" cy="1441450"/>
            <a:chOff x="8722" y="5471"/>
            <a:chExt cx="2312" cy="2270"/>
          </a:xfrm>
        </p:grpSpPr>
        <p:sp>
          <p:nvSpPr>
            <p:cNvPr id="13333" name="TextBox 29"/>
            <p:cNvSpPr txBox="1"/>
            <p:nvPr/>
          </p:nvSpPr>
          <p:spPr>
            <a:xfrm>
              <a:off x="9392" y="5471"/>
              <a:ext cx="78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334" name="TextBox 30"/>
            <p:cNvSpPr txBox="1"/>
            <p:nvPr/>
          </p:nvSpPr>
          <p:spPr>
            <a:xfrm>
              <a:off x="8722" y="6723"/>
              <a:ext cx="787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335" name="TextBox 31"/>
            <p:cNvSpPr txBox="1"/>
            <p:nvPr/>
          </p:nvSpPr>
          <p:spPr>
            <a:xfrm>
              <a:off x="10247" y="6723"/>
              <a:ext cx="78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3336" name="直接连接符 35"/>
            <p:cNvCxnSpPr/>
            <p:nvPr/>
          </p:nvCxnSpPr>
          <p:spPr>
            <a:xfrm rot="5400000">
              <a:off x="9253" y="6165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37" name="直接连接符 36"/>
            <p:cNvCxnSpPr/>
            <p:nvPr/>
          </p:nvCxnSpPr>
          <p:spPr>
            <a:xfrm rot="-5400000" flipH="1">
              <a:off x="9993" y="6165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8712" name="组合 5"/>
          <p:cNvGrpSpPr/>
          <p:nvPr/>
        </p:nvGrpSpPr>
        <p:grpSpPr>
          <a:xfrm>
            <a:off x="6881813" y="3578225"/>
            <a:ext cx="1466850" cy="1439863"/>
            <a:chOff x="8722" y="5471"/>
            <a:chExt cx="2312" cy="2268"/>
          </a:xfrm>
        </p:grpSpPr>
        <p:sp>
          <p:nvSpPr>
            <p:cNvPr id="13339" name="TextBox 29"/>
            <p:cNvSpPr txBox="1"/>
            <p:nvPr/>
          </p:nvSpPr>
          <p:spPr>
            <a:xfrm>
              <a:off x="9392" y="5471"/>
              <a:ext cx="78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340" name="TextBox 30"/>
            <p:cNvSpPr txBox="1"/>
            <p:nvPr/>
          </p:nvSpPr>
          <p:spPr>
            <a:xfrm>
              <a:off x="8722" y="6723"/>
              <a:ext cx="78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341" name="TextBox 31"/>
            <p:cNvSpPr txBox="1"/>
            <p:nvPr/>
          </p:nvSpPr>
          <p:spPr>
            <a:xfrm>
              <a:off x="10247" y="6723"/>
              <a:ext cx="78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3342" name="直接连接符 35"/>
            <p:cNvCxnSpPr/>
            <p:nvPr/>
          </p:nvCxnSpPr>
          <p:spPr>
            <a:xfrm rot="5400000">
              <a:off x="9253" y="6165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43" name="直接连接符 36"/>
            <p:cNvCxnSpPr/>
            <p:nvPr/>
          </p:nvCxnSpPr>
          <p:spPr>
            <a:xfrm rot="-5400000" flipH="1">
              <a:off x="9993" y="6165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pic>
        <p:nvPicPr>
          <p:cNvPr id="13344" name="图片 71" descr="3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738563" y="1968500"/>
            <a:ext cx="407987" cy="396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45" name="图片 71" descr="3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392613" y="2032000"/>
            <a:ext cx="407987" cy="396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46" name="图片 71" descr="3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984625" y="2571750"/>
            <a:ext cx="407988" cy="396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47" name="图片 69" descr="3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10150" y="2032000"/>
            <a:ext cx="407988" cy="395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48" name="图片 71" descr="3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799013" y="2571750"/>
            <a:ext cx="407987" cy="3968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合 9"/>
          <p:cNvGrpSpPr/>
          <p:nvPr/>
        </p:nvGrpSpPr>
        <p:grpSpPr>
          <a:xfrm>
            <a:off x="184785" y="579120"/>
            <a:ext cx="7778750" cy="1710690"/>
            <a:chOff x="51" y="5455"/>
            <a:chExt cx="12250" cy="2694"/>
          </a:xfrm>
        </p:grpSpPr>
        <p:sp>
          <p:nvSpPr>
            <p:cNvPr id="12" name="圆角矩形标注 11"/>
            <p:cNvSpPr/>
            <p:nvPr/>
          </p:nvSpPr>
          <p:spPr>
            <a:xfrm>
              <a:off x="1859" y="5455"/>
              <a:ext cx="10442" cy="892"/>
            </a:xfrm>
            <a:prstGeom prst="wedgeRoundRectCallout">
              <a:avLst>
                <a:gd name="adj1" fmla="val -53619"/>
                <a:gd name="adj2" fmla="val 4641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64A6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r>
                <a:rPr lang="zh-CN" altLang="zh-CN" sz="28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把</a:t>
              </a:r>
              <a:r>
                <a:rPr lang="en-US" altLang="zh-CN" sz="28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5</a:t>
              </a:r>
              <a:r>
                <a:rPr lang="zh-CN" altLang="en-US" sz="28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个桃子分给两只小熊，有几种分法？</a:t>
              </a:r>
              <a:endPara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8" name="图片 7" descr="老师8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" y="5825"/>
              <a:ext cx="1808" cy="2324"/>
            </a:xfrm>
            <a:prstGeom prst="rect">
              <a:avLst/>
            </a:prstGeom>
          </p:spPr>
        </p:pic>
      </p:grpSp>
      <p:pic>
        <p:nvPicPr>
          <p:cNvPr id="2" name="图片 1" descr="熊02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1600" y="1657350"/>
            <a:ext cx="1430020" cy="1799590"/>
          </a:xfrm>
          <a:prstGeom prst="rect">
            <a:avLst/>
          </a:prstGeom>
        </p:spPr>
      </p:pic>
      <p:pic>
        <p:nvPicPr>
          <p:cNvPr id="3" name="图片 2" descr="熊02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552565" y="1628775"/>
            <a:ext cx="1430020" cy="17995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7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7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7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4098" descr="2_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267200" y="2038350"/>
            <a:ext cx="1252538" cy="33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7" name="AutoShape 2"/>
          <p:cNvSpPr/>
          <p:nvPr/>
        </p:nvSpPr>
        <p:spPr>
          <a:xfrm>
            <a:off x="644525" y="606425"/>
            <a:ext cx="4143375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：理解加法的含义</a:t>
            </a:r>
            <a:endParaRPr lang="zh-CN" altLang="en-US" sz="2600" b="1" dirty="0">
              <a:solidFill>
                <a:srgbClr val="FF376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348" name="文本框 3"/>
          <p:cNvSpPr txBox="1"/>
          <p:nvPr/>
        </p:nvSpPr>
        <p:spPr>
          <a:xfrm>
            <a:off x="4805363" y="606425"/>
            <a:ext cx="27292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24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76500" y="3218815"/>
            <a:ext cx="5406390" cy="1691640"/>
            <a:chOff x="3900" y="5069"/>
            <a:chExt cx="8514" cy="2664"/>
          </a:xfrm>
        </p:grpSpPr>
        <p:sp>
          <p:nvSpPr>
            <p:cNvPr id="10" name="AutoShape 27"/>
            <p:cNvSpPr>
              <a:spLocks noChangeArrowheads="1"/>
            </p:cNvSpPr>
            <p:nvPr/>
          </p:nvSpPr>
          <p:spPr bwMode="auto">
            <a:xfrm>
              <a:off x="3900" y="6140"/>
              <a:ext cx="6660" cy="1018"/>
            </a:xfrm>
            <a:prstGeom prst="wedgeRoundRectCallout">
              <a:avLst>
                <a:gd name="adj1" fmla="val 54504"/>
                <a:gd name="adj2" fmla="val 3831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一共有多少个气球？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2" name="图片 1" descr="男033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60" y="5069"/>
              <a:ext cx="1854" cy="2664"/>
            </a:xfrm>
            <a:prstGeom prst="rect">
              <a:avLst/>
            </a:prstGeom>
          </p:spPr>
        </p:pic>
      </p:grpSp>
      <p:pic>
        <p:nvPicPr>
          <p:cNvPr id="6" name="图片 5" descr="C:\Users\Administrator\Desktop\图片12-removebg-preview.png图片12-removebg-preview"/>
          <p:cNvPicPr>
            <a:picLocks noChangeAspect="1"/>
          </p:cNvPicPr>
          <p:nvPr/>
        </p:nvPicPr>
        <p:blipFill>
          <a:blip r:embed="rId3" cstate="print"/>
          <a:srcRect r="51076"/>
          <a:stretch>
            <a:fillRect/>
          </a:stretch>
        </p:blipFill>
        <p:spPr>
          <a:xfrm>
            <a:off x="1360805" y="1042035"/>
            <a:ext cx="2482850" cy="2176780"/>
          </a:xfrm>
          <a:prstGeom prst="rect">
            <a:avLst/>
          </a:prstGeom>
        </p:spPr>
      </p:pic>
      <p:pic>
        <p:nvPicPr>
          <p:cNvPr id="7" name="图片 6" descr="C:\Users\Administrator\Desktop\图片12-removebg-preview.png图片12-removebg-preview"/>
          <p:cNvPicPr>
            <a:picLocks noChangeAspect="1"/>
          </p:cNvPicPr>
          <p:nvPr/>
        </p:nvPicPr>
        <p:blipFill>
          <a:blip r:embed="rId3" cstate="print"/>
          <a:srcRect l="58789"/>
          <a:stretch>
            <a:fillRect/>
          </a:stretch>
        </p:blipFill>
        <p:spPr>
          <a:xfrm>
            <a:off x="5233670" y="1036320"/>
            <a:ext cx="2041525" cy="212534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689610" y="1331595"/>
            <a:ext cx="551815" cy="706120"/>
            <a:chOff x="414" y="2049"/>
            <a:chExt cx="869" cy="1112"/>
          </a:xfrm>
        </p:grpSpPr>
        <p:grpSp>
          <p:nvGrpSpPr>
            <p:cNvPr id="14" name="组合 13"/>
            <p:cNvGrpSpPr/>
            <p:nvPr/>
          </p:nvGrpSpPr>
          <p:grpSpPr>
            <a:xfrm>
              <a:off x="415" y="2170"/>
              <a:ext cx="868" cy="800"/>
              <a:chOff x="415" y="2170"/>
              <a:chExt cx="868" cy="800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497" y="2170"/>
                <a:ext cx="787" cy="730"/>
              </a:xfrm>
              <a:custGeom>
                <a:avLst/>
                <a:gdLst>
                  <a:gd name="connsiteX0" fmla="*/ 0 w 787"/>
                  <a:gd name="connsiteY0" fmla="*/ 301 h 730"/>
                  <a:gd name="connsiteX1" fmla="*/ 208 w 787"/>
                  <a:gd name="connsiteY1" fmla="*/ 0 h 730"/>
                  <a:gd name="connsiteX2" fmla="*/ 665 w 787"/>
                  <a:gd name="connsiteY2" fmla="*/ 0 h 730"/>
                  <a:gd name="connsiteX3" fmla="*/ 787 w 787"/>
                  <a:gd name="connsiteY3" fmla="*/ 122 h 730"/>
                  <a:gd name="connsiteX4" fmla="*/ 787 w 787"/>
                  <a:gd name="connsiteY4" fmla="*/ 608 h 730"/>
                  <a:gd name="connsiteX5" fmla="*/ 665 w 787"/>
                  <a:gd name="connsiteY5" fmla="*/ 730 h 730"/>
                  <a:gd name="connsiteX6" fmla="*/ 122 w 787"/>
                  <a:gd name="connsiteY6" fmla="*/ 730 h 730"/>
                  <a:gd name="connsiteX7" fmla="*/ 0 w 787"/>
                  <a:gd name="connsiteY7" fmla="*/ 608 h 730"/>
                  <a:gd name="connsiteX8" fmla="*/ 0 w 787"/>
                  <a:gd name="connsiteY8" fmla="*/ 301 h 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7" h="730">
                    <a:moveTo>
                      <a:pt x="0" y="301"/>
                    </a:moveTo>
                    <a:cubicBezTo>
                      <a:pt x="0" y="233"/>
                      <a:pt x="140" y="0"/>
                      <a:pt x="208" y="0"/>
                    </a:cubicBezTo>
                    <a:lnTo>
                      <a:pt x="665" y="0"/>
                    </a:lnTo>
                    <a:cubicBezTo>
                      <a:pt x="733" y="0"/>
                      <a:pt x="787" y="54"/>
                      <a:pt x="787" y="122"/>
                    </a:cubicBezTo>
                    <a:lnTo>
                      <a:pt x="787" y="608"/>
                    </a:lnTo>
                    <a:cubicBezTo>
                      <a:pt x="787" y="676"/>
                      <a:pt x="733" y="730"/>
                      <a:pt x="665" y="730"/>
                    </a:cubicBezTo>
                    <a:lnTo>
                      <a:pt x="122" y="730"/>
                    </a:lnTo>
                    <a:cubicBezTo>
                      <a:pt x="54" y="730"/>
                      <a:pt x="0" y="676"/>
                      <a:pt x="0" y="608"/>
                    </a:cubicBezTo>
                    <a:lnTo>
                      <a:pt x="0" y="301"/>
                    </a:lnTo>
                    <a:close/>
                  </a:path>
                </a:pathLst>
              </a:custGeom>
              <a:solidFill>
                <a:srgbClr val="D7F3F6"/>
              </a:solidFill>
              <a:ln>
                <a:solidFill>
                  <a:srgbClr val="A4E0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415" y="2240"/>
                <a:ext cx="787" cy="730"/>
              </a:xfrm>
              <a:custGeom>
                <a:avLst/>
                <a:gdLst>
                  <a:gd name="connsiteX0" fmla="*/ 0 w 787"/>
                  <a:gd name="connsiteY0" fmla="*/ 301 h 730"/>
                  <a:gd name="connsiteX1" fmla="*/ 208 w 787"/>
                  <a:gd name="connsiteY1" fmla="*/ 0 h 730"/>
                  <a:gd name="connsiteX2" fmla="*/ 665 w 787"/>
                  <a:gd name="connsiteY2" fmla="*/ 0 h 730"/>
                  <a:gd name="connsiteX3" fmla="*/ 787 w 787"/>
                  <a:gd name="connsiteY3" fmla="*/ 122 h 730"/>
                  <a:gd name="connsiteX4" fmla="*/ 787 w 787"/>
                  <a:gd name="connsiteY4" fmla="*/ 608 h 730"/>
                  <a:gd name="connsiteX5" fmla="*/ 665 w 787"/>
                  <a:gd name="connsiteY5" fmla="*/ 730 h 730"/>
                  <a:gd name="connsiteX6" fmla="*/ 122 w 787"/>
                  <a:gd name="connsiteY6" fmla="*/ 730 h 730"/>
                  <a:gd name="connsiteX7" fmla="*/ 0 w 787"/>
                  <a:gd name="connsiteY7" fmla="*/ 608 h 730"/>
                  <a:gd name="connsiteX8" fmla="*/ 0 w 787"/>
                  <a:gd name="connsiteY8" fmla="*/ 301 h 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7" h="730">
                    <a:moveTo>
                      <a:pt x="0" y="301"/>
                    </a:moveTo>
                    <a:cubicBezTo>
                      <a:pt x="0" y="233"/>
                      <a:pt x="140" y="0"/>
                      <a:pt x="208" y="0"/>
                    </a:cubicBezTo>
                    <a:lnTo>
                      <a:pt x="665" y="0"/>
                    </a:lnTo>
                    <a:cubicBezTo>
                      <a:pt x="733" y="0"/>
                      <a:pt x="787" y="54"/>
                      <a:pt x="787" y="122"/>
                    </a:cubicBezTo>
                    <a:lnTo>
                      <a:pt x="787" y="608"/>
                    </a:lnTo>
                    <a:cubicBezTo>
                      <a:pt x="787" y="676"/>
                      <a:pt x="733" y="730"/>
                      <a:pt x="665" y="730"/>
                    </a:cubicBezTo>
                    <a:lnTo>
                      <a:pt x="122" y="730"/>
                    </a:lnTo>
                    <a:cubicBezTo>
                      <a:pt x="54" y="730"/>
                      <a:pt x="0" y="676"/>
                      <a:pt x="0" y="608"/>
                    </a:cubicBezTo>
                    <a:lnTo>
                      <a:pt x="0" y="301"/>
                    </a:lnTo>
                    <a:close/>
                  </a:path>
                </a:pathLst>
              </a:custGeom>
              <a:solidFill>
                <a:srgbClr val="D7F3F6"/>
              </a:solidFill>
              <a:ln>
                <a:solidFill>
                  <a:srgbClr val="92D8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414" y="2049"/>
              <a:ext cx="79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>
                  <a:latin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矩形 4102"/>
          <p:cNvSpPr/>
          <p:nvPr/>
        </p:nvSpPr>
        <p:spPr>
          <a:xfrm rot="5340000">
            <a:off x="6016308" y="2394268"/>
            <a:ext cx="58896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…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04" name="矩形 4103"/>
          <p:cNvSpPr/>
          <p:nvPr/>
        </p:nvSpPr>
        <p:spPr>
          <a:xfrm>
            <a:off x="5749925" y="2933700"/>
            <a:ext cx="11223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加号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圆角矩形 4105"/>
          <p:cNvSpPr/>
          <p:nvPr/>
        </p:nvSpPr>
        <p:spPr>
          <a:xfrm>
            <a:off x="819150" y="2583180"/>
            <a:ext cx="2179955" cy="64262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07" name="椭圆 4107"/>
          <p:cNvSpPr/>
          <p:nvPr/>
        </p:nvSpPr>
        <p:spPr>
          <a:xfrm>
            <a:off x="947738" y="2724150"/>
            <a:ext cx="352425" cy="352425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08" name="椭圆 4108"/>
          <p:cNvSpPr/>
          <p:nvPr/>
        </p:nvSpPr>
        <p:spPr>
          <a:xfrm>
            <a:off x="1484313" y="2724150"/>
            <a:ext cx="352425" cy="352425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09" name="椭圆 4109"/>
          <p:cNvSpPr/>
          <p:nvPr/>
        </p:nvSpPr>
        <p:spPr>
          <a:xfrm>
            <a:off x="2020888" y="2724150"/>
            <a:ext cx="352425" cy="352425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10" name="椭圆 4110"/>
          <p:cNvSpPr/>
          <p:nvPr/>
        </p:nvSpPr>
        <p:spPr>
          <a:xfrm>
            <a:off x="3428683" y="2724150"/>
            <a:ext cx="352425" cy="352425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2">
                  <a:alpha val="100000"/>
                </a:srgbClr>
              </a:clrFrom>
              <a:clrTo>
                <a:srgbClr val="FFFFF2">
                  <a:alpha val="100000"/>
                  <a:alpha val="0"/>
                </a:srgbClr>
              </a:clrTo>
            </a:clrChange>
          </a:blip>
          <a:srcRect r="10347" b="29741"/>
          <a:stretch>
            <a:fillRect/>
          </a:stretch>
        </p:blipFill>
        <p:spPr>
          <a:xfrm rot="720000">
            <a:off x="554990" y="1044575"/>
            <a:ext cx="1969770" cy="1204595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2"/>
              </a:clrFrom>
              <a:clrTo>
                <a:srgbClr val="FFFFF2">
                  <a:alpha val="0"/>
                </a:srgbClr>
              </a:clrTo>
            </a:clrChange>
          </a:blip>
          <a:srcRect b="7922"/>
          <a:stretch>
            <a:fillRect/>
          </a:stretch>
        </p:blipFill>
        <p:spPr>
          <a:xfrm>
            <a:off x="3232785" y="1385888"/>
            <a:ext cx="1104900" cy="900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5"/>
          <p:cNvSpPr/>
          <p:nvPr/>
        </p:nvSpPr>
        <p:spPr>
          <a:xfrm>
            <a:off x="5984875" y="1857375"/>
            <a:ext cx="6413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＋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 rot="5340000">
            <a:off x="7046595" y="2393950"/>
            <a:ext cx="58896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…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26250" y="2933700"/>
            <a:ext cx="1123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等号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5750" y="623888"/>
            <a:ext cx="5187950" cy="52197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  <a:buFontTx/>
            </a:pPr>
            <a:r>
              <a:rPr lang="zh-CN" altLang="en-US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用小圆片来摆一摆刚才的过程。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24500" y="1857375"/>
            <a:ext cx="411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dirty="0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3</a:t>
            </a:r>
            <a:endParaRPr lang="en-US" altLang="zh-CN" sz="3600" dirty="0">
              <a:solidFill>
                <a:srgbClr val="0066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73850" y="1857375"/>
            <a:ext cx="411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dirty="0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1</a:t>
            </a:r>
            <a:endParaRPr lang="en-US" altLang="zh-CN" sz="3600" dirty="0">
              <a:solidFill>
                <a:srgbClr val="0066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86663" y="1857375"/>
            <a:ext cx="411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dirty="0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4</a:t>
            </a:r>
            <a:endParaRPr lang="en-US" altLang="zh-CN" sz="3600" dirty="0">
              <a:solidFill>
                <a:srgbClr val="0066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" name="矩形 15"/>
          <p:cNvSpPr/>
          <p:nvPr/>
        </p:nvSpPr>
        <p:spPr>
          <a:xfrm>
            <a:off x="7094538" y="1857375"/>
            <a:ext cx="4921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 descr="老师8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65" y="3943350"/>
            <a:ext cx="872490" cy="1120775"/>
          </a:xfrm>
          <a:prstGeom prst="rect">
            <a:avLst/>
          </a:prstGeom>
        </p:spPr>
      </p:pic>
      <p:sp>
        <p:nvSpPr>
          <p:cNvPr id="18" name="圆角矩形标注 17"/>
          <p:cNvSpPr/>
          <p:nvPr/>
        </p:nvSpPr>
        <p:spPr>
          <a:xfrm>
            <a:off x="857885" y="3954145"/>
            <a:ext cx="3736975" cy="566420"/>
          </a:xfrm>
          <a:prstGeom prst="wedgeRoundRectCallout">
            <a:avLst>
              <a:gd name="adj1" fmla="val -53398"/>
              <a:gd name="adj2" fmla="val 28139"/>
              <a:gd name="adj3" fmla="val 16667"/>
            </a:avLst>
          </a:prstGeom>
          <a:solidFill>
            <a:schemeClr val="bg1"/>
          </a:solidFill>
          <a:ln>
            <a:solidFill>
              <a:srgbClr val="64A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</a:t>
            </a:r>
            <a:r>
              <a:rPr lang="en-US" altLang="zh-CN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 strike="noStrike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lang="en-US" altLang="zh-CN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号表示合并。</a:t>
            </a:r>
            <a:endParaRPr lang="zh-CN" altLang="en-US" sz="2800" b="1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855980" y="3954145"/>
            <a:ext cx="2063115" cy="566420"/>
          </a:xfrm>
          <a:prstGeom prst="wedgeRoundRectCallout">
            <a:avLst>
              <a:gd name="adj1" fmla="val -55878"/>
              <a:gd name="adj2" fmla="val 28139"/>
              <a:gd name="adj3" fmla="val 16667"/>
            </a:avLst>
          </a:prstGeom>
          <a:solidFill>
            <a:schemeClr val="bg1"/>
          </a:solidFill>
          <a:ln>
            <a:solidFill>
              <a:srgbClr val="64A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你会读吗？</a:t>
            </a:r>
            <a:endParaRPr lang="zh-CN" altLang="en-US" sz="2800" b="1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76800" y="3694430"/>
            <a:ext cx="4064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读作：3加1等于4。</a:t>
            </a:r>
            <a:endParaRPr lang="zh-CN" altLang="en-US" sz="3200" b="1" dirty="0">
              <a:solidFill>
                <a:srgbClr val="0066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95278 0 E" pathEditMode="relative" ptsTypes="">
                                      <p:cBhvr>
                                        <p:cTn id="38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04" grpId="0"/>
      <p:bldP spid="3" grpId="0" bldLvl="0" animBg="1"/>
      <p:bldP spid="4107" grpId="0" bldLvl="0" animBg="1"/>
      <p:bldP spid="4108" grpId="0" bldLvl="0" animBg="1"/>
      <p:bldP spid="4109" grpId="0" bldLvl="0" animBg="1"/>
      <p:bldP spid="4110" grpId="0" bldLvl="0" animBg="1"/>
      <p:bldP spid="4110" grpId="2" animBg="1"/>
      <p:bldP spid="16" grpId="0"/>
      <p:bldP spid="17" grpId="0"/>
      <p:bldP spid="2" grpId="0" bldLvl="0" animBg="1"/>
      <p:bldP spid="13" grpId="0"/>
      <p:bldP spid="15" grpId="0"/>
      <p:bldP spid="19" grpId="0"/>
      <p:bldP spid="18" grpId="0" animBg="1"/>
      <p:bldP spid="18" grpId="1" animBg="1"/>
      <p:bldP spid="14" grpId="0" bldLvl="0" animBg="1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4"/>
          <p:cNvSpPr txBox="1"/>
          <p:nvPr/>
        </p:nvSpPr>
        <p:spPr>
          <a:xfrm>
            <a:off x="960438" y="785813"/>
            <a:ext cx="7124700" cy="7191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看图说一说算式表示的意思。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6387" name="组合 4"/>
          <p:cNvGrpSpPr/>
          <p:nvPr/>
        </p:nvGrpSpPr>
        <p:grpSpPr>
          <a:xfrm>
            <a:off x="381000" y="1504950"/>
            <a:ext cx="8216900" cy="3150235"/>
            <a:chOff x="600" y="2371"/>
            <a:chExt cx="12939" cy="4961"/>
          </a:xfrm>
        </p:grpSpPr>
        <p:sp>
          <p:nvSpPr>
            <p:cNvPr id="3" name="圆角矩形 2"/>
            <p:cNvSpPr/>
            <p:nvPr/>
          </p:nvSpPr>
          <p:spPr>
            <a:xfrm>
              <a:off x="7663" y="2371"/>
              <a:ext cx="5876" cy="4961"/>
            </a:xfrm>
            <a:prstGeom prst="roundRect">
              <a:avLst/>
            </a:prstGeom>
            <a:solidFill>
              <a:schemeClr val="bg1"/>
            </a:solidFill>
            <a:ln w="28575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600" y="2371"/>
              <a:ext cx="6890" cy="4961"/>
            </a:xfrm>
            <a:prstGeom prst="roundRect">
              <a:avLst/>
            </a:prstGeom>
            <a:solidFill>
              <a:schemeClr val="bg1"/>
            </a:solidFill>
            <a:ln w="28575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6390" name="Picture 11" descr="C:\Users\Administrator\Desktop\图片14-removebg-preview.png图片14-removebg-preview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695" y="2845"/>
              <a:ext cx="6460" cy="31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1" name="Picture 11" descr="C:\Users\Administrator\Desktop\图片15-removebg-preview.png图片15-removebg-preview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8153" y="2710"/>
              <a:ext cx="4896" cy="32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392" name="矩形 15"/>
          <p:cNvSpPr/>
          <p:nvPr/>
        </p:nvSpPr>
        <p:spPr>
          <a:xfrm>
            <a:off x="552450" y="3894138"/>
            <a:ext cx="36576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000" dirty="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4000" dirty="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000" dirty="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4000" dirty="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endParaRPr lang="en-US" altLang="zh-CN" sz="4000" dirty="0">
              <a:solidFill>
                <a:srgbClr val="181FB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393" name="矩形 15"/>
          <p:cNvSpPr/>
          <p:nvPr/>
        </p:nvSpPr>
        <p:spPr>
          <a:xfrm>
            <a:off x="4927600" y="3894138"/>
            <a:ext cx="36576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4000" dirty="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4000" dirty="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000" dirty="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4000" dirty="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endParaRPr lang="en-US" altLang="zh-CN" sz="4000" dirty="0">
              <a:solidFill>
                <a:srgbClr val="181FB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437" name="文本框 3"/>
          <p:cNvSpPr txBox="1"/>
          <p:nvPr/>
        </p:nvSpPr>
        <p:spPr>
          <a:xfrm>
            <a:off x="3463925" y="371475"/>
            <a:ext cx="27114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P24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81000" y="1504950"/>
            <a:ext cx="8331200" cy="3151188"/>
          </a:xfrm>
          <a:prstGeom prst="roundRect">
            <a:avLst/>
          </a:prstGeom>
          <a:solidFill>
            <a:schemeClr val="bg1"/>
          </a:solidFill>
          <a:ln>
            <a:solidFill>
              <a:srgbClr val="64A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434" name="Picture 11" descr="C:\Users\Administrator\Desktop\图片16-removebg-preview.png图片16-removebg-preview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43255" y="1886585"/>
            <a:ext cx="7759700" cy="1824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矩形 15"/>
          <p:cNvSpPr/>
          <p:nvPr/>
        </p:nvSpPr>
        <p:spPr>
          <a:xfrm>
            <a:off x="2617788" y="3948113"/>
            <a:ext cx="38100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000" dirty="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4000" dirty="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000" dirty="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4000" dirty="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endParaRPr lang="en-US" altLang="zh-CN" sz="4000" dirty="0">
              <a:solidFill>
                <a:srgbClr val="181FB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436" name="Rectangle 4"/>
          <p:cNvSpPr txBox="1"/>
          <p:nvPr/>
        </p:nvSpPr>
        <p:spPr>
          <a:xfrm>
            <a:off x="960438" y="785813"/>
            <a:ext cx="7124700" cy="7191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看图说一说算式表示的意思。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3"/>
          <p:cNvSpPr txBox="1"/>
          <p:nvPr/>
        </p:nvSpPr>
        <p:spPr>
          <a:xfrm>
            <a:off x="3463925" y="371475"/>
            <a:ext cx="27114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P24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>
          <a:xfrm>
            <a:off x="6283325" y="2600960"/>
            <a:ext cx="2663825" cy="708025"/>
            <a:chOff x="0" y="0"/>
            <a:chExt cx="1678" cy="446"/>
          </a:xfrm>
        </p:grpSpPr>
        <p:sp>
          <p:nvSpPr>
            <p:cNvPr id="18435" name="Rectangle 23"/>
            <p:cNvSpPr/>
            <p:nvPr/>
          </p:nvSpPr>
          <p:spPr>
            <a:xfrm>
              <a:off x="1029" y="46"/>
              <a:ext cx="317" cy="318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20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436" name="矩形 15"/>
            <p:cNvSpPr/>
            <p:nvPr/>
          </p:nvSpPr>
          <p:spPr>
            <a:xfrm>
              <a:off x="0" y="0"/>
              <a:ext cx="1678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4000" dirty="0">
                  <a:solidFill>
                    <a:srgbClr val="181FB4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lang="zh-CN" altLang="en-US" sz="4000" dirty="0">
                  <a:solidFill>
                    <a:srgbClr val="181FB4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lang="en-US" altLang="zh-CN" sz="4000" dirty="0">
                  <a:solidFill>
                    <a:srgbClr val="181FB4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</a:t>
              </a:r>
              <a:r>
                <a:rPr lang="zh-CN" altLang="en-US" sz="4000" dirty="0">
                  <a:solidFill>
                    <a:srgbClr val="181FB4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4000" dirty="0">
                <a:solidFill>
                  <a:srgbClr val="181FB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18442" name="AutoShape 2"/>
          <p:cNvSpPr/>
          <p:nvPr/>
        </p:nvSpPr>
        <p:spPr>
          <a:xfrm>
            <a:off x="787400" y="762635"/>
            <a:ext cx="5008563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以内加法的计算方法</a:t>
            </a:r>
            <a:endParaRPr lang="zh-CN" altLang="en-US" sz="2600" b="1" dirty="0">
              <a:solidFill>
                <a:srgbClr val="FF376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443" name="文本框 3"/>
          <p:cNvSpPr txBox="1"/>
          <p:nvPr/>
        </p:nvSpPr>
        <p:spPr>
          <a:xfrm>
            <a:off x="5780088" y="762635"/>
            <a:ext cx="2728912" cy="4302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25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8" name="图片 7" descr="老师8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8007985" y="3755390"/>
            <a:ext cx="872490" cy="1120775"/>
          </a:xfrm>
          <a:prstGeom prst="rect">
            <a:avLst/>
          </a:prstGeom>
        </p:spPr>
      </p:pic>
      <p:sp>
        <p:nvSpPr>
          <p:cNvPr id="18" name="圆角矩形标注 17"/>
          <p:cNvSpPr/>
          <p:nvPr/>
        </p:nvSpPr>
        <p:spPr>
          <a:xfrm>
            <a:off x="3122930" y="4161155"/>
            <a:ext cx="4627245" cy="566420"/>
          </a:xfrm>
          <a:prstGeom prst="wedgeRoundRectCallout">
            <a:avLst>
              <a:gd name="adj1" fmla="val 57218"/>
              <a:gd name="adj2" fmla="val -24775"/>
              <a:gd name="adj3" fmla="val 16667"/>
            </a:avLst>
          </a:prstGeom>
          <a:solidFill>
            <a:schemeClr val="bg1"/>
          </a:solidFill>
          <a:ln>
            <a:solidFill>
              <a:srgbClr val="64A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得数</a:t>
            </a:r>
            <a:r>
              <a:rPr lang="en-US" altLang="zh-CN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5”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zh-CN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怎么算出来的？</a:t>
            </a:r>
            <a:endParaRPr lang="zh-CN" sz="2800" b="1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矩形 15"/>
          <p:cNvSpPr/>
          <p:nvPr/>
        </p:nvSpPr>
        <p:spPr>
          <a:xfrm>
            <a:off x="7829550" y="2609850"/>
            <a:ext cx="6413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89230" y="1456055"/>
            <a:ext cx="551815" cy="706755"/>
            <a:chOff x="414" y="2049"/>
            <a:chExt cx="869" cy="1113"/>
          </a:xfrm>
        </p:grpSpPr>
        <p:grpSp>
          <p:nvGrpSpPr>
            <p:cNvPr id="14" name="组合 13"/>
            <p:cNvGrpSpPr/>
            <p:nvPr/>
          </p:nvGrpSpPr>
          <p:grpSpPr>
            <a:xfrm>
              <a:off x="415" y="2170"/>
              <a:ext cx="868" cy="800"/>
              <a:chOff x="415" y="2170"/>
              <a:chExt cx="868" cy="800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497" y="2170"/>
                <a:ext cx="787" cy="730"/>
              </a:xfrm>
              <a:custGeom>
                <a:avLst/>
                <a:gdLst>
                  <a:gd name="connsiteX0" fmla="*/ 0 w 787"/>
                  <a:gd name="connsiteY0" fmla="*/ 301 h 730"/>
                  <a:gd name="connsiteX1" fmla="*/ 208 w 787"/>
                  <a:gd name="connsiteY1" fmla="*/ 0 h 730"/>
                  <a:gd name="connsiteX2" fmla="*/ 665 w 787"/>
                  <a:gd name="connsiteY2" fmla="*/ 0 h 730"/>
                  <a:gd name="connsiteX3" fmla="*/ 787 w 787"/>
                  <a:gd name="connsiteY3" fmla="*/ 122 h 730"/>
                  <a:gd name="connsiteX4" fmla="*/ 787 w 787"/>
                  <a:gd name="connsiteY4" fmla="*/ 608 h 730"/>
                  <a:gd name="connsiteX5" fmla="*/ 665 w 787"/>
                  <a:gd name="connsiteY5" fmla="*/ 730 h 730"/>
                  <a:gd name="connsiteX6" fmla="*/ 122 w 787"/>
                  <a:gd name="connsiteY6" fmla="*/ 730 h 730"/>
                  <a:gd name="connsiteX7" fmla="*/ 0 w 787"/>
                  <a:gd name="connsiteY7" fmla="*/ 608 h 730"/>
                  <a:gd name="connsiteX8" fmla="*/ 0 w 787"/>
                  <a:gd name="connsiteY8" fmla="*/ 301 h 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7" h="730">
                    <a:moveTo>
                      <a:pt x="0" y="301"/>
                    </a:moveTo>
                    <a:cubicBezTo>
                      <a:pt x="0" y="233"/>
                      <a:pt x="140" y="0"/>
                      <a:pt x="208" y="0"/>
                    </a:cubicBezTo>
                    <a:lnTo>
                      <a:pt x="665" y="0"/>
                    </a:lnTo>
                    <a:cubicBezTo>
                      <a:pt x="733" y="0"/>
                      <a:pt x="787" y="54"/>
                      <a:pt x="787" y="122"/>
                    </a:cubicBezTo>
                    <a:lnTo>
                      <a:pt x="787" y="608"/>
                    </a:lnTo>
                    <a:cubicBezTo>
                      <a:pt x="787" y="676"/>
                      <a:pt x="733" y="730"/>
                      <a:pt x="665" y="730"/>
                    </a:cubicBezTo>
                    <a:lnTo>
                      <a:pt x="122" y="730"/>
                    </a:lnTo>
                    <a:cubicBezTo>
                      <a:pt x="54" y="730"/>
                      <a:pt x="0" y="676"/>
                      <a:pt x="0" y="608"/>
                    </a:cubicBezTo>
                    <a:lnTo>
                      <a:pt x="0" y="301"/>
                    </a:lnTo>
                    <a:close/>
                  </a:path>
                </a:pathLst>
              </a:custGeom>
              <a:solidFill>
                <a:srgbClr val="D7F3F6"/>
              </a:solidFill>
              <a:ln>
                <a:solidFill>
                  <a:srgbClr val="A4E0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415" y="2240"/>
                <a:ext cx="787" cy="730"/>
              </a:xfrm>
              <a:custGeom>
                <a:avLst/>
                <a:gdLst>
                  <a:gd name="connsiteX0" fmla="*/ 0 w 787"/>
                  <a:gd name="connsiteY0" fmla="*/ 301 h 730"/>
                  <a:gd name="connsiteX1" fmla="*/ 208 w 787"/>
                  <a:gd name="connsiteY1" fmla="*/ 0 h 730"/>
                  <a:gd name="connsiteX2" fmla="*/ 665 w 787"/>
                  <a:gd name="connsiteY2" fmla="*/ 0 h 730"/>
                  <a:gd name="connsiteX3" fmla="*/ 787 w 787"/>
                  <a:gd name="connsiteY3" fmla="*/ 122 h 730"/>
                  <a:gd name="connsiteX4" fmla="*/ 787 w 787"/>
                  <a:gd name="connsiteY4" fmla="*/ 608 h 730"/>
                  <a:gd name="connsiteX5" fmla="*/ 665 w 787"/>
                  <a:gd name="connsiteY5" fmla="*/ 730 h 730"/>
                  <a:gd name="connsiteX6" fmla="*/ 122 w 787"/>
                  <a:gd name="connsiteY6" fmla="*/ 730 h 730"/>
                  <a:gd name="connsiteX7" fmla="*/ 0 w 787"/>
                  <a:gd name="connsiteY7" fmla="*/ 608 h 730"/>
                  <a:gd name="connsiteX8" fmla="*/ 0 w 787"/>
                  <a:gd name="connsiteY8" fmla="*/ 301 h 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7" h="730">
                    <a:moveTo>
                      <a:pt x="0" y="301"/>
                    </a:moveTo>
                    <a:cubicBezTo>
                      <a:pt x="0" y="233"/>
                      <a:pt x="140" y="0"/>
                      <a:pt x="208" y="0"/>
                    </a:cubicBezTo>
                    <a:lnTo>
                      <a:pt x="665" y="0"/>
                    </a:lnTo>
                    <a:cubicBezTo>
                      <a:pt x="733" y="0"/>
                      <a:pt x="787" y="54"/>
                      <a:pt x="787" y="122"/>
                    </a:cubicBezTo>
                    <a:lnTo>
                      <a:pt x="787" y="608"/>
                    </a:lnTo>
                    <a:cubicBezTo>
                      <a:pt x="787" y="676"/>
                      <a:pt x="733" y="730"/>
                      <a:pt x="665" y="730"/>
                    </a:cubicBezTo>
                    <a:lnTo>
                      <a:pt x="122" y="730"/>
                    </a:lnTo>
                    <a:cubicBezTo>
                      <a:pt x="54" y="730"/>
                      <a:pt x="0" y="676"/>
                      <a:pt x="0" y="608"/>
                    </a:cubicBezTo>
                    <a:lnTo>
                      <a:pt x="0" y="301"/>
                    </a:lnTo>
                    <a:close/>
                  </a:path>
                </a:pathLst>
              </a:custGeom>
              <a:solidFill>
                <a:srgbClr val="D7F3F6"/>
              </a:solidFill>
              <a:ln>
                <a:solidFill>
                  <a:srgbClr val="92D8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414" y="2049"/>
              <a:ext cx="79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>
                  <a:latin typeface="宋体" panose="02010600030101010101" pitchFamily="2" charset="-122"/>
                </a:rPr>
                <a:t>2</a:t>
              </a:r>
              <a:endParaRPr lang="en-US" altLang="zh-CN" sz="4000" b="1">
                <a:latin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425" y="1456055"/>
            <a:ext cx="5932805" cy="25914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706</Words>
  <Application>WPS 演示</Application>
  <PresentationFormat>全屏显示(16:9)</PresentationFormat>
  <Paragraphs>273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楷体_GB2312</vt:lpstr>
      <vt:lpstr>新宋体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592</cp:revision>
  <dcterms:created xsi:type="dcterms:W3CDTF">2015-05-29T07:51:00Z</dcterms:created>
  <dcterms:modified xsi:type="dcterms:W3CDTF">2023-09-28T13:10:39Z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</Properties>
</file>