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34"/>
    <p:restoredTop sz="94660"/>
  </p:normalViewPr>
  <p:slideViewPr>
    <p:cSldViewPr showGuides="1">
      <p:cViewPr varScale="1">
        <p:scale>
          <a:sx n="91" d="100"/>
          <a:sy n="91" d="100"/>
        </p:scale>
        <p:origin x="-8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1008063" y="2492375"/>
            <a:ext cx="8135937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Comic Sans MS" panose="030F0702030302020204" pitchFamily="66" charset="0"/>
              </a:rPr>
              <a:t>Lesson 10  </a:t>
            </a:r>
            <a:endParaRPr lang="en-US" altLang="zh-CN" sz="4000" b="1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Comic Sans MS" panose="030F0702030302020204" pitchFamily="66" charset="0"/>
              </a:rPr>
              <a:t>      How Many </a:t>
            </a:r>
            <a:r>
              <a:rPr lang="en-US" altLang="zh-CN" sz="4000" b="1" dirty="0">
                <a:latin typeface="Comic Sans MS" panose="030F0702030302020204" pitchFamily="66" charset="0"/>
              </a:rPr>
              <a:t>Are</a:t>
            </a:r>
            <a:r>
              <a:rPr lang="en-US" altLang="zh-CN" sz="4000" b="1">
                <a:latin typeface="Comic Sans MS" panose="030F0702030302020204" pitchFamily="66" charset="0"/>
              </a:rPr>
              <a:t> There?</a:t>
            </a:r>
            <a:endParaRPr lang="en-US" altLang="zh-CN" sz="40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2051050" y="692150"/>
            <a:ext cx="56165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可数名词变复数规则：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2124075" y="1341438"/>
            <a:ext cx="5365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Comic Sans MS" panose="030F0702030302020204" pitchFamily="66" charset="0"/>
              </a:rPr>
              <a:t>1,</a:t>
            </a:r>
            <a:r>
              <a:rPr lang="zh-CN" altLang="en-US" sz="2800" b="1" dirty="0">
                <a:latin typeface="Comic Sans MS" panose="030F0702030302020204" pitchFamily="66" charset="0"/>
              </a:rPr>
              <a:t>普通单词词尾直接加</a:t>
            </a:r>
            <a:r>
              <a:rPr lang="en-US" altLang="zh-CN" sz="2800" b="1">
                <a:latin typeface="Comic Sans MS" panose="030F0702030302020204" pitchFamily="66" charset="0"/>
              </a:rPr>
              <a:t>S.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4340" name="动作按钮: 自定义 14339"/>
          <p:cNvSpPr/>
          <p:nvPr/>
        </p:nvSpPr>
        <p:spPr>
          <a:xfrm>
            <a:off x="179388" y="5876925"/>
            <a:ext cx="1439862" cy="792163"/>
          </a:xfrm>
          <a:prstGeom prst="actionButtonBlank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41" name="文本框 14340"/>
          <p:cNvSpPr txBox="1"/>
          <p:nvPr/>
        </p:nvSpPr>
        <p:spPr>
          <a:xfrm>
            <a:off x="2124075" y="1973263"/>
            <a:ext cx="69135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Comic Sans MS" panose="030F0702030302020204" pitchFamily="66" charset="0"/>
              </a:rPr>
              <a:t>2,</a:t>
            </a:r>
            <a:r>
              <a:rPr lang="zh-CN" altLang="en-US" sz="2800" b="1" dirty="0">
                <a:latin typeface="Comic Sans MS" panose="030F0702030302020204" pitchFamily="66" charset="0"/>
              </a:rPr>
              <a:t>以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s, x, 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ch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, 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zh-CN" altLang="en-US" sz="2800" b="1" dirty="0">
                <a:latin typeface="Comic Sans MS" panose="030F0702030302020204" pitchFamily="66" charset="0"/>
              </a:rPr>
              <a:t>结尾的可数名词后加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>
              <a:latin typeface="Comic Sans MS" panose="030F0702030302020204" pitchFamily="66" charset="0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1258888" y="2708275"/>
            <a:ext cx="73453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Comic Sans MS" panose="030F0702030302020204" pitchFamily="66" charset="0"/>
              </a:rPr>
              <a:t>3,</a:t>
            </a:r>
            <a:r>
              <a:rPr lang="zh-CN" altLang="en-US" sz="2800" b="1" dirty="0">
                <a:latin typeface="Comic Sans MS" panose="030F0702030302020204" pitchFamily="66" charset="0"/>
              </a:rPr>
              <a:t>以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o</a:t>
            </a:r>
            <a:r>
              <a:rPr lang="zh-CN" altLang="en-US" sz="2800" b="1" dirty="0">
                <a:latin typeface="Comic Sans MS" panose="030F0702030302020204" pitchFamily="66" charset="0"/>
              </a:rPr>
              <a:t>结尾的可数名词，有生命的（人和农作物）后加一般加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r>
              <a:rPr lang="en-US" altLang="zh-CN" sz="2800" b="1">
                <a:latin typeface="Comic Sans MS" panose="030F0702030302020204" pitchFamily="66" charset="0"/>
              </a:rPr>
              <a:t>,</a:t>
            </a:r>
            <a:r>
              <a:rPr lang="zh-CN" altLang="en-US" sz="2800" b="1" dirty="0">
                <a:latin typeface="Comic Sans MS" panose="030F0702030302020204" pitchFamily="66" charset="0"/>
              </a:rPr>
              <a:t>无生命的一般直接加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>
              <a:latin typeface="Comic Sans MS" panose="030F0702030302020204" pitchFamily="66" charset="0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1258888" y="3789363"/>
            <a:ext cx="73453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Comic Sans MS" panose="030F0702030302020204" pitchFamily="66" charset="0"/>
              </a:rPr>
              <a:t>4,</a:t>
            </a:r>
            <a:r>
              <a:rPr lang="zh-CN" altLang="en-US" sz="2800" b="1" dirty="0">
                <a:latin typeface="Comic Sans MS" panose="030F0702030302020204" pitchFamily="66" charset="0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元音字母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+Y</a:t>
            </a:r>
            <a:r>
              <a:rPr lang="zh-CN" altLang="en-US" sz="2800" b="1" dirty="0">
                <a:latin typeface="Comic Sans MS" panose="030F0702030302020204" pitchFamily="66" charset="0"/>
              </a:rPr>
              <a:t>结尾的可数名词直接加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zh-CN" altLang="en-US" sz="2800" b="1" dirty="0">
                <a:latin typeface="Comic Sans MS" panose="030F0702030302020204" pitchFamily="66" charset="0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辅音字母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+Y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，</a:t>
            </a:r>
            <a:r>
              <a:rPr lang="zh-CN" altLang="en-US" sz="2800" b="1" dirty="0">
                <a:latin typeface="Comic Sans MS" panose="030F0702030302020204" pitchFamily="66" charset="0"/>
              </a:rPr>
              <a:t>变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Y</a:t>
            </a:r>
            <a:r>
              <a:rPr lang="zh-CN" altLang="en-US" sz="2800" b="1" dirty="0">
                <a:latin typeface="Comic Sans MS" panose="030F0702030302020204" pitchFamily="66" charset="0"/>
              </a:rPr>
              <a:t>为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i+es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>
              <a:latin typeface="Comic Sans MS" panose="030F0702030302020204" pitchFamily="66" charset="0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1258888" y="4930775"/>
            <a:ext cx="73453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Comic Sans MS" panose="030F0702030302020204" pitchFamily="66" charset="0"/>
              </a:rPr>
              <a:t>5,</a:t>
            </a:r>
            <a:r>
              <a:rPr lang="zh-CN" altLang="en-US" sz="2800" b="1" dirty="0">
                <a:latin typeface="Comic Sans MS" panose="030F0702030302020204" pitchFamily="66" charset="0"/>
              </a:rPr>
              <a:t>不规则可数名词复数要单独记，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f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或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fe</a:t>
            </a:r>
            <a:r>
              <a:rPr lang="zh-CN" altLang="en-US" sz="2800" b="1" dirty="0">
                <a:latin typeface="Comic Sans MS" panose="030F0702030302020204" pitchFamily="66" charset="0"/>
              </a:rPr>
              <a:t>结尾的词有时会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变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f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或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fe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为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v+es</a:t>
            </a:r>
            <a:r>
              <a:rPr lang="en-US" altLang="zh-CN" sz="2800">
                <a:latin typeface="Comic Sans MS" panose="030F0702030302020204" pitchFamily="66" charset="0"/>
              </a:rPr>
              <a:t>.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4345" name="动作按钮: 自定义 14344"/>
          <p:cNvSpPr/>
          <p:nvPr/>
        </p:nvSpPr>
        <p:spPr>
          <a:xfrm>
            <a:off x="1979613" y="5949950"/>
            <a:ext cx="1439862" cy="792163"/>
          </a:xfrm>
          <a:prstGeom prst="actionButtonBlank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46" name="动作按钮: 自定义 14345"/>
          <p:cNvSpPr/>
          <p:nvPr/>
        </p:nvSpPr>
        <p:spPr>
          <a:xfrm>
            <a:off x="3779838" y="6021388"/>
            <a:ext cx="1439862" cy="792162"/>
          </a:xfrm>
          <a:prstGeom prst="actionButtonBlank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47" name="动作按钮: 自定义 14346"/>
          <p:cNvSpPr/>
          <p:nvPr/>
        </p:nvSpPr>
        <p:spPr>
          <a:xfrm>
            <a:off x="5867400" y="6021388"/>
            <a:ext cx="1439863" cy="792162"/>
          </a:xfrm>
          <a:prstGeom prst="actionButtonBlank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48" name="动作按钮: 自定义 14347"/>
          <p:cNvSpPr/>
          <p:nvPr/>
        </p:nvSpPr>
        <p:spPr>
          <a:xfrm>
            <a:off x="7669213" y="6021388"/>
            <a:ext cx="1439862" cy="792162"/>
          </a:xfrm>
          <a:prstGeom prst="actionButtonBlank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3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8"/>
                  </p:tgtEl>
                </p:cond>
              </p:nextCondLst>
            </p:seq>
          </p:childTnLst>
        </p:cTn>
      </p:par>
    </p:tnLst>
    <p:bldLst>
      <p:bldP spid="14339" grpId="0"/>
      <p:bldP spid="14341" grpId="0"/>
      <p:bldP spid="14342" grpId="0"/>
      <p:bldP spid="14343" grpId="0"/>
      <p:bldP spid="143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146" name="表格 6145"/>
          <p:cNvGraphicFramePr/>
          <p:nvPr/>
        </p:nvGraphicFramePr>
        <p:xfrm>
          <a:off x="1547813" y="1397000"/>
          <a:ext cx="6072188" cy="4256088"/>
        </p:xfrm>
        <a:graphic>
          <a:graphicData uri="http://schemas.openxmlformats.org/drawingml/2006/table">
            <a:tbl>
              <a:tblPr/>
              <a:tblGrid>
                <a:gridCol w="3036888"/>
                <a:gridCol w="3035300"/>
              </a:tblGrid>
              <a:tr h="773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This is </a:t>
                      </a:r>
                      <a:endParaRPr lang="en-US" altLang="zh-CN" b="1">
                        <a:latin typeface="Comic Sans MS" panose="030F0702030302020204" pitchFamily="66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one ___.</a:t>
                      </a: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These are </a:t>
                      </a:r>
                      <a:endParaRPr lang="en-US" altLang="zh-CN" b="1">
                        <a:latin typeface="Comic Sans MS" panose="030F0702030302020204" pitchFamily="66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many ___.</a:t>
                      </a:r>
                      <a:endParaRPr lang="zh-CN" altLang="en-US" b="1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pencil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pencil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s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chair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chair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s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girl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duck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apple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house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72" name="文本框 6171"/>
          <p:cNvSpPr txBox="1"/>
          <p:nvPr/>
        </p:nvSpPr>
        <p:spPr>
          <a:xfrm>
            <a:off x="5653088" y="3357563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girl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173" name="文本框 6172"/>
          <p:cNvSpPr txBox="1"/>
          <p:nvPr/>
        </p:nvSpPr>
        <p:spPr>
          <a:xfrm>
            <a:off x="5580063" y="391795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duck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174" name="文本框 6173"/>
          <p:cNvSpPr txBox="1"/>
          <p:nvPr/>
        </p:nvSpPr>
        <p:spPr>
          <a:xfrm>
            <a:off x="5580063" y="4494213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apple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175" name="文本框 6174"/>
          <p:cNvSpPr txBox="1"/>
          <p:nvPr/>
        </p:nvSpPr>
        <p:spPr>
          <a:xfrm>
            <a:off x="5580063" y="5070475"/>
            <a:ext cx="1800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house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2" grpId="0"/>
      <p:bldP spid="6173" grpId="0"/>
      <p:bldP spid="6174" grpId="0"/>
      <p:bldP spid="61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836613"/>
            <a:ext cx="1438275" cy="1073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71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725" y="765175"/>
            <a:ext cx="1774825" cy="846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71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813" y="2781300"/>
            <a:ext cx="2447925" cy="1150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1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263" y="2565400"/>
            <a:ext cx="2232025" cy="125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文本框 7173"/>
          <p:cNvSpPr txBox="1"/>
          <p:nvPr/>
        </p:nvSpPr>
        <p:spPr>
          <a:xfrm>
            <a:off x="1547813" y="1989138"/>
            <a:ext cx="2951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Comic Sans MS" panose="030F0702030302020204" pitchFamily="66" charset="0"/>
              </a:rPr>
              <a:t>This is a </a:t>
            </a:r>
            <a:r>
              <a:rPr lang="en-US" altLang="zh-CN" sz="3600" b="1">
                <a:latin typeface="Comic Sans MS" panose="030F0702030302020204" pitchFamily="66" charset="0"/>
              </a:rPr>
              <a:t>box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4932363" y="1916113"/>
            <a:ext cx="388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Comic Sans MS" panose="030F0702030302020204" pitchFamily="66" charset="0"/>
              </a:rPr>
              <a:t>This is a </a:t>
            </a:r>
            <a:r>
              <a:rPr lang="en-US" altLang="zh-CN" sz="3600" b="1">
                <a:latin typeface="Comic Sans MS" panose="030F0702030302020204" pitchFamily="66" charset="0"/>
              </a:rPr>
              <a:t>bus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539750" y="3860800"/>
            <a:ext cx="424815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Comic Sans MS" panose="030F0702030302020204" pitchFamily="66" charset="0"/>
              </a:rPr>
              <a:t>These are 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r>
              <a:rPr lang="en-US" altLang="zh-CN" sz="2800" b="1">
                <a:latin typeface="Comic Sans MS" panose="030F0702030302020204" pitchFamily="66" charset="0"/>
              </a:rPr>
              <a:t>        many </a:t>
            </a:r>
            <a:r>
              <a:rPr lang="en-US" altLang="zh-CN" sz="3600" b="1">
                <a:latin typeface="Comic Sans MS" panose="030F0702030302020204" pitchFamily="66" charset="0"/>
              </a:rPr>
              <a:t>box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4427538" y="3800475"/>
            <a:ext cx="5113337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Comic Sans MS" panose="030F0702030302020204" pitchFamily="66" charset="0"/>
              </a:rPr>
              <a:t>These are </a:t>
            </a:r>
            <a:endParaRPr lang="en-US" altLang="zh-CN" sz="2800" b="1">
              <a:latin typeface="Comic Sans MS" panose="030F0702030302020204" pitchFamily="66" charset="0"/>
            </a:endParaRPr>
          </a:p>
          <a:p>
            <a:r>
              <a:rPr lang="en-US" altLang="zh-CN" sz="2800" b="1">
                <a:latin typeface="Comic Sans MS" panose="030F0702030302020204" pitchFamily="66" charset="0"/>
              </a:rPr>
              <a:t>        many </a:t>
            </a:r>
            <a:r>
              <a:rPr lang="en-US" altLang="zh-CN" sz="3600" b="1">
                <a:latin typeface="Comic Sans MS" panose="030F0702030302020204" pitchFamily="66" charset="0"/>
              </a:rPr>
              <a:t>bus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1116013" y="5084763"/>
            <a:ext cx="5975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Comic Sans MS" panose="030F0702030302020204" pitchFamily="66" charset="0"/>
              </a:rPr>
              <a:t>How many </a:t>
            </a:r>
            <a:r>
              <a:rPr lang="en-US" altLang="zh-CN" sz="2800" b="1" u="sng">
                <a:latin typeface="Comic Sans MS" panose="030F0702030302020204" pitchFamily="66" charset="0"/>
              </a:rPr>
              <a:t>(           )</a:t>
            </a:r>
            <a:r>
              <a:rPr lang="en-US" altLang="zh-CN" sz="2800" b="1">
                <a:latin typeface="Comic Sans MS" panose="030F0702030302020204" pitchFamily="66" charset="0"/>
              </a:rPr>
              <a:t> are there?</a:t>
            </a:r>
            <a:endParaRPr lang="en-US" altLang="zh-CN" sz="2800" b="1" u="sng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3276600" y="5013325"/>
            <a:ext cx="172878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可数名词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复数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5" grpId="0"/>
      <p:bldP spid="7176" grpId="0"/>
      <p:bldP spid="7177" grpId="0"/>
      <p:bldP spid="7178" grpId="0"/>
      <p:bldP spid="71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194" name="表格 8193"/>
          <p:cNvGraphicFramePr/>
          <p:nvPr/>
        </p:nvGraphicFramePr>
        <p:xfrm>
          <a:off x="1692275" y="1268413"/>
          <a:ext cx="6072188" cy="3616325"/>
        </p:xfrm>
        <a:graphic>
          <a:graphicData uri="http://schemas.openxmlformats.org/drawingml/2006/table">
            <a:tbl>
              <a:tblPr/>
              <a:tblGrid>
                <a:gridCol w="3036888"/>
                <a:gridCol w="3035300"/>
              </a:tblGrid>
              <a:tr h="773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This is </a:t>
                      </a:r>
                      <a:endParaRPr lang="en-US" altLang="zh-CN" b="1">
                        <a:latin typeface="Comic Sans MS" panose="030F0702030302020204" pitchFamily="66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a ___.</a:t>
                      </a: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These are </a:t>
                      </a:r>
                      <a:endParaRPr lang="en-US" altLang="zh-CN" b="1">
                        <a:latin typeface="Comic Sans MS" panose="030F0702030302020204" pitchFamily="66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many ___.</a:t>
                      </a:r>
                      <a:endParaRPr lang="zh-CN" altLang="en-US" b="1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bo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x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box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es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bu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s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bus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es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bea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ch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di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sh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sandwi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ch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17" name="文本框 8216"/>
          <p:cNvSpPr txBox="1"/>
          <p:nvPr/>
        </p:nvSpPr>
        <p:spPr>
          <a:xfrm>
            <a:off x="5508625" y="3213100"/>
            <a:ext cx="22320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beach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218" name="文本框 8217"/>
          <p:cNvSpPr txBox="1"/>
          <p:nvPr/>
        </p:nvSpPr>
        <p:spPr>
          <a:xfrm>
            <a:off x="5651500" y="3789363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dish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219" name="文本框 8218"/>
          <p:cNvSpPr txBox="1"/>
          <p:nvPr/>
        </p:nvSpPr>
        <p:spPr>
          <a:xfrm>
            <a:off x="5221288" y="4349750"/>
            <a:ext cx="3095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sandwich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220" name="文本框 8219"/>
          <p:cNvSpPr txBox="1"/>
          <p:nvPr/>
        </p:nvSpPr>
        <p:spPr>
          <a:xfrm>
            <a:off x="1258888" y="5229225"/>
            <a:ext cx="64817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66" charset="0"/>
              </a:rPr>
              <a:t>以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s, x, 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ch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, 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zh-CN" altLang="en-US" sz="2800" b="1" dirty="0">
                <a:latin typeface="Comic Sans MS" panose="030F0702030302020204" pitchFamily="66" charset="0"/>
              </a:rPr>
              <a:t>结尾的可数名词后加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7" grpId="0"/>
      <p:bldP spid="8218" grpId="0"/>
      <p:bldP spid="8219" grpId="0"/>
      <p:bldP spid="82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2349500"/>
            <a:ext cx="1439862" cy="1246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92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4149725"/>
            <a:ext cx="2232025" cy="1493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2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75" y="908050"/>
            <a:ext cx="1800225" cy="1376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2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2138" y="2997200"/>
            <a:ext cx="2409825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92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888" y="908050"/>
            <a:ext cx="1958975" cy="1470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92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4888" y="2997200"/>
            <a:ext cx="2400300" cy="173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4" name="文本框 9223"/>
          <p:cNvSpPr txBox="1"/>
          <p:nvPr/>
        </p:nvSpPr>
        <p:spPr>
          <a:xfrm>
            <a:off x="755650" y="3644900"/>
            <a:ext cx="1728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tomato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539750" y="5516563"/>
            <a:ext cx="24495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tomato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3635375" y="2273300"/>
            <a:ext cx="1728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potato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3492500" y="4941888"/>
            <a:ext cx="25923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potato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6588125" y="2276475"/>
            <a:ext cx="1728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photo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9" name="文本框 9228"/>
          <p:cNvSpPr txBox="1"/>
          <p:nvPr/>
        </p:nvSpPr>
        <p:spPr>
          <a:xfrm>
            <a:off x="6659563" y="4865688"/>
            <a:ext cx="17287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photo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5" grpId="0"/>
      <p:bldP spid="9226" grpId="0"/>
      <p:bldP spid="9227" grpId="0"/>
      <p:bldP spid="9228" grpId="0"/>
      <p:bldP spid="92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2" name="表格 10241"/>
          <p:cNvGraphicFramePr/>
          <p:nvPr/>
        </p:nvGraphicFramePr>
        <p:xfrm>
          <a:off x="1979613" y="908050"/>
          <a:ext cx="6072188" cy="4183063"/>
        </p:xfrm>
        <a:graphic>
          <a:graphicData uri="http://schemas.openxmlformats.org/drawingml/2006/table">
            <a:tbl>
              <a:tblPr/>
              <a:tblGrid>
                <a:gridCol w="3036888"/>
                <a:gridCol w="3035300"/>
              </a:tblGrid>
              <a:tr h="773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This is </a:t>
                      </a:r>
                      <a:endParaRPr lang="en-US" altLang="zh-CN" b="1">
                        <a:latin typeface="Comic Sans MS" panose="030F0702030302020204" pitchFamily="66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a ___.</a:t>
                      </a: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These are </a:t>
                      </a:r>
                      <a:endParaRPr lang="en-US" altLang="zh-CN" b="1">
                        <a:latin typeface="Comic Sans MS" panose="030F0702030302020204" pitchFamily="66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many ___.</a:t>
                      </a:r>
                      <a:endParaRPr lang="zh-CN" altLang="en-US" b="1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tomat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o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tomato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es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potat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o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potato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es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her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o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Negr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o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phot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o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pian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o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8" name="文本框 10267"/>
          <p:cNvSpPr txBox="1"/>
          <p:nvPr/>
        </p:nvSpPr>
        <p:spPr>
          <a:xfrm>
            <a:off x="5910263" y="2852738"/>
            <a:ext cx="20891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hero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269" name="文本框 10268"/>
          <p:cNvSpPr txBox="1"/>
          <p:nvPr/>
        </p:nvSpPr>
        <p:spPr>
          <a:xfrm>
            <a:off x="5853113" y="3386138"/>
            <a:ext cx="20891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Negro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270" name="文本框 10269"/>
          <p:cNvSpPr txBox="1"/>
          <p:nvPr/>
        </p:nvSpPr>
        <p:spPr>
          <a:xfrm>
            <a:off x="5853113" y="3976688"/>
            <a:ext cx="20891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photo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271" name="文本框 10270"/>
          <p:cNvSpPr txBox="1"/>
          <p:nvPr/>
        </p:nvSpPr>
        <p:spPr>
          <a:xfrm>
            <a:off x="5895975" y="4551363"/>
            <a:ext cx="20891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piano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272" name="文本框 10271"/>
          <p:cNvSpPr txBox="1"/>
          <p:nvPr/>
        </p:nvSpPr>
        <p:spPr>
          <a:xfrm>
            <a:off x="1619250" y="5229225"/>
            <a:ext cx="734536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66" charset="0"/>
              </a:rPr>
              <a:t>以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o</a:t>
            </a:r>
            <a:r>
              <a:rPr lang="zh-CN" altLang="en-US" sz="2800" b="1" dirty="0">
                <a:latin typeface="Comic Sans MS" panose="030F0702030302020204" pitchFamily="66" charset="0"/>
              </a:rPr>
              <a:t>结尾的可数名词，有生命的（人和农作物）后加一般加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es</a:t>
            </a:r>
            <a:r>
              <a:rPr lang="en-US" altLang="zh-CN" sz="2800" b="1">
                <a:latin typeface="Comic Sans MS" panose="030F0702030302020204" pitchFamily="66" charset="0"/>
              </a:rPr>
              <a:t>,</a:t>
            </a:r>
            <a:r>
              <a:rPr lang="zh-CN" altLang="en-US" sz="2800" b="1" dirty="0">
                <a:latin typeface="Comic Sans MS" panose="030F0702030302020204" pitchFamily="66" charset="0"/>
              </a:rPr>
              <a:t>无生命的一般直接加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8" grpId="0"/>
      <p:bldP spid="10269" grpId="0"/>
      <p:bldP spid="10270" grpId="0"/>
      <p:bldP spid="10271" grpId="0"/>
      <p:bldP spid="102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476250"/>
            <a:ext cx="852488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12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0" y="763588"/>
            <a:ext cx="709613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2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588" y="404813"/>
            <a:ext cx="947737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12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050" y="549275"/>
            <a:ext cx="819150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1126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7625" y="908050"/>
            <a:ext cx="7239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112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750" y="2420938"/>
            <a:ext cx="3816350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1127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5513" y="4149725"/>
            <a:ext cx="1209675" cy="149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图片 1127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2725" y="2636838"/>
            <a:ext cx="1062038" cy="1512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图片 1127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56100" y="4941888"/>
            <a:ext cx="1268413" cy="808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图片 112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67363" y="4292600"/>
            <a:ext cx="1836737" cy="1963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图片 1127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18300" y="4076700"/>
            <a:ext cx="806450" cy="107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7" name="文本框 11276"/>
          <p:cNvSpPr txBox="1"/>
          <p:nvPr/>
        </p:nvSpPr>
        <p:spPr>
          <a:xfrm>
            <a:off x="3492500" y="1196975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boy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8" name="文本框 11277"/>
          <p:cNvSpPr txBox="1"/>
          <p:nvPr/>
        </p:nvSpPr>
        <p:spPr>
          <a:xfrm>
            <a:off x="6516688" y="2046288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boy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619250" y="3641725"/>
            <a:ext cx="24479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monkey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80" name="文本框 11279"/>
          <p:cNvSpPr txBox="1"/>
          <p:nvPr/>
        </p:nvSpPr>
        <p:spPr>
          <a:xfrm>
            <a:off x="6372225" y="2994025"/>
            <a:ext cx="1800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monkey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81" name="文本框 11280"/>
          <p:cNvSpPr txBox="1"/>
          <p:nvPr/>
        </p:nvSpPr>
        <p:spPr>
          <a:xfrm>
            <a:off x="1042988" y="4578350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baby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82" name="文本框 11281"/>
          <p:cNvSpPr txBox="1"/>
          <p:nvPr/>
        </p:nvSpPr>
        <p:spPr>
          <a:xfrm>
            <a:off x="3995738" y="4292600"/>
            <a:ext cx="18716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Comic Sans MS" panose="030F0702030302020204" pitchFamily="66" charset="0"/>
              </a:rPr>
              <a:t>bab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ies</a:t>
            </a:r>
            <a:endParaRPr lang="en-US" altLang="zh-CN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/>
      <p:bldP spid="11278" grpId="0"/>
      <p:bldP spid="11279" grpId="0"/>
      <p:bldP spid="11280" grpId="0"/>
      <p:bldP spid="11281" grpId="0"/>
      <p:bldP spid="112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表格 12289"/>
          <p:cNvGraphicFramePr/>
          <p:nvPr/>
        </p:nvGraphicFramePr>
        <p:xfrm>
          <a:off x="1979613" y="908050"/>
          <a:ext cx="6072188" cy="3611563"/>
        </p:xfrm>
        <a:graphic>
          <a:graphicData uri="http://schemas.openxmlformats.org/drawingml/2006/table">
            <a:tbl>
              <a:tblPr/>
              <a:tblGrid>
                <a:gridCol w="3036888"/>
                <a:gridCol w="3035300"/>
              </a:tblGrid>
              <a:tr h="773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This is </a:t>
                      </a:r>
                      <a:endParaRPr lang="en-US" altLang="zh-CN" b="1">
                        <a:latin typeface="Comic Sans MS" panose="030F0702030302020204" pitchFamily="66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a ___.</a:t>
                      </a: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These are </a:t>
                      </a:r>
                      <a:endParaRPr lang="en-US" altLang="zh-CN" b="1">
                        <a:latin typeface="Comic Sans MS" panose="030F0702030302020204" pitchFamily="66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many ___.</a:t>
                      </a:r>
                      <a:endParaRPr lang="zh-CN" altLang="en-US" b="1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b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oy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boy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s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monk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ey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monkey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s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ba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by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bab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ies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fami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ly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famil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ies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coun</a:t>
                      </a:r>
                      <a:r>
                        <a:rPr lang="en-US" altLang="zh-CN">
                          <a:solidFill>
                            <a:srgbClr val="000099"/>
                          </a:solidFill>
                          <a:latin typeface="Comic Sans MS" panose="030F0702030302020204" pitchFamily="66" charset="0"/>
                        </a:rPr>
                        <a:t>try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countr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ies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13" name="文本框 12312"/>
          <p:cNvSpPr txBox="1"/>
          <p:nvPr/>
        </p:nvSpPr>
        <p:spPr>
          <a:xfrm>
            <a:off x="611188" y="4797425"/>
            <a:ext cx="73453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Comic Sans MS" panose="030F0702030302020204" pitchFamily="66" charset="0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元音字母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+Y</a:t>
            </a:r>
            <a:r>
              <a:rPr lang="zh-CN" altLang="en-US" sz="2800" b="1" dirty="0">
                <a:latin typeface="Comic Sans MS" panose="030F0702030302020204" pitchFamily="66" charset="0"/>
              </a:rPr>
              <a:t>结尾的可数名词直接加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zh-CN" altLang="en-US" sz="2800" b="1" dirty="0">
                <a:latin typeface="Comic Sans MS" panose="030F0702030302020204" pitchFamily="66" charset="0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辅音字母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+Y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，</a:t>
            </a:r>
            <a:r>
              <a:rPr lang="zh-CN" altLang="en-US" sz="2800" b="1" dirty="0">
                <a:latin typeface="Comic Sans MS" panose="030F0702030302020204" pitchFamily="66" charset="0"/>
              </a:rPr>
              <a:t>变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Y</a:t>
            </a:r>
            <a:r>
              <a:rPr lang="zh-CN" altLang="en-US" sz="2800" b="1" dirty="0">
                <a:latin typeface="Comic Sans MS" panose="030F0702030302020204" pitchFamily="66" charset="0"/>
              </a:rPr>
              <a:t>为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i+es</a:t>
            </a:r>
            <a:r>
              <a:rPr lang="en-US" altLang="zh-CN" sz="2800" b="1">
                <a:latin typeface="Comic Sans MS" panose="030F0702030302020204" pitchFamily="66" charset="0"/>
              </a:rPr>
              <a:t>.</a:t>
            </a:r>
            <a:endParaRPr lang="en-US" altLang="zh-CN" sz="28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4" name="表格 13313"/>
          <p:cNvGraphicFramePr/>
          <p:nvPr/>
        </p:nvGraphicFramePr>
        <p:xfrm>
          <a:off x="1979613" y="549275"/>
          <a:ext cx="6072188" cy="4770438"/>
        </p:xfrm>
        <a:graphic>
          <a:graphicData uri="http://schemas.openxmlformats.org/drawingml/2006/table">
            <a:tbl>
              <a:tblPr/>
              <a:tblGrid>
                <a:gridCol w="3036888"/>
                <a:gridCol w="3035300"/>
              </a:tblGrid>
              <a:tr h="773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This is </a:t>
                      </a:r>
                      <a:endParaRPr lang="en-US" altLang="zh-CN" b="1">
                        <a:latin typeface="Comic Sans MS" panose="030F0702030302020204" pitchFamily="66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a ___.</a:t>
                      </a: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These are </a:t>
                      </a:r>
                      <a:endParaRPr lang="en-US" altLang="zh-CN" b="1">
                        <a:latin typeface="Comic Sans MS" panose="030F0702030302020204" pitchFamily="66" charset="0"/>
                      </a:endParaRPr>
                    </a:p>
                    <a:p>
                      <a:pPr marL="0" lvl="0" indent="0" algn="ctr">
                        <a:lnSpc>
                          <a:spcPct val="8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latin typeface="Comic Sans MS" panose="030F0702030302020204" pitchFamily="66" charset="0"/>
                        </a:rPr>
                        <a:t>many ___.</a:t>
                      </a:r>
                      <a:endParaRPr lang="zh-CN" altLang="en-US" b="1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man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m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</a:t>
                      </a:r>
                      <a:r>
                        <a:rPr lang="en-US" altLang="zh-CN">
                          <a:latin typeface="Comic Sans MS" panose="030F0702030302020204" pitchFamily="66" charset="0"/>
                        </a:rPr>
                        <a:t>n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woman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wom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e</a:t>
                      </a:r>
                      <a:r>
                        <a:rPr lang="en-US" altLang="zh-CN">
                          <a:latin typeface="Comic Sans MS" panose="030F0702030302020204" pitchFamily="66" charset="0"/>
                        </a:rPr>
                        <a:t>n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child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child</a:t>
                      </a:r>
                      <a:r>
                        <a:rPr lang="en-US" altLang="zh-CN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ren</a:t>
                      </a:r>
                      <a:endParaRPr lang="zh-CN" altLang="en-US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that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foot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leaf</a:t>
                      </a:r>
                      <a:endParaRPr lang="zh-CN" altLang="en-US"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latin typeface="Comic Sans MS" panose="030F0702030302020204" pitchFamily="66" charset="0"/>
                        </a:rPr>
                        <a:t>sheep</a:t>
                      </a:r>
                      <a:endParaRPr lang="zh-CN" altLang="en-US">
                        <a:solidFill>
                          <a:srgbClr val="000099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43" name="文本框 13342"/>
          <p:cNvSpPr txBox="1"/>
          <p:nvPr/>
        </p:nvSpPr>
        <p:spPr>
          <a:xfrm>
            <a:off x="6011863" y="3054350"/>
            <a:ext cx="20891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those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344" name="文本框 13343"/>
          <p:cNvSpPr txBox="1"/>
          <p:nvPr/>
        </p:nvSpPr>
        <p:spPr>
          <a:xfrm>
            <a:off x="6154738" y="3630613"/>
            <a:ext cx="20891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feet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345" name="文本框 13344"/>
          <p:cNvSpPr txBox="1"/>
          <p:nvPr/>
        </p:nvSpPr>
        <p:spPr>
          <a:xfrm>
            <a:off x="6011863" y="4221163"/>
            <a:ext cx="20891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leaves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346" name="文本框 13345"/>
          <p:cNvSpPr txBox="1"/>
          <p:nvPr/>
        </p:nvSpPr>
        <p:spPr>
          <a:xfrm>
            <a:off x="6083300" y="4797425"/>
            <a:ext cx="20891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anose="030F0702030302020204" pitchFamily="66" charset="0"/>
              </a:rPr>
              <a:t>sheep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347" name="文本框 13346"/>
          <p:cNvSpPr txBox="1"/>
          <p:nvPr/>
        </p:nvSpPr>
        <p:spPr>
          <a:xfrm>
            <a:off x="611188" y="5435600"/>
            <a:ext cx="73453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Comic Sans MS" panose="030F0702030302020204" pitchFamily="66" charset="0"/>
              </a:rPr>
              <a:t>不规则可数名词复数要单独记，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f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或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fe</a:t>
            </a:r>
            <a:r>
              <a:rPr lang="zh-CN" altLang="en-US" sz="2800" b="1" dirty="0">
                <a:latin typeface="Comic Sans MS" panose="030F0702030302020204" pitchFamily="66" charset="0"/>
              </a:rPr>
              <a:t>结尾的词有时会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变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rPr>
              <a:t>f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或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fe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为</a:t>
            </a:r>
            <a:r>
              <a:rPr lang="en-US" altLang="zh-CN" sz="2800" b="1" err="1">
                <a:solidFill>
                  <a:srgbClr val="FF0000"/>
                </a:solidFill>
                <a:latin typeface="Comic Sans MS" panose="030F0702030302020204" pitchFamily="66" charset="0"/>
              </a:rPr>
              <a:t>v+es</a:t>
            </a:r>
            <a:r>
              <a:rPr lang="en-US" altLang="zh-CN" sz="2800">
                <a:latin typeface="Comic Sans MS" panose="030F0702030302020204" pitchFamily="66" charset="0"/>
              </a:rPr>
              <a:t>.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3" grpId="0"/>
      <p:bldP spid="13344" grpId="0"/>
      <p:bldP spid="13345" grpId="0"/>
      <p:bldP spid="13346" grpId="0"/>
      <p:bldP spid="1334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1077</Words>
  <Application>WPS 演示</Application>
  <PresentationFormat>在屏幕上显示</PresentationFormat>
  <Paragraphs>214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Comic Sans MS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2016-07-08T07:25:00Z</dcterms:created>
  <dcterms:modified xsi:type="dcterms:W3CDTF">2023-09-30T11:44:48Z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38472F429A4E48B38C9F1C03F800F1B4_13</vt:lpwstr>
  </property>
  <property fmtid="{D5CDD505-2E9C-101B-9397-08002B2CF9AE}" pid="4" name="KSOProductBuildVer">
    <vt:lpwstr>2052-12.1.0.15374</vt:lpwstr>
  </property>
</Properties>
</file>