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handoutMasterIdLst>
    <p:handoutMasterId r:id="rId20"/>
  </p:handoutMasterIdLst>
  <p:sldIdLst>
    <p:sldId id="309" r:id="rId5"/>
    <p:sldId id="698" r:id="rId6"/>
    <p:sldId id="1480" r:id="rId8"/>
    <p:sldId id="1481" r:id="rId9"/>
    <p:sldId id="1482" r:id="rId10"/>
    <p:sldId id="1483" r:id="rId11"/>
    <p:sldId id="1484" r:id="rId12"/>
    <p:sldId id="1485" r:id="rId13"/>
    <p:sldId id="1486" r:id="rId14"/>
    <p:sldId id="1487" r:id="rId15"/>
    <p:sldId id="1488" r:id="rId16"/>
    <p:sldId id="1252" r:id="rId17"/>
    <p:sldId id="268" r:id="rId18"/>
    <p:sldId id="1491" r:id="rId1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charset="-122"/>
      <p:regular r:id="rId29"/>
    </p:embeddedFont>
    <p:embeddedFont>
      <p:font typeface="黑体" panose="02010609060101010101" pitchFamily="2" charset="-122"/>
      <p:regular r:id="rId30"/>
    </p:embeddedFont>
    <p:embeddedFont>
      <p:font typeface="楷体" panose="02010609060101010101" charset="-122"/>
      <p:regular r:id="rId31"/>
    </p:embeddedFont>
  </p:embeddedFontLst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4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CEC8"/>
    <a:srgbClr val="F7EEB6"/>
    <a:srgbClr val="FFFFFF"/>
    <a:srgbClr val="BCDFFF"/>
    <a:srgbClr val="D1DDFE"/>
    <a:srgbClr val="0070C0"/>
    <a:srgbClr val="CD7171"/>
    <a:srgbClr val="6D9BD9"/>
    <a:srgbClr val="C1515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764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2.wav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8"/>
          <p:cNvSpPr txBox="1"/>
          <p:nvPr/>
        </p:nvSpPr>
        <p:spPr>
          <a:xfrm>
            <a:off x="3463925" y="371475"/>
            <a:ext cx="31165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第97页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8434" name="Picture 37" descr="C:\Users\Administrator\Desktop\飞书20220824-104515-removebg-preview.png飞书20220824-104515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550353" y="1095217"/>
            <a:ext cx="6043612" cy="1644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454025" y="2740025"/>
            <a:ext cx="5472113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一共有多少只天鹅？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2" name="Group 50"/>
          <p:cNvGrpSpPr/>
          <p:nvPr/>
        </p:nvGrpSpPr>
        <p:grpSpPr>
          <a:xfrm>
            <a:off x="2562225" y="3379788"/>
            <a:ext cx="2951163" cy="611187"/>
            <a:chOff x="1688" y="3139"/>
            <a:chExt cx="1859" cy="385"/>
          </a:xfrm>
        </p:grpSpPr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>
              <a:off x="1688" y="3151"/>
              <a:ext cx="35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Text Box 36"/>
            <p:cNvSpPr txBox="1">
              <a:spLocks noChangeArrowheads="1"/>
            </p:cNvSpPr>
            <p:nvPr/>
          </p:nvSpPr>
          <p:spPr bwMode="auto">
            <a:xfrm>
              <a:off x="2129" y="3139"/>
              <a:ext cx="31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＋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Text Box 37"/>
            <p:cNvSpPr txBox="1">
              <a:spLocks noChangeArrowheads="1"/>
            </p:cNvSpPr>
            <p:nvPr/>
          </p:nvSpPr>
          <p:spPr bwMode="auto">
            <a:xfrm>
              <a:off x="2532" y="3156"/>
              <a:ext cx="33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Text Box 38"/>
            <p:cNvSpPr txBox="1">
              <a:spLocks noChangeArrowheads="1"/>
            </p:cNvSpPr>
            <p:nvPr/>
          </p:nvSpPr>
          <p:spPr bwMode="auto">
            <a:xfrm>
              <a:off x="3128" y="3156"/>
              <a:ext cx="41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8441" name="Group 42"/>
          <p:cNvGrpSpPr/>
          <p:nvPr/>
        </p:nvGrpSpPr>
        <p:grpSpPr>
          <a:xfrm>
            <a:off x="2582863" y="3338513"/>
            <a:ext cx="4122737" cy="769937"/>
            <a:chOff x="1519" y="3009"/>
            <a:chExt cx="2597" cy="485"/>
          </a:xfrm>
        </p:grpSpPr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19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" name="Oval 24"/>
            <p:cNvSpPr>
              <a:spLocks noChangeArrowheads="1"/>
            </p:cNvSpPr>
            <p:nvPr/>
          </p:nvSpPr>
          <p:spPr bwMode="auto">
            <a:xfrm>
              <a:off x="1941" y="3062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" name="Text Box 25"/>
            <p:cNvSpPr txBox="1">
              <a:spLocks noChangeArrowheads="1"/>
            </p:cNvSpPr>
            <p:nvPr/>
          </p:nvSpPr>
          <p:spPr bwMode="auto">
            <a:xfrm>
              <a:off x="2645" y="3009"/>
              <a:ext cx="397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＝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Text Box 26"/>
            <p:cNvSpPr txBox="1">
              <a:spLocks noChangeArrowheads="1"/>
            </p:cNvSpPr>
            <p:nvPr/>
          </p:nvSpPr>
          <p:spPr bwMode="auto">
            <a:xfrm>
              <a:off x="3254" y="3058"/>
              <a:ext cx="86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（只）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2355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3002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8448" name="Group 43"/>
          <p:cNvGrpSpPr/>
          <p:nvPr/>
        </p:nvGrpSpPr>
        <p:grpSpPr>
          <a:xfrm>
            <a:off x="2582863" y="4195763"/>
            <a:ext cx="4122737" cy="769937"/>
            <a:chOff x="1519" y="3009"/>
            <a:chExt cx="2597" cy="485"/>
          </a:xfrm>
        </p:grpSpPr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1519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1941" y="3062"/>
              <a:ext cx="317" cy="31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2645" y="3009"/>
              <a:ext cx="397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＝</a:t>
              </a:r>
              <a:endPara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3254" y="3058"/>
              <a:ext cx="86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（只）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2355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3002" y="3067"/>
              <a:ext cx="317" cy="31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1" name="Group 51"/>
          <p:cNvGrpSpPr/>
          <p:nvPr/>
        </p:nvGrpSpPr>
        <p:grpSpPr>
          <a:xfrm>
            <a:off x="2554288" y="4241800"/>
            <a:ext cx="2967037" cy="611188"/>
            <a:chOff x="1683" y="3134"/>
            <a:chExt cx="1869" cy="385"/>
          </a:xfrm>
        </p:grpSpPr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1683" y="3151"/>
              <a:ext cx="35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3" name="Text Box 36"/>
            <p:cNvSpPr txBox="1">
              <a:spLocks noChangeArrowheads="1"/>
            </p:cNvSpPr>
            <p:nvPr/>
          </p:nvSpPr>
          <p:spPr bwMode="auto">
            <a:xfrm>
              <a:off x="2129" y="3134"/>
              <a:ext cx="31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＋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4" name="Text Box 37"/>
            <p:cNvSpPr txBox="1">
              <a:spLocks noChangeArrowheads="1"/>
            </p:cNvSpPr>
            <p:nvPr/>
          </p:nvSpPr>
          <p:spPr bwMode="auto">
            <a:xfrm>
              <a:off x="2532" y="3151"/>
              <a:ext cx="33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5" name="Text Box 38"/>
            <p:cNvSpPr txBox="1">
              <a:spLocks noChangeArrowheads="1"/>
            </p:cNvSpPr>
            <p:nvPr/>
          </p:nvSpPr>
          <p:spPr bwMode="auto">
            <a:xfrm>
              <a:off x="3133" y="3151"/>
              <a:ext cx="41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飞书20220824-104850-removebg-preview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41425" y="652780"/>
            <a:ext cx="6313805" cy="3991610"/>
          </a:xfrm>
          <a:prstGeom prst="rect">
            <a:avLst/>
          </a:prstGeom>
        </p:spPr>
      </p:pic>
      <p:sp>
        <p:nvSpPr>
          <p:cNvPr id="19465" name="文本框 3"/>
          <p:cNvSpPr txBox="1"/>
          <p:nvPr/>
        </p:nvSpPr>
        <p:spPr>
          <a:xfrm>
            <a:off x="3352800" y="133350"/>
            <a:ext cx="29768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99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1022350" y="2478405"/>
            <a:ext cx="2133600" cy="1769745"/>
          </a:xfrm>
          <a:prstGeom prst="roundRect">
            <a:avLst/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2998470" y="1658620"/>
            <a:ext cx="3798570" cy="2284730"/>
          </a:xfrm>
          <a:custGeom>
            <a:avLst/>
            <a:gdLst>
              <a:gd name="connsiteX0" fmla="*/ 0 w 5982"/>
              <a:gd name="connsiteY0" fmla="*/ 636 h 3598"/>
              <a:gd name="connsiteX1" fmla="*/ 579 w 5982"/>
              <a:gd name="connsiteY1" fmla="*/ 0 h 3598"/>
              <a:gd name="connsiteX2" fmla="*/ 5402 w 5982"/>
              <a:gd name="connsiteY2" fmla="*/ 120 h 3598"/>
              <a:gd name="connsiteX3" fmla="*/ 5982 w 5982"/>
              <a:gd name="connsiteY3" fmla="*/ 700 h 3598"/>
              <a:gd name="connsiteX4" fmla="*/ 5982 w 5982"/>
              <a:gd name="connsiteY4" fmla="*/ 3018 h 3598"/>
              <a:gd name="connsiteX5" fmla="*/ 5402 w 5982"/>
              <a:gd name="connsiteY5" fmla="*/ 3598 h 3598"/>
              <a:gd name="connsiteX6" fmla="*/ 964 w 5982"/>
              <a:gd name="connsiteY6" fmla="*/ 3598 h 3598"/>
              <a:gd name="connsiteX7" fmla="*/ 384 w 5982"/>
              <a:gd name="connsiteY7" fmla="*/ 3018 h 3598"/>
              <a:gd name="connsiteX8" fmla="*/ 112 w 5982"/>
              <a:gd name="connsiteY8" fmla="*/ 804 h 3598"/>
              <a:gd name="connsiteX9" fmla="*/ 0 w 5982"/>
              <a:gd name="connsiteY9" fmla="*/ 636 h 3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82" h="3598">
                <a:moveTo>
                  <a:pt x="0" y="636"/>
                </a:moveTo>
                <a:cubicBezTo>
                  <a:pt x="0" y="316"/>
                  <a:pt x="259" y="0"/>
                  <a:pt x="579" y="0"/>
                </a:cubicBezTo>
                <a:lnTo>
                  <a:pt x="5402" y="120"/>
                </a:lnTo>
                <a:cubicBezTo>
                  <a:pt x="5722" y="120"/>
                  <a:pt x="5982" y="380"/>
                  <a:pt x="5982" y="700"/>
                </a:cubicBezTo>
                <a:lnTo>
                  <a:pt x="5982" y="3018"/>
                </a:lnTo>
                <a:cubicBezTo>
                  <a:pt x="5982" y="3338"/>
                  <a:pt x="5722" y="3598"/>
                  <a:pt x="5402" y="3598"/>
                </a:cubicBezTo>
                <a:lnTo>
                  <a:pt x="964" y="3598"/>
                </a:lnTo>
                <a:cubicBezTo>
                  <a:pt x="644" y="3598"/>
                  <a:pt x="384" y="3338"/>
                  <a:pt x="384" y="3018"/>
                </a:cubicBezTo>
                <a:lnTo>
                  <a:pt x="112" y="804"/>
                </a:lnTo>
                <a:lnTo>
                  <a:pt x="0" y="636"/>
                </a:lnTo>
                <a:close/>
              </a:path>
            </a:pathLst>
          </a:cu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609600" y="4248150"/>
            <a:ext cx="2724150" cy="553720"/>
          </a:xfrm>
          <a:prstGeom prst="roundRec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 232"/>
          <p:cNvSpPr/>
          <p:nvPr/>
        </p:nvSpPr>
        <p:spPr>
          <a:xfrm flipH="1">
            <a:off x="4953000" y="4019550"/>
            <a:ext cx="3114675" cy="743585"/>
          </a:xfrm>
          <a:prstGeom prst="wedgeRoundRectCallout">
            <a:avLst>
              <a:gd name="adj1" fmla="val -52737"/>
              <a:gd name="adj2" fmla="val 1059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还能怎样解答？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78184" y="4279265"/>
            <a:ext cx="2103456" cy="545148"/>
            <a:chOff x="1269" y="7098"/>
            <a:chExt cx="3313" cy="859"/>
          </a:xfrm>
        </p:grpSpPr>
        <p:sp>
          <p:nvSpPr>
            <p:cNvPr id="61" name="Text Box 35"/>
            <p:cNvSpPr txBox="1">
              <a:spLocks noChangeArrowheads="1"/>
            </p:cNvSpPr>
            <p:nvPr/>
          </p:nvSpPr>
          <p:spPr bwMode="auto">
            <a:xfrm>
              <a:off x="1269" y="7098"/>
              <a:ext cx="88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8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2" name="Text Box 35"/>
            <p:cNvSpPr txBox="1">
              <a:spLocks noChangeArrowheads="1"/>
            </p:cNvSpPr>
            <p:nvPr/>
          </p:nvSpPr>
          <p:spPr bwMode="auto">
            <a:xfrm>
              <a:off x="1799" y="7098"/>
              <a:ext cx="88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3" name="Text Box 35"/>
            <p:cNvSpPr txBox="1">
              <a:spLocks noChangeArrowheads="1"/>
            </p:cNvSpPr>
            <p:nvPr/>
          </p:nvSpPr>
          <p:spPr bwMode="auto">
            <a:xfrm>
              <a:off x="2368" y="7118"/>
              <a:ext cx="887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4" name="Text Box 35"/>
            <p:cNvSpPr txBox="1">
              <a:spLocks noChangeArrowheads="1"/>
            </p:cNvSpPr>
            <p:nvPr/>
          </p:nvSpPr>
          <p:spPr bwMode="auto">
            <a:xfrm>
              <a:off x="3605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5" name="Text Box 35"/>
            <p:cNvSpPr txBox="1">
              <a:spLocks noChangeArrowheads="1"/>
            </p:cNvSpPr>
            <p:nvPr/>
          </p:nvSpPr>
          <p:spPr bwMode="auto">
            <a:xfrm>
              <a:off x="2926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=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66" name=" 232"/>
          <p:cNvSpPr/>
          <p:nvPr/>
        </p:nvSpPr>
        <p:spPr>
          <a:xfrm flipH="1">
            <a:off x="896620" y="1734820"/>
            <a:ext cx="2149475" cy="743585"/>
          </a:xfrm>
          <a:prstGeom prst="wedgeRoundRectCallout">
            <a:avLst>
              <a:gd name="adj1" fmla="val 11565"/>
              <a:gd name="adj2" fmla="val 6759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男生有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7" name=" 232"/>
          <p:cNvSpPr/>
          <p:nvPr/>
        </p:nvSpPr>
        <p:spPr>
          <a:xfrm flipH="1">
            <a:off x="5562600" y="1214120"/>
            <a:ext cx="2149475" cy="743585"/>
          </a:xfrm>
          <a:prstGeom prst="wedgeRoundRectCallout">
            <a:avLst>
              <a:gd name="adj1" fmla="val 27134"/>
              <a:gd name="adj2" fmla="val 82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女生有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96620" y="1657985"/>
            <a:ext cx="20193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场外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kumimoji="0" lang="en-US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627370" y="1245235"/>
            <a:ext cx="201930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场内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94690" y="4279900"/>
            <a:ext cx="2039564" cy="544513"/>
            <a:chOff x="1310" y="7099"/>
            <a:chExt cx="3211" cy="858"/>
          </a:xfrm>
        </p:grpSpPr>
        <p:sp>
          <p:nvSpPr>
            <p:cNvPr id="71" name="Text Box 35"/>
            <p:cNvSpPr txBox="1">
              <a:spLocks noChangeArrowheads="1"/>
            </p:cNvSpPr>
            <p:nvPr/>
          </p:nvSpPr>
          <p:spPr bwMode="auto">
            <a:xfrm>
              <a:off x="1310" y="7099"/>
              <a:ext cx="88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2" name="Text Box 35"/>
            <p:cNvSpPr txBox="1">
              <a:spLocks noChangeArrowheads="1"/>
            </p:cNvSpPr>
            <p:nvPr/>
          </p:nvSpPr>
          <p:spPr bwMode="auto">
            <a:xfrm>
              <a:off x="1826" y="7099"/>
              <a:ext cx="888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+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3" name="Text Box 35"/>
            <p:cNvSpPr txBox="1">
              <a:spLocks noChangeArrowheads="1"/>
            </p:cNvSpPr>
            <p:nvPr/>
          </p:nvSpPr>
          <p:spPr bwMode="auto">
            <a:xfrm>
              <a:off x="2416" y="7119"/>
              <a:ext cx="88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9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4" name="Text Box 35"/>
            <p:cNvSpPr txBox="1">
              <a:spLocks noChangeArrowheads="1"/>
            </p:cNvSpPr>
            <p:nvPr/>
          </p:nvSpPr>
          <p:spPr bwMode="auto">
            <a:xfrm>
              <a:off x="3544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14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5" name="Text Box 35"/>
            <p:cNvSpPr txBox="1">
              <a:spLocks noChangeArrowheads="1"/>
            </p:cNvSpPr>
            <p:nvPr/>
          </p:nvSpPr>
          <p:spPr bwMode="auto">
            <a:xfrm>
              <a:off x="2902" y="7135"/>
              <a:ext cx="9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=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76" name=" 232"/>
          <p:cNvSpPr/>
          <p:nvPr/>
        </p:nvSpPr>
        <p:spPr>
          <a:xfrm flipH="1">
            <a:off x="5080000" y="4146550"/>
            <a:ext cx="3114675" cy="743585"/>
          </a:xfrm>
          <a:prstGeom prst="wedgeRoundRectCallout">
            <a:avLst>
              <a:gd name="adj1" fmla="val -52737"/>
              <a:gd name="adj2" fmla="val 1059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一共有多少人？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77" name="图片 76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848600" y="3629660"/>
            <a:ext cx="1183640" cy="1370965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2594610" y="4319270"/>
            <a:ext cx="79629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人</a:t>
            </a:r>
            <a:r>
              <a:rPr 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endParaRPr lang="en-US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animBg="1"/>
      <p:bldP spid="59" grpId="0" bldLvl="0" animBg="1"/>
      <p:bldP spid="68" grpId="0"/>
      <p:bldP spid="69" grpId="0"/>
      <p:bldP spid="76" grpId="0" bldLvl="0" animBg="1"/>
      <p:bldP spid="76" grpId="1" bldLvl="0" animBg="1"/>
      <p:bldP spid="79" grpId="0"/>
      <p:bldP spid="7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7421" y="3638550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838200" y="1096010"/>
            <a:ext cx="6852920" cy="2325370"/>
          </a:xfrm>
          <a:prstGeom prst="wedgeRoundRectCallout">
            <a:avLst>
              <a:gd name="adj1" fmla="val 40656"/>
              <a:gd name="adj2" fmla="val 6099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同一个加法问题从不同的角度去思考，列出的算式会不同，但计算结果是相同的。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4363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5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解决问题（1）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49880" y="1616710"/>
            <a:ext cx="44564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20以内的进位加法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302510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30" descr="C:\Users\Administrator\Desktop\飞书20220824-103415-removebg-preview.png飞书20220824-103415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32180" y="751840"/>
            <a:ext cx="7084060" cy="3639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3" name="文本框 3"/>
          <p:cNvSpPr txBox="1"/>
          <p:nvPr/>
        </p:nvSpPr>
        <p:spPr>
          <a:xfrm>
            <a:off x="3595688" y="10477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97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031" y="39312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1447800" y="3905885"/>
            <a:ext cx="3112135" cy="721360"/>
          </a:xfrm>
          <a:prstGeom prst="wedgeRoundRectCallout">
            <a:avLst>
              <a:gd name="adj1" fmla="val 56528"/>
              <a:gd name="adj2" fmla="val -298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一共有多少人？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4830" y="1002030"/>
            <a:ext cx="610870" cy="721995"/>
            <a:chOff x="858" y="1578"/>
            <a:chExt cx="962" cy="1137"/>
          </a:xfrm>
        </p:grpSpPr>
        <p:grpSp>
          <p:nvGrpSpPr>
            <p:cNvPr id="5" name="组合 4"/>
            <p:cNvGrpSpPr/>
            <p:nvPr/>
          </p:nvGrpSpPr>
          <p:grpSpPr>
            <a:xfrm>
              <a:off x="858" y="1578"/>
              <a:ext cx="961" cy="995"/>
              <a:chOff x="858" y="1813"/>
              <a:chExt cx="942" cy="760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858" y="1813"/>
                <a:ext cx="821" cy="684"/>
              </a:xfrm>
              <a:custGeom>
                <a:avLst/>
                <a:gdLst>
                  <a:gd name="connsiteX0" fmla="*/ 59 w 821"/>
                  <a:gd name="connsiteY0" fmla="*/ 254 h 684"/>
                  <a:gd name="connsiteX1" fmla="*/ 195 w 821"/>
                  <a:gd name="connsiteY1" fmla="*/ 20 h 684"/>
                  <a:gd name="connsiteX2" fmla="*/ 707 w 821"/>
                  <a:gd name="connsiteY2" fmla="*/ 0 h 684"/>
                  <a:gd name="connsiteX3" fmla="*/ 821 w 821"/>
                  <a:gd name="connsiteY3" fmla="*/ 114 h 684"/>
                  <a:gd name="connsiteX4" fmla="*/ 821 w 821"/>
                  <a:gd name="connsiteY4" fmla="*/ 570 h 684"/>
                  <a:gd name="connsiteX5" fmla="*/ 707 w 821"/>
                  <a:gd name="connsiteY5" fmla="*/ 684 h 684"/>
                  <a:gd name="connsiteX6" fmla="*/ 114 w 821"/>
                  <a:gd name="connsiteY6" fmla="*/ 684 h 684"/>
                  <a:gd name="connsiteX7" fmla="*/ 0 w 821"/>
                  <a:gd name="connsiteY7" fmla="*/ 570 h 684"/>
                  <a:gd name="connsiteX8" fmla="*/ 59 w 821"/>
                  <a:gd name="connsiteY8" fmla="*/ 254 h 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" h="684">
                    <a:moveTo>
                      <a:pt x="59" y="254"/>
                    </a:moveTo>
                    <a:cubicBezTo>
                      <a:pt x="59" y="191"/>
                      <a:pt x="132" y="20"/>
                      <a:pt x="195" y="20"/>
                    </a:cubicBezTo>
                    <a:lnTo>
                      <a:pt x="707" y="0"/>
                    </a:lnTo>
                    <a:cubicBezTo>
                      <a:pt x="770" y="0"/>
                      <a:pt x="821" y="51"/>
                      <a:pt x="821" y="114"/>
                    </a:cubicBezTo>
                    <a:lnTo>
                      <a:pt x="821" y="570"/>
                    </a:lnTo>
                    <a:cubicBezTo>
                      <a:pt x="821" y="633"/>
                      <a:pt x="770" y="684"/>
                      <a:pt x="707" y="684"/>
                    </a:cubicBezTo>
                    <a:lnTo>
                      <a:pt x="114" y="684"/>
                    </a:lnTo>
                    <a:cubicBezTo>
                      <a:pt x="51" y="684"/>
                      <a:pt x="0" y="633"/>
                      <a:pt x="0" y="570"/>
                    </a:cubicBezTo>
                    <a:lnTo>
                      <a:pt x="59" y="25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任意多边形 3"/>
              <p:cNvSpPr/>
              <p:nvPr/>
            </p:nvSpPr>
            <p:spPr>
              <a:xfrm>
                <a:off x="980" y="1889"/>
                <a:ext cx="821" cy="684"/>
              </a:xfrm>
              <a:custGeom>
                <a:avLst/>
                <a:gdLst>
                  <a:gd name="connsiteX0" fmla="*/ 59 w 821"/>
                  <a:gd name="connsiteY0" fmla="*/ 254 h 684"/>
                  <a:gd name="connsiteX1" fmla="*/ 195 w 821"/>
                  <a:gd name="connsiteY1" fmla="*/ 20 h 684"/>
                  <a:gd name="connsiteX2" fmla="*/ 707 w 821"/>
                  <a:gd name="connsiteY2" fmla="*/ 0 h 684"/>
                  <a:gd name="connsiteX3" fmla="*/ 821 w 821"/>
                  <a:gd name="connsiteY3" fmla="*/ 114 h 684"/>
                  <a:gd name="connsiteX4" fmla="*/ 821 w 821"/>
                  <a:gd name="connsiteY4" fmla="*/ 570 h 684"/>
                  <a:gd name="connsiteX5" fmla="*/ 707 w 821"/>
                  <a:gd name="connsiteY5" fmla="*/ 684 h 684"/>
                  <a:gd name="connsiteX6" fmla="*/ 114 w 821"/>
                  <a:gd name="connsiteY6" fmla="*/ 684 h 684"/>
                  <a:gd name="connsiteX7" fmla="*/ 0 w 821"/>
                  <a:gd name="connsiteY7" fmla="*/ 570 h 684"/>
                  <a:gd name="connsiteX8" fmla="*/ 59 w 821"/>
                  <a:gd name="connsiteY8" fmla="*/ 254 h 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21" h="684">
                    <a:moveTo>
                      <a:pt x="59" y="254"/>
                    </a:moveTo>
                    <a:cubicBezTo>
                      <a:pt x="59" y="191"/>
                      <a:pt x="132" y="20"/>
                      <a:pt x="195" y="20"/>
                    </a:cubicBezTo>
                    <a:lnTo>
                      <a:pt x="707" y="0"/>
                    </a:lnTo>
                    <a:cubicBezTo>
                      <a:pt x="770" y="0"/>
                      <a:pt x="821" y="51"/>
                      <a:pt x="821" y="114"/>
                    </a:cubicBezTo>
                    <a:lnTo>
                      <a:pt x="821" y="570"/>
                    </a:lnTo>
                    <a:cubicBezTo>
                      <a:pt x="821" y="633"/>
                      <a:pt x="770" y="684"/>
                      <a:pt x="707" y="684"/>
                    </a:cubicBezTo>
                    <a:lnTo>
                      <a:pt x="114" y="684"/>
                    </a:lnTo>
                    <a:cubicBezTo>
                      <a:pt x="51" y="684"/>
                      <a:pt x="0" y="633"/>
                      <a:pt x="0" y="570"/>
                    </a:cubicBezTo>
                    <a:lnTo>
                      <a:pt x="59" y="254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058" y="1602"/>
              <a:ext cx="76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latin typeface="宋体" panose="02010600030101010101" pitchFamily="2" charset="-122"/>
                </a:rPr>
                <a:t>5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 bwMode="auto">
          <a:xfrm>
            <a:off x="4800610" y="3562236"/>
            <a:ext cx="3207005" cy="1183349"/>
          </a:xfrm>
          <a:prstGeom prst="wedgeRoundRectCallout">
            <a:avLst>
              <a:gd name="adj1" fmla="val 52882"/>
              <a:gd name="adj2" fmla="val 3543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10000"/>
              </a:lnSpc>
              <a:buClrTx/>
              <a:buSzTx/>
              <a:buFontTx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男生加女生的人数就是总人数。</a:t>
            </a: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 232"/>
          <p:cNvSpPr/>
          <p:nvPr/>
        </p:nvSpPr>
        <p:spPr>
          <a:xfrm flipH="1">
            <a:off x="1295400" y="3554095"/>
            <a:ext cx="3453130" cy="1304290"/>
          </a:xfrm>
          <a:prstGeom prst="wedgeRoundRectCallout">
            <a:avLst>
              <a:gd name="adj1" fmla="val 56528"/>
              <a:gd name="adj2" fmla="val -298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前排加后排的人数就是总人数。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12289" name="图片 3" descr="C:\Users\Administrator\Desktop\飞书20220824-103415-removebg-preview.png飞书20220824-103415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705610" y="693420"/>
            <a:ext cx="5732145" cy="2944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男011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52400" y="3647440"/>
            <a:ext cx="1168400" cy="1362710"/>
          </a:xfrm>
          <a:prstGeom prst="rect">
            <a:avLst/>
          </a:prstGeom>
        </p:spPr>
      </p:pic>
      <p:pic>
        <p:nvPicPr>
          <p:cNvPr id="5" name="图片 4" descr="女01 11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24800" y="3637915"/>
            <a:ext cx="1181735" cy="1394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 descr="C:\Users\Administrator\Desktop\飞书20220824-103415-removebg-preview.png飞书20220824-103415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639570" y="688340"/>
            <a:ext cx="6128385" cy="3148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3"/>
          <p:cNvSpPr txBox="1"/>
          <p:nvPr/>
        </p:nvSpPr>
        <p:spPr>
          <a:xfrm>
            <a:off x="460375" y="844550"/>
            <a:ext cx="2708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21"/>
          <p:cNvSpPr txBox="1"/>
          <p:nvPr/>
        </p:nvSpPr>
        <p:spPr>
          <a:xfrm>
            <a:off x="6494780" y="3460115"/>
            <a:ext cx="2454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前排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有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AutoShape 31"/>
          <p:cNvSpPr/>
          <p:nvPr/>
        </p:nvSpPr>
        <p:spPr>
          <a:xfrm rot="236591">
            <a:off x="2382838" y="1177925"/>
            <a:ext cx="4873625" cy="792163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AutoShape 32"/>
          <p:cNvSpPr/>
          <p:nvPr/>
        </p:nvSpPr>
        <p:spPr>
          <a:xfrm rot="236591">
            <a:off x="2454275" y="2138363"/>
            <a:ext cx="4219575" cy="79216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274435" y="659130"/>
            <a:ext cx="240728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后排有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09875" y="4283075"/>
            <a:ext cx="32677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列式为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+ 7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2225" y="688975"/>
            <a:ext cx="410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1455" y="3464560"/>
            <a:ext cx="410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34" grpId="0" bldLvl="0" animBg="1"/>
      <p:bldP spid="40" grpId="0" bldLvl="0" animBg="1"/>
      <p:bldP spid="47" grpId="0"/>
      <p:bldP spid="48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11"/>
          <p:cNvGrpSpPr/>
          <p:nvPr/>
        </p:nvGrpSpPr>
        <p:grpSpPr>
          <a:xfrm>
            <a:off x="1228408" y="2397125"/>
            <a:ext cx="482600" cy="922338"/>
            <a:chOff x="-9" y="0"/>
            <a:chExt cx="304" cy="581"/>
          </a:xfrm>
        </p:grpSpPr>
        <p:sp>
          <p:nvSpPr>
            <p:cNvPr id="32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2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4" name="Group 14"/>
          <p:cNvGrpSpPr/>
          <p:nvPr/>
        </p:nvGrpSpPr>
        <p:grpSpPr>
          <a:xfrm>
            <a:off x="1830070" y="2397125"/>
            <a:ext cx="454025" cy="920750"/>
            <a:chOff x="-26" y="0"/>
            <a:chExt cx="286" cy="580"/>
          </a:xfrm>
        </p:grpSpPr>
        <p:sp>
          <p:nvSpPr>
            <p:cNvPr id="35" name="Line 10"/>
            <p:cNvSpPr>
              <a:spLocks noChangeShapeType="1"/>
            </p:cNvSpPr>
            <p:nvPr/>
          </p:nvSpPr>
          <p:spPr bwMode="auto">
            <a:xfrm>
              <a:off x="-26" y="0"/>
              <a:ext cx="162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45" y="134"/>
              <a:ext cx="21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7" name="Group 17"/>
          <p:cNvGrpSpPr/>
          <p:nvPr/>
        </p:nvGrpSpPr>
        <p:grpSpPr>
          <a:xfrm>
            <a:off x="464820" y="2403475"/>
            <a:ext cx="964565" cy="1054100"/>
            <a:chOff x="0" y="0"/>
            <a:chExt cx="681" cy="771"/>
          </a:xfrm>
        </p:grpSpPr>
        <p:grpSp>
          <p:nvGrpSpPr>
            <p:cNvPr id="14344" name="Group 18"/>
            <p:cNvGrpSpPr/>
            <p:nvPr/>
          </p:nvGrpSpPr>
          <p:grpSpPr>
            <a:xfrm>
              <a:off x="0" y="0"/>
              <a:ext cx="681" cy="771"/>
              <a:chOff x="0" y="0"/>
              <a:chExt cx="681" cy="771"/>
            </a:xfrm>
          </p:grpSpPr>
          <p:sp>
            <p:nvSpPr>
              <p:cNvPr id="38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Line 16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0" name="Line 18"/>
            <p:cNvSpPr>
              <a:spLocks noChangeShapeType="1"/>
            </p:cNvSpPr>
            <p:nvPr/>
          </p:nvSpPr>
          <p:spPr bwMode="auto">
            <a:xfrm flipV="1">
              <a:off x="681" y="635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Text Box 21"/>
          <p:cNvSpPr txBox="1">
            <a:spLocks noChangeArrowheads="1"/>
          </p:cNvSpPr>
          <p:nvPr/>
        </p:nvSpPr>
        <p:spPr bwMode="auto">
          <a:xfrm>
            <a:off x="2529523" y="1714500"/>
            <a:ext cx="223996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" name="标题 1"/>
          <p:cNvSpPr>
            <a:spLocks noChangeArrowheads="1"/>
          </p:cNvSpPr>
          <p:nvPr/>
        </p:nvSpPr>
        <p:spPr bwMode="auto">
          <a:xfrm>
            <a:off x="264795" y="1747838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lang="en-US" altLang="zh-CN" sz="40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290195" y="3417888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4" name="Group 11"/>
          <p:cNvGrpSpPr/>
          <p:nvPr/>
        </p:nvGrpSpPr>
        <p:grpSpPr>
          <a:xfrm>
            <a:off x="4512945" y="2336800"/>
            <a:ext cx="482600" cy="923925"/>
            <a:chOff x="-9" y="0"/>
            <a:chExt cx="304" cy="582"/>
          </a:xfrm>
        </p:grpSpPr>
        <p:sp>
          <p:nvSpPr>
            <p:cNvPr id="45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47" name="Group 14"/>
          <p:cNvGrpSpPr/>
          <p:nvPr/>
        </p:nvGrpSpPr>
        <p:grpSpPr>
          <a:xfrm>
            <a:off x="5098733" y="2324100"/>
            <a:ext cx="454025" cy="919163"/>
            <a:chOff x="-26" y="0"/>
            <a:chExt cx="286" cy="579"/>
          </a:xfrm>
        </p:grpSpPr>
        <p:sp>
          <p:nvSpPr>
            <p:cNvPr id="48" name="Line 10"/>
            <p:cNvSpPr>
              <a:spLocks noChangeShapeType="1"/>
            </p:cNvSpPr>
            <p:nvPr/>
          </p:nvSpPr>
          <p:spPr bwMode="auto">
            <a:xfrm>
              <a:off x="-26" y="0"/>
              <a:ext cx="162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Text Box 12"/>
            <p:cNvSpPr txBox="1">
              <a:spLocks noChangeArrowheads="1"/>
            </p:cNvSpPr>
            <p:nvPr/>
          </p:nvSpPr>
          <p:spPr bwMode="auto">
            <a:xfrm>
              <a:off x="45" y="134"/>
              <a:ext cx="215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3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50" name="Group 17"/>
          <p:cNvGrpSpPr/>
          <p:nvPr/>
        </p:nvGrpSpPr>
        <p:grpSpPr>
          <a:xfrm>
            <a:off x="5351145" y="2330450"/>
            <a:ext cx="951865" cy="1062355"/>
            <a:chOff x="-679" y="0"/>
            <a:chExt cx="681" cy="777"/>
          </a:xfrm>
        </p:grpSpPr>
        <p:grpSp>
          <p:nvGrpSpPr>
            <p:cNvPr id="14358" name="Group 18"/>
            <p:cNvGrpSpPr/>
            <p:nvPr/>
          </p:nvGrpSpPr>
          <p:grpSpPr>
            <a:xfrm>
              <a:off x="-679" y="0"/>
              <a:ext cx="681" cy="771"/>
              <a:chOff x="-679" y="0"/>
              <a:chExt cx="681" cy="771"/>
            </a:xfrm>
          </p:grpSpPr>
          <p:sp>
            <p:nvSpPr>
              <p:cNvPr id="52" name="Line 15"/>
              <p:cNvSpPr>
                <a:spLocks noChangeShapeType="1"/>
              </p:cNvSpPr>
              <p:nvPr/>
            </p:nvSpPr>
            <p:spPr bwMode="auto">
              <a:xfrm>
                <a:off x="1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Line 16"/>
              <p:cNvSpPr>
                <a:spLocks noChangeShapeType="1"/>
              </p:cNvSpPr>
              <p:nvPr/>
            </p:nvSpPr>
            <p:spPr bwMode="auto">
              <a:xfrm>
                <a:off x="-679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" name="Line 18"/>
            <p:cNvSpPr>
              <a:spLocks noChangeShapeType="1"/>
            </p:cNvSpPr>
            <p:nvPr/>
          </p:nvSpPr>
          <p:spPr bwMode="auto">
            <a:xfrm flipV="1">
              <a:off x="-672" y="641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7080885" y="1714500"/>
            <a:ext cx="21685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5" name="标题 1"/>
          <p:cNvSpPr>
            <a:spLocks noChangeArrowheads="1"/>
          </p:cNvSpPr>
          <p:nvPr/>
        </p:nvSpPr>
        <p:spPr bwMode="auto">
          <a:xfrm>
            <a:off x="4805045" y="1747838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5355590" y="3314700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C:\Users\Administrator\Desktop\飞书20220824-103415-removebg-preview.png飞书20220824-103415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728470" y="844550"/>
            <a:ext cx="6249670" cy="3210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TextBox 47"/>
          <p:cNvSpPr txBox="1"/>
          <p:nvPr/>
        </p:nvSpPr>
        <p:spPr>
          <a:xfrm>
            <a:off x="3062605" y="4358005"/>
            <a:ext cx="2768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列式为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+ 9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" name="Freeform 36"/>
          <p:cNvSpPr/>
          <p:nvPr/>
        </p:nvSpPr>
        <p:spPr>
          <a:xfrm>
            <a:off x="2710180" y="922020"/>
            <a:ext cx="1505585" cy="2536825"/>
          </a:xfrm>
          <a:prstGeom prst="roundRect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Freeform 37"/>
          <p:cNvSpPr/>
          <p:nvPr/>
        </p:nvSpPr>
        <p:spPr>
          <a:xfrm>
            <a:off x="4217035" y="1201103"/>
            <a:ext cx="3114040" cy="2939415"/>
          </a:xfrm>
          <a:custGeom>
            <a:avLst/>
            <a:gdLst>
              <a:gd name="connsiteX0" fmla="*/ 1134 w 4904"/>
              <a:gd name="connsiteY0" fmla="*/ 39 h 4629"/>
              <a:gd name="connsiteX1" fmla="*/ 4904 w 4904"/>
              <a:gd name="connsiteY1" fmla="*/ 308 h 4629"/>
              <a:gd name="connsiteX2" fmla="*/ 4682 w 4904"/>
              <a:gd name="connsiteY2" fmla="*/ 3145 h 4629"/>
              <a:gd name="connsiteX3" fmla="*/ 4009 w 4904"/>
              <a:gd name="connsiteY3" fmla="*/ 3145 h 4629"/>
              <a:gd name="connsiteX4" fmla="*/ 3593 w 4904"/>
              <a:gd name="connsiteY4" fmla="*/ 4629 h 4629"/>
              <a:gd name="connsiteX5" fmla="*/ 118 w 4904"/>
              <a:gd name="connsiteY5" fmla="*/ 3751 h 4629"/>
              <a:gd name="connsiteX6" fmla="*/ 79 w 4904"/>
              <a:gd name="connsiteY6" fmla="*/ 1563 h 4629"/>
              <a:gd name="connsiteX7" fmla="*/ 0 w 4904"/>
              <a:gd name="connsiteY7" fmla="*/ 0 h 4629"/>
              <a:gd name="connsiteX8" fmla="*/ 1134 w 4904"/>
              <a:gd name="connsiteY8" fmla="*/ 39 h 4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0" t="0" r="0" b="0"/>
            <a:pathLst>
              <a:path w="4904" h="4629">
                <a:moveTo>
                  <a:pt x="1134" y="39"/>
                </a:moveTo>
                <a:lnTo>
                  <a:pt x="4904" y="308"/>
                </a:lnTo>
                <a:lnTo>
                  <a:pt x="4682" y="3145"/>
                </a:lnTo>
                <a:lnTo>
                  <a:pt x="4009" y="3145"/>
                </a:lnTo>
                <a:lnTo>
                  <a:pt x="3593" y="4629"/>
                </a:lnTo>
                <a:lnTo>
                  <a:pt x="118" y="3751"/>
                </a:lnTo>
                <a:lnTo>
                  <a:pt x="79" y="1563"/>
                </a:lnTo>
                <a:lnTo>
                  <a:pt x="0" y="0"/>
                </a:lnTo>
                <a:lnTo>
                  <a:pt x="1134" y="39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·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21"/>
          <p:cNvSpPr txBox="1"/>
          <p:nvPr/>
        </p:nvSpPr>
        <p:spPr>
          <a:xfrm>
            <a:off x="2480945" y="283210"/>
            <a:ext cx="23717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男生有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46"/>
          <p:cNvSpPr txBox="1"/>
          <p:nvPr/>
        </p:nvSpPr>
        <p:spPr>
          <a:xfrm>
            <a:off x="5335905" y="401955"/>
            <a:ext cx="27584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女生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有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</a:rPr>
              <a:t>□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06508" y="338138"/>
            <a:ext cx="410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84328" y="463233"/>
            <a:ext cx="410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60375" y="844550"/>
            <a:ext cx="2708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方法二：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4" grpId="0"/>
      <p:bldP spid="35" grpId="0"/>
      <p:bldP spid="36" grpId="0"/>
      <p:bldP spid="37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11"/>
          <p:cNvGrpSpPr/>
          <p:nvPr/>
        </p:nvGrpSpPr>
        <p:grpSpPr>
          <a:xfrm>
            <a:off x="1333500" y="2197100"/>
            <a:ext cx="482600" cy="922338"/>
            <a:chOff x="-9" y="0"/>
            <a:chExt cx="304" cy="581"/>
          </a:xfrm>
        </p:grpSpPr>
        <p:sp>
          <p:nvSpPr>
            <p:cNvPr id="31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3" name="Group 14"/>
          <p:cNvGrpSpPr/>
          <p:nvPr/>
        </p:nvGrpSpPr>
        <p:grpSpPr>
          <a:xfrm>
            <a:off x="1935163" y="2197100"/>
            <a:ext cx="454025" cy="920750"/>
            <a:chOff x="-26" y="0"/>
            <a:chExt cx="286" cy="580"/>
          </a:xfrm>
        </p:grpSpPr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-26" y="0"/>
              <a:ext cx="162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Text Box 12"/>
            <p:cNvSpPr txBox="1">
              <a:spLocks noChangeArrowheads="1"/>
            </p:cNvSpPr>
            <p:nvPr/>
          </p:nvSpPr>
          <p:spPr bwMode="auto">
            <a:xfrm>
              <a:off x="45" y="134"/>
              <a:ext cx="21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36" name="Group 17"/>
          <p:cNvGrpSpPr/>
          <p:nvPr/>
        </p:nvGrpSpPr>
        <p:grpSpPr>
          <a:xfrm>
            <a:off x="579755" y="2203450"/>
            <a:ext cx="975995" cy="1054100"/>
            <a:chOff x="0" y="0"/>
            <a:chExt cx="681" cy="771"/>
          </a:xfrm>
        </p:grpSpPr>
        <p:grpSp>
          <p:nvGrpSpPr>
            <p:cNvPr id="16392" name="Group 18"/>
            <p:cNvGrpSpPr/>
            <p:nvPr/>
          </p:nvGrpSpPr>
          <p:grpSpPr>
            <a:xfrm>
              <a:off x="0" y="0"/>
              <a:ext cx="681" cy="771"/>
              <a:chOff x="0" y="0"/>
              <a:chExt cx="681" cy="771"/>
            </a:xfrm>
          </p:grpSpPr>
          <p:sp>
            <p:nvSpPr>
              <p:cNvPr id="37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Line 16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9" name="Line 18"/>
            <p:cNvSpPr>
              <a:spLocks noChangeShapeType="1"/>
            </p:cNvSpPr>
            <p:nvPr/>
          </p:nvSpPr>
          <p:spPr bwMode="auto">
            <a:xfrm flipV="1">
              <a:off x="681" y="635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" name="Text Box 21"/>
          <p:cNvSpPr txBox="1">
            <a:spLocks noChangeArrowheads="1"/>
          </p:cNvSpPr>
          <p:nvPr/>
        </p:nvSpPr>
        <p:spPr bwMode="auto">
          <a:xfrm>
            <a:off x="2679065" y="1513840"/>
            <a:ext cx="20288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1" name="标题 1"/>
          <p:cNvSpPr>
            <a:spLocks noChangeArrowheads="1"/>
          </p:cNvSpPr>
          <p:nvPr/>
        </p:nvSpPr>
        <p:spPr bwMode="auto">
          <a:xfrm>
            <a:off x="379413" y="1547813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584200" y="3292475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43" name="Group 11"/>
          <p:cNvGrpSpPr/>
          <p:nvPr/>
        </p:nvGrpSpPr>
        <p:grpSpPr>
          <a:xfrm>
            <a:off x="4333875" y="2193925"/>
            <a:ext cx="482600" cy="923925"/>
            <a:chOff x="-9" y="0"/>
            <a:chExt cx="304" cy="582"/>
          </a:xfrm>
        </p:grpSpPr>
        <p:sp>
          <p:nvSpPr>
            <p:cNvPr id="44" name="Line 9"/>
            <p:cNvSpPr>
              <a:spLocks noChangeShapeType="1"/>
            </p:cNvSpPr>
            <p:nvPr/>
          </p:nvSpPr>
          <p:spPr bwMode="auto">
            <a:xfrm flipH="1">
              <a:off x="154" y="0"/>
              <a:ext cx="141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-9" y="136"/>
              <a:ext cx="26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5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46" name="Group 14"/>
          <p:cNvGrpSpPr/>
          <p:nvPr/>
        </p:nvGrpSpPr>
        <p:grpSpPr>
          <a:xfrm>
            <a:off x="4843463" y="2181225"/>
            <a:ext cx="450850" cy="938213"/>
            <a:chOff x="-26" y="0"/>
            <a:chExt cx="284" cy="591"/>
          </a:xfrm>
        </p:grpSpPr>
        <p:sp>
          <p:nvSpPr>
            <p:cNvPr id="47" name="Line 10"/>
            <p:cNvSpPr>
              <a:spLocks noChangeShapeType="1"/>
            </p:cNvSpPr>
            <p:nvPr/>
          </p:nvSpPr>
          <p:spPr bwMode="auto">
            <a:xfrm>
              <a:off x="-26" y="0"/>
              <a:ext cx="162" cy="1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Text Box 12"/>
            <p:cNvSpPr txBox="1">
              <a:spLocks noChangeArrowheads="1"/>
            </p:cNvSpPr>
            <p:nvPr/>
          </p:nvSpPr>
          <p:spPr bwMode="auto">
            <a:xfrm>
              <a:off x="43" y="146"/>
              <a:ext cx="215" cy="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1</a:t>
              </a:r>
              <a:endPara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49" name="Group 17"/>
          <p:cNvGrpSpPr/>
          <p:nvPr/>
        </p:nvGrpSpPr>
        <p:grpSpPr>
          <a:xfrm>
            <a:off x="5095875" y="2187575"/>
            <a:ext cx="1041400" cy="1062355"/>
            <a:chOff x="-679" y="0"/>
            <a:chExt cx="681" cy="777"/>
          </a:xfrm>
        </p:grpSpPr>
        <p:grpSp>
          <p:nvGrpSpPr>
            <p:cNvPr id="16406" name="Group 18"/>
            <p:cNvGrpSpPr/>
            <p:nvPr/>
          </p:nvGrpSpPr>
          <p:grpSpPr>
            <a:xfrm>
              <a:off x="-679" y="0"/>
              <a:ext cx="681" cy="771"/>
              <a:chOff x="-679" y="0"/>
              <a:chExt cx="681" cy="771"/>
            </a:xfrm>
          </p:grpSpPr>
          <p:sp>
            <p:nvSpPr>
              <p:cNvPr id="52" name="Line 15"/>
              <p:cNvSpPr>
                <a:spLocks noChangeShapeType="1"/>
              </p:cNvSpPr>
              <p:nvPr/>
            </p:nvSpPr>
            <p:spPr bwMode="auto">
              <a:xfrm>
                <a:off x="1" y="0"/>
                <a:ext cx="0" cy="7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Line 16"/>
              <p:cNvSpPr>
                <a:spLocks noChangeShapeType="1"/>
              </p:cNvSpPr>
              <p:nvPr/>
            </p:nvSpPr>
            <p:spPr bwMode="auto">
              <a:xfrm>
                <a:off x="-679" y="771"/>
                <a:ext cx="68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4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" name="Line 18"/>
            <p:cNvSpPr>
              <a:spLocks noChangeShapeType="1"/>
            </p:cNvSpPr>
            <p:nvPr/>
          </p:nvSpPr>
          <p:spPr bwMode="auto">
            <a:xfrm flipV="1">
              <a:off x="-672" y="641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4" name="Text Box 21"/>
          <p:cNvSpPr txBox="1">
            <a:spLocks noChangeArrowheads="1"/>
          </p:cNvSpPr>
          <p:nvPr/>
        </p:nvSpPr>
        <p:spPr bwMode="auto">
          <a:xfrm>
            <a:off x="6889115" y="1513840"/>
            <a:ext cx="216852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5" name="标题 1"/>
          <p:cNvSpPr>
            <a:spLocks noChangeArrowheads="1"/>
          </p:cNvSpPr>
          <p:nvPr/>
        </p:nvSpPr>
        <p:spPr bwMode="auto">
          <a:xfrm>
            <a:off x="4592638" y="1547813"/>
            <a:ext cx="26543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 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" name="Text Box 20"/>
          <p:cNvSpPr txBox="1">
            <a:spLocks noChangeArrowheads="1"/>
          </p:cNvSpPr>
          <p:nvPr/>
        </p:nvSpPr>
        <p:spPr bwMode="auto">
          <a:xfrm>
            <a:off x="5057775" y="3292475"/>
            <a:ext cx="966788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4" grpId="0"/>
      <p:bldP spid="55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821" y="7435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1295400" y="667385"/>
            <a:ext cx="4813935" cy="708660"/>
          </a:xfrm>
          <a:prstGeom prst="wedgeRoundRectCallout">
            <a:avLst>
              <a:gd name="adj1" fmla="val 54907"/>
              <a:gd name="adj2" fmla="val 40860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这两种解答有什么不同？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17409" name="TextBox 1"/>
          <p:cNvSpPr txBox="1"/>
          <p:nvPr/>
        </p:nvSpPr>
        <p:spPr>
          <a:xfrm>
            <a:off x="904558" y="1864043"/>
            <a:ext cx="3178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 + 7=15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0" name="TextBox 2"/>
          <p:cNvSpPr txBox="1"/>
          <p:nvPr/>
        </p:nvSpPr>
        <p:spPr>
          <a:xfrm>
            <a:off x="904558" y="2608580"/>
            <a:ext cx="3178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 + 9=15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（人）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3420" y="1864043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用前排加后排的人数</a:t>
            </a:r>
            <a:endParaRPr lang="zh-CN" altLang="en-US" sz="32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3420" y="260858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用男生加女生的人数</a:t>
            </a:r>
            <a:endParaRPr lang="zh-CN" altLang="en-US" sz="32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 232"/>
          <p:cNvSpPr/>
          <p:nvPr/>
        </p:nvSpPr>
        <p:spPr>
          <a:xfrm flipH="1">
            <a:off x="838200" y="3409950"/>
            <a:ext cx="6934835" cy="1342390"/>
          </a:xfrm>
          <a:prstGeom prst="wedgeRoundRectCallout">
            <a:avLst>
              <a:gd name="adj1" fmla="val -52737"/>
              <a:gd name="adj2" fmla="val 1059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同一个加法问题从不同的角度思考，列式可能会不同，但结果是相同的。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6" name="图片 5" descr="男011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6700" y="3676650"/>
            <a:ext cx="1168400" cy="1362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8" grpId="1"/>
      <p:bldP spid="10" grpId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</Words>
  <Application>WPS 演示</Application>
  <PresentationFormat>全屏显示(16:9)</PresentationFormat>
  <Paragraphs>179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822</cp:revision>
  <dcterms:created xsi:type="dcterms:W3CDTF">2015-05-29T07:51:00Z</dcterms:created>
  <dcterms:modified xsi:type="dcterms:W3CDTF">2023-09-28T13:13:12Z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