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gif" ContentType="image/gif"/>
  <Default Extension="wdp" ContentType="image/vnd.ms-photo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7" r:id="rId3"/>
  </p:sldMasterIdLst>
  <p:sldIdLst>
    <p:sldId id="256" r:id="rId4"/>
    <p:sldId id="264" r:id="rId5"/>
    <p:sldId id="265" r:id="rId6"/>
    <p:sldId id="266" r:id="rId7"/>
    <p:sldId id="267" r:id="rId8"/>
    <p:sldId id="268" r:id="rId9"/>
    <p:sldId id="269" r:id="rId10"/>
    <p:sldId id="270" r:id="rId11"/>
    <p:sldId id="271" r:id="rId12"/>
    <p:sldId id="272" r:id="rId13"/>
    <p:sldId id="273" r:id="rId14"/>
    <p:sldId id="274" r:id="rId15"/>
    <p:sldId id="275" r:id="rId16"/>
    <p:sldId id="261" r:id="rId17"/>
    <p:sldId id="262" r:id="rId18"/>
    <p:sldId id="278" r:id="rId19"/>
  </p:sldIdLst>
  <p:sldSz cx="9144000" cy="5143500" type="screen16x9"/>
  <p:notesSz cx="6858000" cy="9144000"/>
  <p:custDataLst>
    <p:tags r:id="rId23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F6E5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 showGuides="1">
      <p:cViewPr>
        <p:scale>
          <a:sx n="125" d="100"/>
          <a:sy n="125" d="100"/>
        </p:scale>
        <p:origin x="744" y="68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3" Type="http://schemas.openxmlformats.org/officeDocument/2006/relationships/tags" Target="tags/tag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image" Target="../media/image22.png"/><Relationship Id="rId4" Type="http://schemas.openxmlformats.org/officeDocument/2006/relationships/image" Target="../media/image21.png"/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5" Type="http://schemas.openxmlformats.org/officeDocument/2006/relationships/image" Target="../media/image22.png"/><Relationship Id="rId4" Type="http://schemas.openxmlformats.org/officeDocument/2006/relationships/image" Target="../media/image21.png"/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image" Target="../media/image14.png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GIF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4" Type="http://schemas.openxmlformats.org/officeDocument/2006/relationships/image" Target="../media/image18.png"/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文本框 22"/>
          <p:cNvSpPr txBox="1"/>
          <p:nvPr userDrawn="1"/>
        </p:nvSpPr>
        <p:spPr>
          <a:xfrm>
            <a:off x="6913272" y="10352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36" name="直线连接符 4"/>
          <p:cNvCxnSpPr/>
          <p:nvPr userDrawn="1"/>
        </p:nvCxnSpPr>
        <p:spPr>
          <a:xfrm flipV="1">
            <a:off x="6717927" y="38336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矩形 36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gradFill flip="none" rotWithShape="1">
            <a:gsLst>
              <a:gs pos="51000">
                <a:srgbClr val="FFFFFF">
                  <a:alpha val="25000"/>
                </a:srgbClr>
              </a:gs>
              <a:gs pos="20000">
                <a:srgbClr val="FFFFFF">
                  <a:alpha val="50000"/>
                </a:srgbClr>
              </a:gs>
              <a:gs pos="66000">
                <a:schemeClr val="accent1">
                  <a:lumMod val="0"/>
                  <a:lumOff val="100000"/>
                  <a:alpha val="0"/>
                </a:schemeClr>
              </a:gs>
              <a:gs pos="0">
                <a:schemeClr val="bg1">
                  <a:lumMod val="100000"/>
                  <a:alpha val="7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581025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blipFill dpi="0" rotWithShape="1">
          <a:blip r:embed="rId2">
            <a:alphaModFix amt="85000"/>
            <a:lum/>
          </a:blip>
          <a:srcRect/>
          <a:stretch>
            <a:fillRect l="-12000" r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: 圆角 14"/>
          <p:cNvSpPr/>
          <p:nvPr userDrawn="1"/>
        </p:nvSpPr>
        <p:spPr>
          <a:xfrm>
            <a:off x="44450" y="64459"/>
            <a:ext cx="9053830" cy="5014582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7" name="组合 6"/>
          <p:cNvGrpSpPr/>
          <p:nvPr userDrawn="1"/>
        </p:nvGrpSpPr>
        <p:grpSpPr>
          <a:xfrm>
            <a:off x="-91440" y="-106992"/>
            <a:ext cx="2849881" cy="975360"/>
            <a:chOff x="-91440" y="-106992"/>
            <a:chExt cx="2849881" cy="975360"/>
          </a:xfrm>
        </p:grpSpPr>
        <p:sp>
          <p:nvSpPr>
            <p:cNvPr id="5" name="矩形: 圆角 4"/>
            <p:cNvSpPr/>
            <p:nvPr userDrawn="1"/>
          </p:nvSpPr>
          <p:spPr>
            <a:xfrm>
              <a:off x="685801" y="64459"/>
              <a:ext cx="2072640" cy="59467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pic>
          <p:nvPicPr>
            <p:cNvPr id="3" name="图片 2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-91440" y="-106992"/>
              <a:ext cx="975360" cy="975360"/>
            </a:xfrm>
            <a:prstGeom prst="rect">
              <a:avLst/>
            </a:prstGeom>
          </p:spPr>
        </p:pic>
        <p:sp>
          <p:nvSpPr>
            <p:cNvPr id="4" name="矩形: 圆角 3"/>
            <p:cNvSpPr/>
            <p:nvPr userDrawn="1"/>
          </p:nvSpPr>
          <p:spPr>
            <a:xfrm>
              <a:off x="720000" y="91260"/>
              <a:ext cx="2004060" cy="538364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情境导入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sp>
        <p:nvSpPr>
          <p:cNvPr id="8" name="椭圆 7"/>
          <p:cNvSpPr/>
          <p:nvPr userDrawn="1"/>
        </p:nvSpPr>
        <p:spPr>
          <a:xfrm>
            <a:off x="2595472" y="0"/>
            <a:ext cx="257175" cy="257175"/>
          </a:xfrm>
          <a:prstGeom prst="ellipse">
            <a:avLst/>
          </a:prstGeom>
          <a:gradFill flip="none" rotWithShape="1">
            <a:gsLst>
              <a:gs pos="53000">
                <a:srgbClr val="FFE080"/>
              </a:gs>
              <a:gs pos="100000">
                <a:schemeClr val="accent1">
                  <a:lumMod val="0"/>
                  <a:lumOff val="100000"/>
                </a:schemeClr>
              </a:gs>
              <a:gs pos="0">
                <a:schemeClr val="accent4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2" name="文本框 22"/>
          <p:cNvSpPr txBox="1"/>
          <p:nvPr userDrawn="1"/>
        </p:nvSpPr>
        <p:spPr>
          <a:xfrm>
            <a:off x="6771032" y="108274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13" name="直线连接符 4"/>
          <p:cNvCxnSpPr/>
          <p:nvPr userDrawn="1"/>
        </p:nvCxnSpPr>
        <p:spPr>
          <a:xfrm flipV="1">
            <a:off x="6575687" y="388114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和内容">
    <p:bg>
      <p:bgPr>
        <a:blipFill dpi="0" rotWithShape="1">
          <a:blip r:embed="rId2">
            <a:alphaModFix amt="8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: 圆角 24"/>
          <p:cNvSpPr/>
          <p:nvPr userDrawn="1"/>
        </p:nvSpPr>
        <p:spPr>
          <a:xfrm>
            <a:off x="44450" y="64459"/>
            <a:ext cx="9053830" cy="5014582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2" name="文本框 22"/>
          <p:cNvSpPr txBox="1"/>
          <p:nvPr userDrawn="1"/>
        </p:nvSpPr>
        <p:spPr>
          <a:xfrm>
            <a:off x="6372252" y="24830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23" name="直线连接符 4"/>
          <p:cNvCxnSpPr/>
          <p:nvPr userDrawn="1"/>
        </p:nvCxnSpPr>
        <p:spPr>
          <a:xfrm flipV="1">
            <a:off x="6176907" y="52814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6" name="组合 25"/>
          <p:cNvGrpSpPr/>
          <p:nvPr userDrawn="1"/>
        </p:nvGrpSpPr>
        <p:grpSpPr>
          <a:xfrm>
            <a:off x="0" y="0"/>
            <a:ext cx="2758441" cy="720000"/>
            <a:chOff x="0" y="0"/>
            <a:chExt cx="2758441" cy="720000"/>
          </a:xfrm>
        </p:grpSpPr>
        <p:sp>
          <p:nvSpPr>
            <p:cNvPr id="27" name="矩形: 圆角 26"/>
            <p:cNvSpPr/>
            <p:nvPr userDrawn="1"/>
          </p:nvSpPr>
          <p:spPr>
            <a:xfrm>
              <a:off x="685801" y="64459"/>
              <a:ext cx="2072640" cy="59467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pic>
          <p:nvPicPr>
            <p:cNvPr id="28" name="图片 27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720000" cy="720000"/>
            </a:xfrm>
            <a:prstGeom prst="rect">
              <a:avLst/>
            </a:prstGeom>
          </p:spPr>
        </p:pic>
        <p:sp>
          <p:nvSpPr>
            <p:cNvPr id="29" name="矩形: 圆角 28"/>
            <p:cNvSpPr/>
            <p:nvPr userDrawn="1"/>
          </p:nvSpPr>
          <p:spPr>
            <a:xfrm>
              <a:off x="720000" y="91260"/>
              <a:ext cx="2004060" cy="538364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探究新知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sp>
        <p:nvSpPr>
          <p:cNvPr id="30" name="椭圆 29"/>
          <p:cNvSpPr/>
          <p:nvPr userDrawn="1"/>
        </p:nvSpPr>
        <p:spPr>
          <a:xfrm>
            <a:off x="2595472" y="0"/>
            <a:ext cx="257175" cy="257175"/>
          </a:xfrm>
          <a:prstGeom prst="ellipse">
            <a:avLst/>
          </a:prstGeom>
          <a:gradFill flip="none" rotWithShape="1">
            <a:gsLst>
              <a:gs pos="53000">
                <a:srgbClr val="FFE080"/>
              </a:gs>
              <a:gs pos="100000">
                <a:schemeClr val="accent1">
                  <a:lumMod val="0"/>
                  <a:lumOff val="100000"/>
                </a:schemeClr>
              </a:gs>
              <a:gs pos="0">
                <a:schemeClr val="accent4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bg>
      <p:bgPr>
        <a:blipFill dpi="0" rotWithShape="1">
          <a:blip r:embed="rId2">
            <a:alphaModFix amt="8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: 圆角 17"/>
          <p:cNvSpPr/>
          <p:nvPr userDrawn="1"/>
        </p:nvSpPr>
        <p:spPr>
          <a:xfrm>
            <a:off x="44450" y="64459"/>
            <a:ext cx="9053830" cy="5014582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7" name="组合 6"/>
          <p:cNvGrpSpPr/>
          <p:nvPr userDrawn="1"/>
        </p:nvGrpSpPr>
        <p:grpSpPr>
          <a:xfrm>
            <a:off x="0" y="0"/>
            <a:ext cx="2758441" cy="720000"/>
            <a:chOff x="0" y="0"/>
            <a:chExt cx="2758441" cy="720000"/>
          </a:xfrm>
        </p:grpSpPr>
        <p:sp>
          <p:nvSpPr>
            <p:cNvPr id="8" name="矩形: 圆角 7"/>
            <p:cNvSpPr/>
            <p:nvPr userDrawn="1"/>
          </p:nvSpPr>
          <p:spPr>
            <a:xfrm>
              <a:off x="685801" y="64459"/>
              <a:ext cx="2072640" cy="59467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pic>
          <p:nvPicPr>
            <p:cNvPr id="9" name="图片 8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720000" cy="720000"/>
            </a:xfrm>
            <a:prstGeom prst="rect">
              <a:avLst/>
            </a:prstGeom>
          </p:spPr>
        </p:pic>
        <p:sp>
          <p:nvSpPr>
            <p:cNvPr id="11" name="矩形: 圆角 10"/>
            <p:cNvSpPr/>
            <p:nvPr userDrawn="1"/>
          </p:nvSpPr>
          <p:spPr>
            <a:xfrm>
              <a:off x="720000" y="91260"/>
              <a:ext cx="2004060" cy="538364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课堂练习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sp>
        <p:nvSpPr>
          <p:cNvPr id="14" name="椭圆 13"/>
          <p:cNvSpPr/>
          <p:nvPr userDrawn="1"/>
        </p:nvSpPr>
        <p:spPr>
          <a:xfrm>
            <a:off x="2595472" y="0"/>
            <a:ext cx="257175" cy="257175"/>
          </a:xfrm>
          <a:prstGeom prst="ellipse">
            <a:avLst/>
          </a:prstGeom>
          <a:gradFill flip="none" rotWithShape="1">
            <a:gsLst>
              <a:gs pos="53000">
                <a:srgbClr val="FFE080"/>
              </a:gs>
              <a:gs pos="100000">
                <a:schemeClr val="accent1">
                  <a:lumMod val="0"/>
                  <a:lumOff val="100000"/>
                </a:schemeClr>
              </a:gs>
              <a:gs pos="0">
                <a:schemeClr val="accent4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" name="文本框 22"/>
          <p:cNvSpPr txBox="1"/>
          <p:nvPr userDrawn="1"/>
        </p:nvSpPr>
        <p:spPr>
          <a:xfrm>
            <a:off x="6372252" y="24830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3" name="直线连接符 4"/>
          <p:cNvCxnSpPr/>
          <p:nvPr userDrawn="1"/>
        </p:nvCxnSpPr>
        <p:spPr>
          <a:xfrm flipV="1">
            <a:off x="6176907" y="52814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和内容">
    <p:bg>
      <p:bgPr>
        <a:blipFill dpi="0" rotWithShape="1">
          <a:blip r:embed="rId2">
            <a:alphaModFix amt="85000"/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: 圆角 17"/>
          <p:cNvSpPr/>
          <p:nvPr userDrawn="1"/>
        </p:nvSpPr>
        <p:spPr>
          <a:xfrm>
            <a:off x="44450" y="64459"/>
            <a:ext cx="9053830" cy="5014582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10" name="组合 9"/>
          <p:cNvGrpSpPr/>
          <p:nvPr userDrawn="1"/>
        </p:nvGrpSpPr>
        <p:grpSpPr>
          <a:xfrm>
            <a:off x="0" y="0"/>
            <a:ext cx="2758441" cy="720000"/>
            <a:chOff x="0" y="0"/>
            <a:chExt cx="2758441" cy="720000"/>
          </a:xfrm>
        </p:grpSpPr>
        <p:sp>
          <p:nvSpPr>
            <p:cNvPr id="11" name="矩形: 圆角 10"/>
            <p:cNvSpPr/>
            <p:nvPr userDrawn="1"/>
          </p:nvSpPr>
          <p:spPr>
            <a:xfrm>
              <a:off x="685801" y="64459"/>
              <a:ext cx="2072640" cy="59467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pic>
          <p:nvPicPr>
            <p:cNvPr id="12" name="图片 11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720000" cy="720000"/>
            </a:xfrm>
            <a:prstGeom prst="rect">
              <a:avLst/>
            </a:prstGeom>
          </p:spPr>
        </p:pic>
        <p:sp>
          <p:nvSpPr>
            <p:cNvPr id="14" name="矩形: 圆角 13"/>
            <p:cNvSpPr/>
            <p:nvPr userDrawn="1"/>
          </p:nvSpPr>
          <p:spPr>
            <a:xfrm>
              <a:off x="720000" y="91260"/>
              <a:ext cx="2004060" cy="538364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课堂小结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sp>
        <p:nvSpPr>
          <p:cNvPr id="15" name="椭圆 14"/>
          <p:cNvSpPr/>
          <p:nvPr userDrawn="1"/>
        </p:nvSpPr>
        <p:spPr>
          <a:xfrm>
            <a:off x="2595472" y="0"/>
            <a:ext cx="257175" cy="257175"/>
          </a:xfrm>
          <a:prstGeom prst="ellipse">
            <a:avLst/>
          </a:prstGeom>
          <a:gradFill flip="none" rotWithShape="1">
            <a:gsLst>
              <a:gs pos="53000">
                <a:srgbClr val="FFE080"/>
              </a:gs>
              <a:gs pos="100000">
                <a:schemeClr val="accent1">
                  <a:lumMod val="0"/>
                  <a:lumOff val="100000"/>
                </a:schemeClr>
              </a:gs>
              <a:gs pos="0">
                <a:schemeClr val="accent4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" name="文本框 22"/>
          <p:cNvSpPr txBox="1"/>
          <p:nvPr userDrawn="1"/>
        </p:nvSpPr>
        <p:spPr>
          <a:xfrm>
            <a:off x="6372252" y="24830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3" name="直线连接符 4"/>
          <p:cNvCxnSpPr/>
          <p:nvPr userDrawn="1"/>
        </p:nvCxnSpPr>
        <p:spPr>
          <a:xfrm flipV="1">
            <a:off x="6176907" y="52814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blipFill dpi="0" rotWithShape="1">
          <a:blip r:embed="rId2">
            <a:alphaModFix amt="8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: 圆角 17"/>
          <p:cNvSpPr/>
          <p:nvPr userDrawn="1"/>
        </p:nvSpPr>
        <p:spPr>
          <a:xfrm>
            <a:off x="44450" y="64459"/>
            <a:ext cx="9053830" cy="5014582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11" name="组合 10"/>
          <p:cNvGrpSpPr/>
          <p:nvPr userDrawn="1"/>
        </p:nvGrpSpPr>
        <p:grpSpPr>
          <a:xfrm>
            <a:off x="0" y="0"/>
            <a:ext cx="2758441" cy="720000"/>
            <a:chOff x="0" y="0"/>
            <a:chExt cx="2758441" cy="720000"/>
          </a:xfrm>
        </p:grpSpPr>
        <p:sp>
          <p:nvSpPr>
            <p:cNvPr id="12" name="矩形: 圆角 11"/>
            <p:cNvSpPr/>
            <p:nvPr userDrawn="1"/>
          </p:nvSpPr>
          <p:spPr>
            <a:xfrm>
              <a:off x="685801" y="64459"/>
              <a:ext cx="2072640" cy="59467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pic>
          <p:nvPicPr>
            <p:cNvPr id="13" name="图片 12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720000" cy="720000"/>
            </a:xfrm>
            <a:prstGeom prst="rect">
              <a:avLst/>
            </a:prstGeom>
          </p:spPr>
        </p:pic>
        <p:sp>
          <p:nvSpPr>
            <p:cNvPr id="14" name="矩形: 圆角 13"/>
            <p:cNvSpPr/>
            <p:nvPr userDrawn="1"/>
          </p:nvSpPr>
          <p:spPr>
            <a:xfrm>
              <a:off x="720000" y="91260"/>
              <a:ext cx="2004060" cy="538364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拓展延伸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sp>
        <p:nvSpPr>
          <p:cNvPr id="15" name="椭圆 14"/>
          <p:cNvSpPr/>
          <p:nvPr userDrawn="1"/>
        </p:nvSpPr>
        <p:spPr>
          <a:xfrm>
            <a:off x="2595472" y="0"/>
            <a:ext cx="257175" cy="257175"/>
          </a:xfrm>
          <a:prstGeom prst="ellipse">
            <a:avLst/>
          </a:prstGeom>
          <a:gradFill flip="none" rotWithShape="1">
            <a:gsLst>
              <a:gs pos="53000">
                <a:srgbClr val="FFE080"/>
              </a:gs>
              <a:gs pos="100000">
                <a:schemeClr val="accent1">
                  <a:lumMod val="0"/>
                  <a:lumOff val="100000"/>
                </a:schemeClr>
              </a:gs>
              <a:gs pos="0">
                <a:schemeClr val="accent4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" name="文本框 22"/>
          <p:cNvSpPr txBox="1"/>
          <p:nvPr userDrawn="1"/>
        </p:nvSpPr>
        <p:spPr>
          <a:xfrm>
            <a:off x="6372252" y="24830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3" name="直线连接符 4"/>
          <p:cNvCxnSpPr/>
          <p:nvPr userDrawn="1"/>
        </p:nvCxnSpPr>
        <p:spPr>
          <a:xfrm flipV="1">
            <a:off x="6176907" y="52814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和内容">
    <p:bg>
      <p:bgPr>
        <a:blipFill dpi="0" rotWithShape="1">
          <a:blip r:embed="rId2">
            <a:alphaModFix amt="85000"/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: 圆角 19"/>
          <p:cNvSpPr/>
          <p:nvPr userDrawn="1"/>
        </p:nvSpPr>
        <p:spPr>
          <a:xfrm>
            <a:off x="44450" y="57744"/>
            <a:ext cx="9053830" cy="5021297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7" name="组合 6"/>
          <p:cNvGrpSpPr/>
          <p:nvPr userDrawn="1"/>
        </p:nvGrpSpPr>
        <p:grpSpPr>
          <a:xfrm>
            <a:off x="71120" y="64459"/>
            <a:ext cx="2687321" cy="594672"/>
            <a:chOff x="71120" y="64459"/>
            <a:chExt cx="2687321" cy="594672"/>
          </a:xfrm>
        </p:grpSpPr>
        <p:sp>
          <p:nvSpPr>
            <p:cNvPr id="8" name="矩形: 圆角 7"/>
            <p:cNvSpPr/>
            <p:nvPr userDrawn="1"/>
          </p:nvSpPr>
          <p:spPr>
            <a:xfrm>
              <a:off x="685801" y="64459"/>
              <a:ext cx="2072640" cy="59467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pic>
          <p:nvPicPr>
            <p:cNvPr id="9" name="图片 8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71120" y="91343"/>
              <a:ext cx="720000" cy="537313"/>
            </a:xfrm>
            <a:prstGeom prst="rect">
              <a:avLst/>
            </a:prstGeom>
          </p:spPr>
        </p:pic>
        <p:sp>
          <p:nvSpPr>
            <p:cNvPr id="12" name="矩形: 圆角 11"/>
            <p:cNvSpPr/>
            <p:nvPr userDrawn="1"/>
          </p:nvSpPr>
          <p:spPr>
            <a:xfrm>
              <a:off x="720000" y="91260"/>
              <a:ext cx="2004060" cy="538364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课后作业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sp>
        <p:nvSpPr>
          <p:cNvPr id="13" name="椭圆 12"/>
          <p:cNvSpPr/>
          <p:nvPr userDrawn="1"/>
        </p:nvSpPr>
        <p:spPr>
          <a:xfrm>
            <a:off x="2595472" y="0"/>
            <a:ext cx="257175" cy="257175"/>
          </a:xfrm>
          <a:prstGeom prst="ellipse">
            <a:avLst/>
          </a:prstGeom>
          <a:gradFill flip="none" rotWithShape="1">
            <a:gsLst>
              <a:gs pos="53000">
                <a:srgbClr val="FFE080"/>
              </a:gs>
              <a:gs pos="100000">
                <a:schemeClr val="accent1">
                  <a:lumMod val="0"/>
                  <a:lumOff val="100000"/>
                </a:schemeClr>
              </a:gs>
              <a:gs pos="0">
                <a:schemeClr val="accent4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18" name="图片 17"/>
          <p:cNvPicPr>
            <a:picLocks noChangeAspect="1"/>
          </p:cNvPicPr>
          <p:nvPr userDrawn="1"/>
        </p:nvPicPr>
        <p:blipFill>
          <a:blip r:embed="rId4" cstate="screen"/>
          <a:srcRect/>
          <a:stretch>
            <a:fillRect/>
          </a:stretch>
        </p:blipFill>
        <p:spPr>
          <a:xfrm>
            <a:off x="941639" y="-1089660"/>
            <a:ext cx="7141676" cy="7141676"/>
          </a:xfrm>
          <a:prstGeom prst="rect">
            <a:avLst/>
          </a:prstGeom>
          <a:effectLst>
            <a:outerShdw blurRad="25400" algn="ctr" rotWithShape="0">
              <a:prstClr val="black">
                <a:alpha val="69000"/>
              </a:prstClr>
            </a:outerShdw>
          </a:effectLst>
        </p:spPr>
      </p:pic>
      <p:sp>
        <p:nvSpPr>
          <p:cNvPr id="19" name="矩形 4"/>
          <p:cNvSpPr>
            <a:spLocks noChangeArrowheads="1"/>
          </p:cNvSpPr>
          <p:nvPr userDrawn="1"/>
        </p:nvSpPr>
        <p:spPr bwMode="auto">
          <a:xfrm>
            <a:off x="2350733" y="2266683"/>
            <a:ext cx="4442534" cy="6145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1.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从教材课后习题中选取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2" name="文本框 22"/>
          <p:cNvSpPr txBox="1"/>
          <p:nvPr userDrawn="1"/>
        </p:nvSpPr>
        <p:spPr>
          <a:xfrm>
            <a:off x="6372252" y="24830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3" name="直线连接符 4"/>
          <p:cNvCxnSpPr/>
          <p:nvPr userDrawn="1"/>
        </p:nvCxnSpPr>
        <p:spPr>
          <a:xfrm flipV="1">
            <a:off x="6176907" y="52814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: 圆角 2"/>
          <p:cNvSpPr/>
          <p:nvPr userDrawn="1"/>
        </p:nvSpPr>
        <p:spPr>
          <a:xfrm>
            <a:off x="44450" y="57744"/>
            <a:ext cx="9053830" cy="5021297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8" name="图片 7" descr="千库网_卡通宇航员太空星球星星宇宙_GIF编号23805 (1)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088005" y="-42982"/>
            <a:ext cx="4966716" cy="4966716"/>
          </a:xfrm>
          <a:prstGeom prst="rect">
            <a:avLst/>
          </a:prstGeom>
        </p:spPr>
      </p:pic>
      <p:sp>
        <p:nvSpPr>
          <p:cNvPr id="7" name="矩形 6" descr="7b0a2020202022776f7264617274223a20227b5c2269645c223a32353030343830352c5c227469645c223a31333439337d220a7d0a"/>
          <p:cNvSpPr/>
          <p:nvPr userDrawn="1"/>
        </p:nvSpPr>
        <p:spPr>
          <a:xfrm>
            <a:off x="1076641" y="1681670"/>
            <a:ext cx="6989445" cy="193802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bliqueBottomRight"/>
              <a:lightRig rig="flat" dir="t">
                <a:rot lat="0" lon="0" rev="10200000"/>
              </a:lightRig>
            </a:scene3d>
            <a:sp3d extrusionH="381000" contourW="19050" prstMaterial="matte">
              <a:extrusionClr>
                <a:srgbClr val="BCE2F5"/>
              </a:extrusionClr>
              <a:contourClr>
                <a:srgbClr val="16468D"/>
              </a:contourClr>
            </a:sp3d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dir="2700000" algn="tl" rotWithShape="0">
                    <a:srgbClr val="FFFF00"/>
                  </a:outerShdw>
                  <a:reflection blurRad="6350" stA="10000" endA="300" endPos="35000" dist="63500" dir="5400000" sy="-100000" algn="bl" rotWithShape="0"/>
                </a:effectLst>
                <a:uLnTx/>
                <a:uFillTx/>
                <a:latin typeface="汉仪雅酷黑简" panose="00020600040101010101" charset="-122"/>
                <a:ea typeface="汉仪雅酷黑简" panose="00020600040101010101" charset="-122"/>
                <a:cs typeface="+mn-cs"/>
              </a:rPr>
              <a:t>下节课见</a:t>
            </a:r>
            <a:endParaRPr kumimoji="0" lang="zh-CN" altLang="en-US" sz="120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>
                <a:outerShdw dir="2700000" algn="tl" rotWithShape="0">
                  <a:srgbClr val="FFFF00"/>
                </a:outerShdw>
                <a:reflection blurRad="6350" stA="10000" endA="300" endPos="35000" dist="63500" dir="5400000" sy="-100000" algn="bl" rotWithShape="0"/>
              </a:effectLst>
              <a:uLnTx/>
              <a:uFillTx/>
              <a:latin typeface="汉仪雅酷黑简" panose="00020600040101010101" charset="-122"/>
              <a:ea typeface="汉仪雅酷黑简" panose="00020600040101010101" charset="-122"/>
              <a:cs typeface="+mn-cs"/>
            </a:endParaRPr>
          </a:p>
        </p:txBody>
      </p:sp>
      <p:sp>
        <p:nvSpPr>
          <p:cNvPr id="9" name="文本框 22"/>
          <p:cNvSpPr txBox="1"/>
          <p:nvPr userDrawn="1"/>
        </p:nvSpPr>
        <p:spPr>
          <a:xfrm>
            <a:off x="6372252" y="24830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10" name="直线连接符 4"/>
          <p:cNvCxnSpPr/>
          <p:nvPr userDrawn="1"/>
        </p:nvCxnSpPr>
        <p:spPr>
          <a:xfrm flipV="1">
            <a:off x="6176907" y="52814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3398838"/>
            <a:ext cx="9156700" cy="17446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theme" Target="../theme/theme1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23.jpeg"/><Relationship Id="rId5" Type="http://schemas.openxmlformats.org/officeDocument/2006/relationships/slideLayout" Target="../slideLayouts/slideLayout13.xml"/><Relationship Id="rId4" Type="http://schemas.openxmlformats.org/officeDocument/2006/relationships/slideLayout" Target="../slideLayouts/slideLayout12.xml"/><Relationship Id="rId3" Type="http://schemas.openxmlformats.org/officeDocument/2006/relationships/slideLayout" Target="../slideLayouts/slideLayout11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  <p:sldLayoutId id="2147483659" r:id="rId2"/>
    <p:sldLayoutId id="2147483660" r:id="rId3"/>
    <p:sldLayoutId id="2147483661" r:id="rId4"/>
    <p:sldLayoutId id="2147483662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30.emf"/><Relationship Id="rId5" Type="http://schemas.openxmlformats.org/officeDocument/2006/relationships/image" Target="../media/image29.emf"/><Relationship Id="rId4" Type="http://schemas.openxmlformats.org/officeDocument/2006/relationships/image" Target="../media/image28.emf"/><Relationship Id="rId3" Type="http://schemas.microsoft.com/office/2007/relationships/hdphoto" Target="../media/image27.wdp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39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3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41.png"/><Relationship Id="rId1" Type="http://schemas.openxmlformats.org/officeDocument/2006/relationships/image" Target="../media/image40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42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3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36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37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3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05914" y="192286"/>
            <a:ext cx="4466607" cy="500137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万以内的加法和减法（一）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15727" y="169203"/>
            <a:ext cx="516996" cy="523220"/>
            <a:chOff x="1395692" y="1566177"/>
            <a:chExt cx="516996" cy="523220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95692" y="1577786"/>
              <a:ext cx="516996" cy="511611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1468883" y="1566177"/>
              <a:ext cx="370614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2800" b="1" dirty="0">
                  <a:solidFill>
                    <a:srgbClr val="0050AA"/>
                  </a:solidFill>
                  <a:latin typeface="+mj-ea"/>
                  <a:ea typeface="+mj-ea"/>
                </a:rPr>
                <a:t>4</a:t>
              </a:r>
              <a:endParaRPr kumimoji="1" lang="zh-CN" altLang="en-US" sz="2800" b="1" dirty="0">
                <a:solidFill>
                  <a:srgbClr val="0050AA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-40527" y="555511"/>
            <a:ext cx="4612527" cy="3044596"/>
            <a:chOff x="-40527" y="555511"/>
            <a:chExt cx="4612527" cy="3044596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-40527" y="555511"/>
              <a:ext cx="4292487" cy="2720452"/>
              <a:chOff x="-40527" y="555511"/>
              <a:chExt cx="4292487" cy="2720452"/>
            </a:xfrm>
          </p:grpSpPr>
          <p:grpSp>
            <p:nvGrpSpPr>
              <p:cNvPr id="13" name="组合 12"/>
              <p:cNvGrpSpPr/>
              <p:nvPr userDrawn="1"/>
            </p:nvGrpSpPr>
            <p:grpSpPr>
              <a:xfrm>
                <a:off x="188918" y="1586863"/>
                <a:ext cx="4063042" cy="1689100"/>
                <a:chOff x="188918" y="1548763"/>
                <a:chExt cx="4063042" cy="1689100"/>
              </a:xfrm>
            </p:grpSpPr>
            <p:sp>
              <p:nvSpPr>
                <p:cNvPr id="18" name="矩形: 圆角 17"/>
                <p:cNvSpPr/>
                <p:nvPr userDrawn="1"/>
              </p:nvSpPr>
              <p:spPr>
                <a:xfrm>
                  <a:off x="188918" y="1548763"/>
                  <a:ext cx="4063042" cy="1689100"/>
                </a:xfrm>
                <a:prstGeom prst="roundRect">
                  <a:avLst/>
                </a:prstGeom>
                <a:solidFill>
                  <a:schemeClr val="bg1"/>
                </a:solidFill>
                <a:ln w="3175">
                  <a:solidFill>
                    <a:schemeClr val="tx1"/>
                  </a:solidFill>
                </a:ln>
                <a:effectLst>
                  <a:outerShdw blurRad="152400" dist="317500" dir="5400000" sx="90000" sy="-19000" rotWithShape="0">
                    <a:prstClr val="black">
                      <a:alpha val="15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5400" dirty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19" name="矩形: 圆角 18"/>
                <p:cNvSpPr/>
                <p:nvPr userDrawn="1"/>
              </p:nvSpPr>
              <p:spPr>
                <a:xfrm>
                  <a:off x="320885" y="1625405"/>
                  <a:ext cx="3799108" cy="1535816"/>
                </a:xfrm>
                <a:prstGeom prst="roundRect">
                  <a:avLst/>
                </a:prstGeom>
                <a:solidFill>
                  <a:schemeClr val="bg1"/>
                </a:solidFill>
                <a:ln w="3175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zh-CN" altLang="en-US" sz="6000" b="1" dirty="0">
                      <a:solidFill>
                        <a:schemeClr val="tx1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rPr>
                    <a:t>练习八</a:t>
                  </a:r>
                  <a:endParaRPr lang="zh-CN" altLang="en-US" sz="6000" b="1" dirty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p:grpSp>
          <p:pic>
            <p:nvPicPr>
              <p:cNvPr id="17" name="图片 16"/>
              <p:cNvPicPr>
                <a:picLocks noChangeAspect="1"/>
              </p:cNvPicPr>
              <p:nvPr userDrawn="1"/>
            </p:nvPicPr>
            <p:blipFill rotWithShape="1">
              <a:blip r:embed="rId2" cstate="print"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backgroundRemoval t="10000" b="90000" l="10000" r="90000">
                            <a14:foregroundMark x1="48600" y1="21450" x2="48109" y2="29149"/>
                            <a14:foregroundMark x1="48400" y1="21350" x2="49850" y2="26100"/>
                            <a14:backgroundMark x1="37250" y1="24850" x2="46300" y2="58650"/>
                            <a14:backgroundMark x1="46300" y1="58650" x2="67300" y2="65600"/>
                            <a14:backgroundMark x1="67300" y1="65600" x2="67900" y2="64700"/>
                            <a14:backgroundMark x1="26450" y1="32300" x2="34700" y2="67600"/>
                            <a14:backgroundMark x1="34700" y1="67600" x2="33600" y2="66000"/>
                            <a14:backgroundMark x1="19450" y1="26900" x2="18950" y2="40450"/>
                            <a14:backgroundMark x1="18950" y1="40450" x2="42750" y2="65850"/>
                            <a14:backgroundMark x1="42750" y1="65850" x2="71950" y2="65900"/>
                            <a14:backgroundMark x1="71950" y1="65900" x2="71000" y2="65900"/>
                            <a14:backgroundMark x1="67050" y1="26350" x2="45650" y2="62650"/>
                            <a14:backgroundMark x1="45650" y1="62650" x2="44050" y2="62250"/>
                            <a14:backgroundMark x1="79350" y1="28250" x2="67050" y2="64700"/>
                            <a14:backgroundMark x1="67050" y1="64700" x2="67350" y2="63400"/>
                            <a14:backgroundMark x1="86550" y1="27050" x2="84400" y2="70650"/>
                            <a14:backgroundMark x1="84400" y1="70650" x2="79350" y2="70750"/>
                            <a14:backgroundMark x1="61500" y1="25900" x2="39950" y2="50050"/>
                            <a14:backgroundMark x1="45500" y1="29100" x2="56950" y2="49800"/>
                            <a14:backgroundMark x1="38200" y1="24600" x2="15500" y2="31750"/>
                            <a14:backgroundMark x1="20150" y1="26200" x2="13450" y2="59750"/>
                            <a14:backgroundMark x1="18400" y1="40100" x2="28250" y2="76450"/>
                            <a14:backgroundMark x1="28250" y1="76450" x2="27050" y2="75700"/>
                            <a14:backgroundMark x1="26600" y1="47600" x2="32050" y2="76300"/>
                            <a14:backgroundMark x1="32050" y1="76300" x2="31600" y2="76000"/>
                            <a14:backgroundMark x1="17950" y1="50350" x2="18250" y2="72350"/>
                            <a14:backgroundMark x1="16800" y1="79800" x2="50650" y2="80900"/>
                            <a14:backgroundMark x1="50650" y1="80900" x2="48450" y2="80400"/>
                            <a14:backgroundMark x1="14600" y1="75250" x2="20150" y2="81450"/>
                            <a14:backgroundMark x1="17550" y1="75400" x2="22650" y2="80700"/>
                            <a14:backgroundMark x1="20600" y1="75550" x2="39050" y2="78800"/>
                            <a14:backgroundMark x1="35400" y1="70300" x2="55350" y2="70550"/>
                            <a14:backgroundMark x1="55350" y1="70550" x2="69100" y2="69550"/>
                            <a14:backgroundMark x1="69100" y1="69550" x2="67650" y2="69550"/>
                            <a14:backgroundMark x1="38500" y1="65000" x2="56250" y2="76250"/>
                            <a14:backgroundMark x1="56250" y1="76250" x2="64000" y2="77050"/>
                            <a14:backgroundMark x1="42300" y1="78050" x2="77400" y2="76000"/>
                            <a14:backgroundMark x1="77400" y1="76000" x2="79650" y2="76000"/>
                            <a14:backgroundMark x1="66200" y1="78050" x2="80750" y2="61350"/>
                            <a14:backgroundMark x1="80750" y1="61350" x2="79800" y2="53600"/>
                            <a14:backgroundMark x1="77450" y1="51400" x2="77250" y2="74750"/>
                            <a14:backgroundMark x1="77250" y1="74750" x2="76450" y2="75250"/>
                            <a14:backgroundMark x1="70150" y1="38050" x2="61800" y2="54300"/>
                            <a14:backgroundMark x1="67950" y1="31750" x2="54000" y2="58000"/>
                            <a14:backgroundMark x1="27800" y1="41700" x2="48450" y2="38500"/>
                            <a14:backgroundMark x1="48450" y1="38500" x2="47000" y2="38950"/>
                            <a14:backgroundMark x1="57700" y1="43750" x2="84050" y2="57550"/>
                            <a14:backgroundMark x1="84050" y1="57550" x2="82600" y2="57550"/>
                            <a14:backgroundMark x1="67800" y1="44800" x2="84250" y2="43100"/>
                            <a14:backgroundMark x1="84250" y1="43100" x2="84800" y2="43350"/>
                            <a14:backgroundMark x1="78200" y1="27950" x2="70850" y2="38350"/>
                            <a14:backgroundMark x1="35850" y1="39500" x2="41400" y2="61050"/>
                            <a14:backgroundMark x1="41400" y1="61050" x2="40400" y2="60350"/>
                            <a14:backgroundMark x1="26450" y1="28850" x2="25450" y2="45550"/>
                            <a14:backgroundMark x1="39200" y1="26850" x2="45300" y2="26450"/>
                            <a14:backgroundMark x1="53050" y1="26200" x2="58900" y2="26200"/>
                            <a14:backgroundMark x1="47700" y1="29650" x2="48500" y2="32200"/>
                            <a14:backgroundMark x1="47850" y1="40200" x2="47950" y2="40700"/>
                            <a14:backgroundMark x1="47450" y1="40000" x2="47950" y2="40650"/>
                            <a14:backgroundMark x1="46900" y1="48800" x2="42850" y2="39850"/>
                            <a14:backgroundMark x1="70100" y1="77250" x2="90800" y2="74350"/>
                            <a14:backgroundMark x1="90800" y1="74350" x2="90600" y2="72600"/>
                            <a14:backgroundMark x1="83900" y1="27750" x2="77300" y2="45100"/>
                            <a14:backgroundMark x1="30800" y1="71700" x2="61200" y2="69700"/>
                            <a14:backgroundMark x1="61200" y1="69700" x2="61150" y2="69600"/>
                            <a14:backgroundMark x1="20350" y1="54800" x2="24350" y2="71850"/>
                            <a14:backgroundMark x1="24350" y1="71850" x2="24350" y2="71850"/>
                            <a14:backgroundMark x1="30350" y1="66900" x2="53850" y2="74250"/>
                            <a14:backgroundMark x1="20800" y1="32100" x2="32150" y2="48100"/>
                            <a14:backgroundMark x1="48000" y1="29250" x2="48000" y2="29250"/>
                            <a14:backgroundMark x1="47850" y1="29200" x2="47900" y2="29450"/>
                            <a14:backgroundMark x1="47850" y1="28950" x2="47850" y2="28950"/>
                            <a14:backgroundMark x1="48100" y1="29150" x2="47850" y2="29150"/>
                            <a14:backgroundMark x1="47850" y1="28950" x2="48050" y2="29350"/>
                          </a14:backgroundRemoval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67517"/>
              <a:stretch>
                <a:fillRect/>
              </a:stretch>
            </p:blipFill>
            <p:spPr>
              <a:xfrm>
                <a:off x="-40527" y="555511"/>
                <a:ext cx="4160520" cy="1351446"/>
              </a:xfrm>
              <a:prstGeom prst="rect">
                <a:avLst/>
              </a:prstGeom>
            </p:spPr>
          </p:pic>
        </p:grpSp>
        <p:pic>
          <p:nvPicPr>
            <p:cNvPr id="9" name="图片 8"/>
            <p:cNvPicPr>
              <a:picLocks noChangeAspect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40527" y="2362230"/>
              <a:ext cx="669105" cy="615269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67087" y="1131590"/>
              <a:ext cx="771906" cy="775367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 userDrawn="1"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99510" y="2727617"/>
              <a:ext cx="872490" cy="872490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>
            <a:off x="528506" y="670894"/>
            <a:ext cx="808698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1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在“小区节水”活动中，明明家这个月用水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645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千克，比上个月节约了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355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千克。明明家上个月用水多少吨？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标题 1"/>
          <p:cNvSpPr>
            <a:spLocks noGrp="1" noChangeArrowheads="1"/>
          </p:cNvSpPr>
          <p:nvPr/>
        </p:nvSpPr>
        <p:spPr bwMode="auto">
          <a:xfrm>
            <a:off x="3008618" y="3684257"/>
            <a:ext cx="5616624" cy="6462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答：明明家上个月用水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吨。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" name="标题 1"/>
          <p:cNvSpPr>
            <a:spLocks noGrp="1" noChangeArrowheads="1"/>
          </p:cNvSpPr>
          <p:nvPr/>
        </p:nvSpPr>
        <p:spPr bwMode="auto">
          <a:xfrm>
            <a:off x="3650762" y="2356643"/>
            <a:ext cx="4964732" cy="4302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645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355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1000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（千克）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95536" y="3422279"/>
            <a:ext cx="1491936" cy="1491936"/>
          </a:xfrm>
          <a:prstGeom prst="rect">
            <a:avLst/>
          </a:prstGeom>
        </p:spPr>
      </p:pic>
      <p:grpSp>
        <p:nvGrpSpPr>
          <p:cNvPr id="13" name="组合 4"/>
          <p:cNvGrpSpPr/>
          <p:nvPr/>
        </p:nvGrpSpPr>
        <p:grpSpPr bwMode="auto">
          <a:xfrm>
            <a:off x="395536" y="2037284"/>
            <a:ext cx="2592288" cy="1246513"/>
            <a:chOff x="2572275" y="1295683"/>
            <a:chExt cx="2690374" cy="859029"/>
          </a:xfrm>
          <a:solidFill>
            <a:schemeClr val="accent1">
              <a:lumMod val="20000"/>
              <a:lumOff val="80000"/>
            </a:schemeClr>
          </a:solidFill>
        </p:grpSpPr>
        <p:sp>
          <p:nvSpPr>
            <p:cNvPr id="14" name="云形标注 82"/>
            <p:cNvSpPr>
              <a:spLocks noChangeArrowheads="1"/>
            </p:cNvSpPr>
            <p:nvPr/>
          </p:nvSpPr>
          <p:spPr bwMode="auto">
            <a:xfrm>
              <a:off x="2572275" y="1295683"/>
              <a:ext cx="2690374" cy="859029"/>
            </a:xfrm>
            <a:prstGeom prst="cloudCallout">
              <a:avLst>
                <a:gd name="adj1" fmla="val -6353"/>
                <a:gd name="adj2" fmla="val 63804"/>
              </a:avLst>
            </a:prstGeom>
            <a:solidFill>
              <a:schemeClr val="bg1"/>
            </a:solidFill>
            <a:ln w="19050" algn="ctr">
              <a:solidFill>
                <a:srgbClr val="3F6E5B"/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5" name="矩形 4"/>
            <p:cNvSpPr>
              <a:spLocks noChangeArrowheads="1"/>
            </p:cNvSpPr>
            <p:nvPr/>
          </p:nvSpPr>
          <p:spPr bwMode="auto">
            <a:xfrm>
              <a:off x="2855002" y="1439308"/>
              <a:ext cx="2124918" cy="491479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单位不同，注意换算单位。</a:t>
              </a:r>
              <a:endPara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0" name="标题 1"/>
          <p:cNvSpPr>
            <a:spLocks noGrp="1" noChangeArrowheads="1"/>
          </p:cNvSpPr>
          <p:nvPr/>
        </p:nvSpPr>
        <p:spPr bwMode="auto">
          <a:xfrm>
            <a:off x="3650762" y="2966903"/>
            <a:ext cx="4964732" cy="4302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1000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千克＝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吨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35" grpId="0"/>
      <p:bldP spid="36" grpId="0" bldLvl="0" autoUpdateAnimBg="0"/>
      <p:bldP spid="10" grpId="0" bldLvl="0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>
            <a:off x="528505" y="743639"/>
            <a:ext cx="8145711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1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一台洗衣机价格为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598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元，一个电热水壶价格为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128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元，买一台洗衣机和一个电热水壶一共多少钱？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-66158" y="2988833"/>
            <a:ext cx="1598856" cy="1697363"/>
          </a:xfrm>
          <a:prstGeom prst="rect">
            <a:avLst/>
          </a:prstGeom>
        </p:spPr>
      </p:pic>
      <p:sp>
        <p:nvSpPr>
          <p:cNvPr id="18" name="矩形 17"/>
          <p:cNvSpPr/>
          <p:nvPr/>
        </p:nvSpPr>
        <p:spPr>
          <a:xfrm>
            <a:off x="2272848" y="2661401"/>
            <a:ext cx="459830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598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128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726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（元）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圆角矩形 21"/>
          <p:cNvSpPr/>
          <p:nvPr/>
        </p:nvSpPr>
        <p:spPr>
          <a:xfrm>
            <a:off x="1300294" y="3518356"/>
            <a:ext cx="7667537" cy="854187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答：买一台洗衣机和一个电热水壶一共</a:t>
            </a:r>
            <a:r>
              <a:rPr lang="en-US" altLang="zh-CN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726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元。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18" grpId="0"/>
      <p:bldP spid="2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/>
        </p:nvSpPr>
        <p:spPr>
          <a:xfrm>
            <a:off x="1725118" y="3644512"/>
            <a:ext cx="459830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686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188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874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（万吨）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圆角矩形 21"/>
          <p:cNvSpPr/>
          <p:nvPr/>
        </p:nvSpPr>
        <p:spPr>
          <a:xfrm>
            <a:off x="999934" y="4231239"/>
            <a:ext cx="6048672" cy="337188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答：全国每年一共可减排二氧化碳</a:t>
            </a:r>
            <a:r>
              <a:rPr lang="en-US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874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万吨。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48445" y="639369"/>
            <a:ext cx="7847110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低碳生活可以理解为减少二氧化碳的排放，低能量、低消耗、低开支的生活方式，主要通过节电、节气和回收三个途径来实现。</a:t>
            </a:r>
            <a:endParaRPr lang="zh-CN" altLang="en-US" sz="2400" b="1" dirty="0">
              <a:solidFill>
                <a:srgbClr val="333333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en-US" altLang="zh-CN" sz="2400" b="1" dirty="0">
              <a:solidFill>
                <a:srgbClr val="333333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en-US" altLang="zh-CN" sz="2400" b="1" dirty="0">
              <a:solidFill>
                <a:srgbClr val="333333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en-US" altLang="zh-CN" sz="2400" b="1" dirty="0">
              <a:solidFill>
                <a:srgbClr val="333333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400" b="1" dirty="0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如果采取这两种措施，那么全国每年一共可减排二氧化碳多少万吨</a:t>
            </a:r>
            <a:r>
              <a:rPr lang="en-US" altLang="zh-CN" sz="2400" b="1" dirty="0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endParaRPr lang="en-US" altLang="zh-CN" sz="2400" b="1" i="0" dirty="0">
              <a:solidFill>
                <a:srgbClr val="333333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560595" y="1758508"/>
            <a:ext cx="3558158" cy="990273"/>
            <a:chOff x="596310" y="787262"/>
            <a:chExt cx="3558158" cy="99027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596310" y="787262"/>
              <a:ext cx="945655" cy="945655"/>
            </a:xfrm>
            <a:prstGeom prst="rect">
              <a:avLst/>
            </a:prstGeom>
          </p:spPr>
        </p:pic>
        <p:sp>
          <p:nvSpPr>
            <p:cNvPr id="4" name="圆角矩形标注 3"/>
            <p:cNvSpPr/>
            <p:nvPr/>
          </p:nvSpPr>
          <p:spPr>
            <a:xfrm>
              <a:off x="1547664" y="831754"/>
              <a:ext cx="2606804" cy="875900"/>
            </a:xfrm>
            <a:prstGeom prst="wedgeRoundRectCallout">
              <a:avLst>
                <a:gd name="adj1" fmla="val -57883"/>
                <a:gd name="adj2" fmla="val 13467"/>
                <a:gd name="adj3" fmla="val 16667"/>
              </a:avLst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1619672" y="854205"/>
              <a:ext cx="2534796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如果每年把</a:t>
              </a:r>
              <a:r>
                <a:rPr lang="en-US" altLang="zh-CN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r>
                <a:rPr lang="zh-CN" altLang="en-US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亿只白炽灯换为节能灯，可减少二氧化碳排放</a:t>
              </a:r>
              <a:r>
                <a:rPr lang="en-US" altLang="zh-CN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686</a:t>
              </a:r>
              <a:r>
                <a:rPr lang="zh-CN" altLang="en-US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万吨。</a:t>
              </a:r>
              <a:endParaRPr lang="zh-CN" altLang="en-US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4253218" y="1600534"/>
            <a:ext cx="4330187" cy="1148343"/>
            <a:chOff x="1733225" y="1552687"/>
            <a:chExt cx="4330187" cy="1148343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5172010" y="1552687"/>
              <a:ext cx="891402" cy="1148247"/>
            </a:xfrm>
            <a:prstGeom prst="rect">
              <a:avLst/>
            </a:prstGeom>
          </p:spPr>
        </p:pic>
        <p:sp>
          <p:nvSpPr>
            <p:cNvPr id="13" name="圆角矩形标注 12"/>
            <p:cNvSpPr/>
            <p:nvPr/>
          </p:nvSpPr>
          <p:spPr>
            <a:xfrm>
              <a:off x="1733225" y="1780416"/>
              <a:ext cx="3378835" cy="875900"/>
            </a:xfrm>
            <a:prstGeom prst="wedgeRoundRectCallout">
              <a:avLst>
                <a:gd name="adj1" fmla="val 52678"/>
                <a:gd name="adj2" fmla="val 26320"/>
                <a:gd name="adj3" fmla="val 16667"/>
              </a:avLst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1791948" y="1777700"/>
              <a:ext cx="3248104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如果每年全国一半的居民都能做到随手关灯，那么每年可减少二氧化碳排放</a:t>
              </a:r>
              <a:r>
                <a:rPr lang="en-US" altLang="zh-CN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188</a:t>
              </a:r>
              <a:r>
                <a:rPr lang="zh-CN" altLang="en-US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万吨。</a:t>
              </a:r>
              <a:endParaRPr lang="zh-CN" altLang="en-US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783813" y="795435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这节课你们都学会了哪些知识？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9503" y="2136436"/>
            <a:ext cx="1423667" cy="14236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AutoShape 27"/>
          <p:cNvSpPr>
            <a:spLocks noChangeArrowheads="1"/>
          </p:cNvSpPr>
          <p:nvPr/>
        </p:nvSpPr>
        <p:spPr bwMode="auto">
          <a:xfrm>
            <a:off x="783813" y="1713171"/>
            <a:ext cx="4536505" cy="417526"/>
          </a:xfrm>
          <a:prstGeom prst="wedgeRoundRectCallout">
            <a:avLst>
              <a:gd name="adj1" fmla="val -25519"/>
              <a:gd name="adj2" fmla="val 75231"/>
              <a:gd name="adj3" fmla="val 16667"/>
            </a:avLst>
          </a:prstGeom>
          <a:solidFill>
            <a:schemeClr val="bg1">
              <a:alpha val="28000"/>
            </a:schemeClr>
          </a:solidFill>
          <a:ln w="19050">
            <a:solidFill>
              <a:srgbClr val="3F6E5B"/>
            </a:solidFill>
            <a:miter lim="800000"/>
          </a:ln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10000"/>
              </a:lnSpc>
              <a:defRPr/>
            </a:pP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万以内的加法计算时要注意什么？</a:t>
            </a:r>
            <a:endParaRPr lang="en-US" altLang="zh-CN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矩形 4"/>
          <p:cNvSpPr>
            <a:spLocks noChangeArrowheads="1"/>
          </p:cNvSpPr>
          <p:nvPr/>
        </p:nvSpPr>
        <p:spPr bwMode="auto">
          <a:xfrm flipH="1">
            <a:off x="2063170" y="2235594"/>
            <a:ext cx="5759063" cy="157485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20000"/>
              </a:lnSpc>
              <a:buNone/>
            </a:pPr>
            <a:r>
              <a:rPr lang="zh-CN" altLang="en-US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相同数位</a:t>
            </a: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对齐</a:t>
            </a:r>
            <a:r>
              <a:rPr lang="zh-CN" altLang="en-US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，从</a:t>
            </a: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个位</a:t>
            </a:r>
            <a:r>
              <a:rPr lang="zh-CN" altLang="en-US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算起，哪一位上的数相加</a:t>
            </a: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满十</a:t>
            </a:r>
            <a:r>
              <a:rPr lang="zh-CN" altLang="en-US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就向前一位</a:t>
            </a: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进</a:t>
            </a: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。计算时不要忘记加上进位数。</a:t>
            </a:r>
            <a:endParaRPr lang="en-US" altLang="zh-CN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971600" y="3915346"/>
            <a:ext cx="606117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可以用交换加数的位置进行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验算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8" grpId="0"/>
      <p:bldP spid="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150844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163512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328803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7" name="组合 66"/>
          <p:cNvGrpSpPr/>
          <p:nvPr/>
        </p:nvGrpSpPr>
        <p:grpSpPr>
          <a:xfrm>
            <a:off x="1835696" y="2072354"/>
            <a:ext cx="6965735" cy="2515619"/>
            <a:chOff x="1487684" y="1851669"/>
            <a:chExt cx="6953832" cy="2436762"/>
          </a:xfrm>
        </p:grpSpPr>
        <p:sp>
          <p:nvSpPr>
            <p:cNvPr id="68" name="圆角矩形 67"/>
            <p:cNvSpPr/>
            <p:nvPr/>
          </p:nvSpPr>
          <p:spPr>
            <a:xfrm>
              <a:off x="1487684" y="1851669"/>
              <a:ext cx="5472362" cy="243676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3F6E5B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69" name="图片 68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6515197" y="1922080"/>
              <a:ext cx="1926319" cy="2295937"/>
            </a:xfrm>
            <a:prstGeom prst="rect">
              <a:avLst/>
            </a:prstGeom>
          </p:spPr>
        </p:pic>
      </p:grpSp>
      <p:sp>
        <p:nvSpPr>
          <p:cNvPr id="63" name="矩形 62"/>
          <p:cNvSpPr/>
          <p:nvPr/>
        </p:nvSpPr>
        <p:spPr>
          <a:xfrm>
            <a:off x="1912264" y="2255889"/>
            <a:ext cx="5328592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计算加法时，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相同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数位对齐，从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个位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算起，哪一位相加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满十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要向前一位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进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；计算时不要忘记加上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进位数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64" name="组合 63"/>
          <p:cNvGrpSpPr/>
          <p:nvPr/>
        </p:nvGrpSpPr>
        <p:grpSpPr>
          <a:xfrm>
            <a:off x="597956" y="825508"/>
            <a:ext cx="7430308" cy="833258"/>
            <a:chOff x="972693" y="2787109"/>
            <a:chExt cx="5513882" cy="833258"/>
          </a:xfrm>
        </p:grpSpPr>
        <p:pic>
          <p:nvPicPr>
            <p:cNvPr id="65" name="图片 64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2693" y="2787109"/>
              <a:ext cx="848222" cy="833258"/>
            </a:xfrm>
            <a:prstGeom prst="rect">
              <a:avLst/>
            </a:prstGeom>
          </p:spPr>
        </p:pic>
        <p:sp>
          <p:nvSpPr>
            <p:cNvPr id="66" name="文本框 65"/>
            <p:cNvSpPr txBox="1"/>
            <p:nvPr/>
          </p:nvSpPr>
          <p:spPr>
            <a:xfrm>
              <a:off x="1745429" y="2880572"/>
              <a:ext cx="474114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计算万以内的加法要注意什么？</a:t>
              </a:r>
              <a:endPara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1838691" y="1116638"/>
            <a:ext cx="3245653" cy="1584176"/>
            <a:chOff x="1387927" y="1201362"/>
            <a:chExt cx="3245653" cy="1584176"/>
          </a:xfrm>
        </p:grpSpPr>
        <p:sp>
          <p:nvSpPr>
            <p:cNvPr id="16" name="圆角矩形 15"/>
            <p:cNvSpPr/>
            <p:nvPr/>
          </p:nvSpPr>
          <p:spPr>
            <a:xfrm>
              <a:off x="1387927" y="1201362"/>
              <a:ext cx="2376264" cy="1584176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3F6E5B"/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56" name="Group 75"/>
            <p:cNvGrpSpPr/>
            <p:nvPr/>
          </p:nvGrpSpPr>
          <p:grpSpPr bwMode="auto">
            <a:xfrm>
              <a:off x="1562253" y="1347614"/>
              <a:ext cx="3071327" cy="923925"/>
              <a:chOff x="1125" y="1777"/>
              <a:chExt cx="1634" cy="582"/>
            </a:xfrm>
          </p:grpSpPr>
          <p:sp>
            <p:nvSpPr>
              <p:cNvPr id="57" name="TextBox 79"/>
              <p:cNvSpPr txBox="1">
                <a:spLocks noChangeArrowheads="1"/>
              </p:cNvSpPr>
              <p:nvPr/>
            </p:nvSpPr>
            <p:spPr bwMode="auto">
              <a:xfrm>
                <a:off x="1150" y="2029"/>
                <a:ext cx="1609" cy="3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 ＋  </a:t>
                </a:r>
                <a:r>
                  <a:rPr lang="en-US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4 3</a:t>
                </a:r>
                <a:endPara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58" name="直接连接符 80"/>
              <p:cNvCxnSpPr>
                <a:cxnSpLocks noChangeShapeType="1"/>
              </p:cNvCxnSpPr>
              <p:nvPr/>
            </p:nvCxnSpPr>
            <p:spPr bwMode="auto">
              <a:xfrm>
                <a:off x="1125" y="2345"/>
                <a:ext cx="879" cy="0"/>
              </a:xfrm>
              <a:prstGeom prst="line">
                <a:avLst/>
              </a:prstGeom>
              <a:noFill/>
              <a:ln w="19050" algn="ctr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sp>
            <p:nvSpPr>
              <p:cNvPr id="59" name="TextBox 62"/>
              <p:cNvSpPr txBox="1">
                <a:spLocks noChangeArrowheads="1"/>
              </p:cNvSpPr>
              <p:nvPr/>
            </p:nvSpPr>
            <p:spPr bwMode="auto">
              <a:xfrm>
                <a:off x="1439" y="1777"/>
                <a:ext cx="1086" cy="3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3 6 5</a:t>
                </a:r>
                <a:endPara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60" name="TextBox 42"/>
          <p:cNvSpPr txBox="1">
            <a:spLocks noChangeArrowheads="1"/>
          </p:cNvSpPr>
          <p:nvPr/>
        </p:nvSpPr>
        <p:spPr bwMode="auto">
          <a:xfrm>
            <a:off x="2943423" y="2094245"/>
            <a:ext cx="43312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0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1" name="TextBox 44"/>
          <p:cNvSpPr txBox="1">
            <a:spLocks noChangeArrowheads="1"/>
          </p:cNvSpPr>
          <p:nvPr/>
        </p:nvSpPr>
        <p:spPr bwMode="auto">
          <a:xfrm>
            <a:off x="2593700" y="2101090"/>
            <a:ext cx="43312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4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2" name="TextBox 45"/>
          <p:cNvSpPr txBox="1">
            <a:spLocks noChangeArrowheads="1"/>
          </p:cNvSpPr>
          <p:nvPr/>
        </p:nvSpPr>
        <p:spPr bwMode="auto">
          <a:xfrm>
            <a:off x="3321260" y="2108413"/>
            <a:ext cx="43312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8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3" name="TextBox 1"/>
          <p:cNvSpPr txBox="1">
            <a:spLocks noChangeArrowheads="1"/>
          </p:cNvSpPr>
          <p:nvPr/>
        </p:nvSpPr>
        <p:spPr bwMode="auto">
          <a:xfrm>
            <a:off x="418739" y="617890"/>
            <a:ext cx="324036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计算下列各题。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64" name="组合 63"/>
          <p:cNvGrpSpPr/>
          <p:nvPr/>
        </p:nvGrpSpPr>
        <p:grpSpPr>
          <a:xfrm>
            <a:off x="4968815" y="1116638"/>
            <a:ext cx="3059569" cy="1584176"/>
            <a:chOff x="1387927" y="1201362"/>
            <a:chExt cx="3059569" cy="1584176"/>
          </a:xfrm>
        </p:grpSpPr>
        <p:sp>
          <p:nvSpPr>
            <p:cNvPr id="65" name="圆角矩形 64"/>
            <p:cNvSpPr/>
            <p:nvPr/>
          </p:nvSpPr>
          <p:spPr>
            <a:xfrm>
              <a:off x="1387927" y="1201362"/>
              <a:ext cx="2376264" cy="1584176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3F6E5B"/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66" name="Group 75"/>
            <p:cNvGrpSpPr/>
            <p:nvPr/>
          </p:nvGrpSpPr>
          <p:grpSpPr bwMode="auto">
            <a:xfrm>
              <a:off x="1423160" y="1347614"/>
              <a:ext cx="3024336" cy="930275"/>
              <a:chOff x="1051" y="1777"/>
              <a:chExt cx="1609" cy="586"/>
            </a:xfrm>
          </p:grpSpPr>
          <p:sp>
            <p:nvSpPr>
              <p:cNvPr id="67" name="TextBox 79"/>
              <p:cNvSpPr txBox="1">
                <a:spLocks noChangeArrowheads="1"/>
              </p:cNvSpPr>
              <p:nvPr/>
            </p:nvSpPr>
            <p:spPr bwMode="auto">
              <a:xfrm>
                <a:off x="1051" y="2033"/>
                <a:ext cx="1609" cy="3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 ＋ </a:t>
                </a:r>
                <a:r>
                  <a:rPr lang="en-US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5 9 4</a:t>
                </a:r>
                <a:endPara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68" name="直接连接符 80"/>
              <p:cNvCxnSpPr>
                <a:cxnSpLocks noChangeShapeType="1"/>
              </p:cNvCxnSpPr>
              <p:nvPr/>
            </p:nvCxnSpPr>
            <p:spPr bwMode="auto">
              <a:xfrm>
                <a:off x="1125" y="2345"/>
                <a:ext cx="879" cy="0"/>
              </a:xfrm>
              <a:prstGeom prst="line">
                <a:avLst/>
              </a:prstGeom>
              <a:noFill/>
              <a:ln w="19050" algn="ctr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sp>
            <p:nvSpPr>
              <p:cNvPr id="69" name="TextBox 62"/>
              <p:cNvSpPr txBox="1">
                <a:spLocks noChangeArrowheads="1"/>
              </p:cNvSpPr>
              <p:nvPr/>
            </p:nvSpPr>
            <p:spPr bwMode="auto">
              <a:xfrm>
                <a:off x="1439" y="1777"/>
                <a:ext cx="1086" cy="3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2 0 1</a:t>
                </a:r>
                <a:endPara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70" name="TextBox 42"/>
          <p:cNvSpPr txBox="1">
            <a:spLocks noChangeArrowheads="1"/>
          </p:cNvSpPr>
          <p:nvPr/>
        </p:nvSpPr>
        <p:spPr bwMode="auto">
          <a:xfrm>
            <a:off x="6073547" y="2094245"/>
            <a:ext cx="43312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9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71" name="TextBox 44"/>
          <p:cNvSpPr txBox="1">
            <a:spLocks noChangeArrowheads="1"/>
          </p:cNvSpPr>
          <p:nvPr/>
        </p:nvSpPr>
        <p:spPr bwMode="auto">
          <a:xfrm>
            <a:off x="5723824" y="2088187"/>
            <a:ext cx="43312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7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72" name="TextBox 45"/>
          <p:cNvSpPr txBox="1">
            <a:spLocks noChangeArrowheads="1"/>
          </p:cNvSpPr>
          <p:nvPr/>
        </p:nvSpPr>
        <p:spPr bwMode="auto">
          <a:xfrm>
            <a:off x="6451384" y="2108413"/>
            <a:ext cx="43312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5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73" name="组合 72"/>
          <p:cNvGrpSpPr/>
          <p:nvPr/>
        </p:nvGrpSpPr>
        <p:grpSpPr>
          <a:xfrm>
            <a:off x="1873924" y="2931790"/>
            <a:ext cx="3059569" cy="1584176"/>
            <a:chOff x="1387927" y="1201362"/>
            <a:chExt cx="3059569" cy="1584176"/>
          </a:xfrm>
        </p:grpSpPr>
        <p:sp>
          <p:nvSpPr>
            <p:cNvPr id="74" name="圆角矩形 73"/>
            <p:cNvSpPr/>
            <p:nvPr/>
          </p:nvSpPr>
          <p:spPr>
            <a:xfrm>
              <a:off x="1387927" y="1201362"/>
              <a:ext cx="2376264" cy="1584176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3F6E5B"/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75" name="Group 75"/>
            <p:cNvGrpSpPr/>
            <p:nvPr/>
          </p:nvGrpSpPr>
          <p:grpSpPr bwMode="auto">
            <a:xfrm>
              <a:off x="1423160" y="1347614"/>
              <a:ext cx="3024336" cy="930275"/>
              <a:chOff x="1051" y="1777"/>
              <a:chExt cx="1609" cy="586"/>
            </a:xfrm>
          </p:grpSpPr>
          <p:sp>
            <p:nvSpPr>
              <p:cNvPr id="76" name="TextBox 79"/>
              <p:cNvSpPr txBox="1">
                <a:spLocks noChangeArrowheads="1"/>
              </p:cNvSpPr>
              <p:nvPr/>
            </p:nvSpPr>
            <p:spPr bwMode="auto">
              <a:xfrm>
                <a:off x="1051" y="2033"/>
                <a:ext cx="1609" cy="3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 ＋ </a:t>
                </a:r>
                <a:r>
                  <a:rPr lang="en-US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3 2 6</a:t>
                </a:r>
                <a:endPara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77" name="直接连接符 80"/>
              <p:cNvCxnSpPr>
                <a:cxnSpLocks noChangeShapeType="1"/>
              </p:cNvCxnSpPr>
              <p:nvPr/>
            </p:nvCxnSpPr>
            <p:spPr bwMode="auto">
              <a:xfrm>
                <a:off x="1125" y="2345"/>
                <a:ext cx="879" cy="0"/>
              </a:xfrm>
              <a:prstGeom prst="line">
                <a:avLst/>
              </a:prstGeom>
              <a:noFill/>
              <a:ln w="19050" algn="ctr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sp>
            <p:nvSpPr>
              <p:cNvPr id="78" name="TextBox 62"/>
              <p:cNvSpPr txBox="1">
                <a:spLocks noChangeArrowheads="1"/>
              </p:cNvSpPr>
              <p:nvPr/>
            </p:nvSpPr>
            <p:spPr bwMode="auto">
              <a:xfrm>
                <a:off x="1439" y="1777"/>
                <a:ext cx="1086" cy="3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6 4 9</a:t>
                </a:r>
                <a:endPara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79" name="TextBox 42"/>
          <p:cNvSpPr txBox="1">
            <a:spLocks noChangeArrowheads="1"/>
          </p:cNvSpPr>
          <p:nvPr/>
        </p:nvSpPr>
        <p:spPr bwMode="auto">
          <a:xfrm>
            <a:off x="2978656" y="3909397"/>
            <a:ext cx="43312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7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80" name="TextBox 44"/>
          <p:cNvSpPr txBox="1">
            <a:spLocks noChangeArrowheads="1"/>
          </p:cNvSpPr>
          <p:nvPr/>
        </p:nvSpPr>
        <p:spPr bwMode="auto">
          <a:xfrm>
            <a:off x="2628933" y="3916242"/>
            <a:ext cx="43312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9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81" name="TextBox 45"/>
          <p:cNvSpPr txBox="1">
            <a:spLocks noChangeArrowheads="1"/>
          </p:cNvSpPr>
          <p:nvPr/>
        </p:nvSpPr>
        <p:spPr bwMode="auto">
          <a:xfrm>
            <a:off x="3356493" y="3923565"/>
            <a:ext cx="43312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5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82" name="组合 81"/>
          <p:cNvGrpSpPr/>
          <p:nvPr/>
        </p:nvGrpSpPr>
        <p:grpSpPr>
          <a:xfrm>
            <a:off x="5004048" y="2931790"/>
            <a:ext cx="3059569" cy="1584176"/>
            <a:chOff x="1387927" y="1201362"/>
            <a:chExt cx="3059569" cy="1584176"/>
          </a:xfrm>
        </p:grpSpPr>
        <p:sp>
          <p:nvSpPr>
            <p:cNvPr id="83" name="圆角矩形 82"/>
            <p:cNvSpPr/>
            <p:nvPr/>
          </p:nvSpPr>
          <p:spPr>
            <a:xfrm>
              <a:off x="1387927" y="1201362"/>
              <a:ext cx="2376264" cy="1584176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3F6E5B"/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84" name="Group 75"/>
            <p:cNvGrpSpPr/>
            <p:nvPr/>
          </p:nvGrpSpPr>
          <p:grpSpPr bwMode="auto">
            <a:xfrm>
              <a:off x="1423160" y="1347614"/>
              <a:ext cx="3024336" cy="930275"/>
              <a:chOff x="1051" y="1777"/>
              <a:chExt cx="1609" cy="586"/>
            </a:xfrm>
          </p:grpSpPr>
          <p:sp>
            <p:nvSpPr>
              <p:cNvPr id="85" name="TextBox 79"/>
              <p:cNvSpPr txBox="1">
                <a:spLocks noChangeArrowheads="1"/>
              </p:cNvSpPr>
              <p:nvPr/>
            </p:nvSpPr>
            <p:spPr bwMode="auto">
              <a:xfrm>
                <a:off x="1051" y="2033"/>
                <a:ext cx="1609" cy="3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 ＋ </a:t>
                </a:r>
                <a:r>
                  <a:rPr lang="en-US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6 1 2</a:t>
                </a:r>
                <a:endPara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86" name="直接连接符 80"/>
              <p:cNvCxnSpPr>
                <a:cxnSpLocks noChangeShapeType="1"/>
              </p:cNvCxnSpPr>
              <p:nvPr/>
            </p:nvCxnSpPr>
            <p:spPr bwMode="auto">
              <a:xfrm>
                <a:off x="1125" y="2345"/>
                <a:ext cx="879" cy="0"/>
              </a:xfrm>
              <a:prstGeom prst="line">
                <a:avLst/>
              </a:prstGeom>
              <a:noFill/>
              <a:ln w="19050" algn="ctr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sp>
            <p:nvSpPr>
              <p:cNvPr id="87" name="TextBox 62"/>
              <p:cNvSpPr txBox="1">
                <a:spLocks noChangeArrowheads="1"/>
              </p:cNvSpPr>
              <p:nvPr/>
            </p:nvSpPr>
            <p:spPr bwMode="auto">
              <a:xfrm>
                <a:off x="1439" y="1777"/>
                <a:ext cx="1086" cy="3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2 9 7 </a:t>
                </a:r>
                <a:endPara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88" name="TextBox 42"/>
          <p:cNvSpPr txBox="1">
            <a:spLocks noChangeArrowheads="1"/>
          </p:cNvSpPr>
          <p:nvPr/>
        </p:nvSpPr>
        <p:spPr bwMode="auto">
          <a:xfrm>
            <a:off x="6127599" y="3902684"/>
            <a:ext cx="43312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0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90" name="TextBox 45"/>
          <p:cNvSpPr txBox="1">
            <a:spLocks noChangeArrowheads="1"/>
          </p:cNvSpPr>
          <p:nvPr/>
        </p:nvSpPr>
        <p:spPr bwMode="auto">
          <a:xfrm>
            <a:off x="6486618" y="3898119"/>
            <a:ext cx="43312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9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2765520" y="1884190"/>
            <a:ext cx="39747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3140141" y="3708143"/>
            <a:ext cx="39747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5940385" y="3705208"/>
            <a:ext cx="39747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3" name="TextBox 42"/>
          <p:cNvSpPr txBox="1">
            <a:spLocks noChangeArrowheads="1"/>
          </p:cNvSpPr>
          <p:nvPr/>
        </p:nvSpPr>
        <p:spPr bwMode="auto">
          <a:xfrm>
            <a:off x="5768580" y="3902684"/>
            <a:ext cx="43312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9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" grpId="0"/>
      <p:bldP spid="61" grpId="0"/>
      <p:bldP spid="62" grpId="0"/>
      <p:bldP spid="63" grpId="0"/>
      <p:bldP spid="70" grpId="0"/>
      <p:bldP spid="71" grpId="0"/>
      <p:bldP spid="72" grpId="0"/>
      <p:bldP spid="79" grpId="0"/>
      <p:bldP spid="80" grpId="0"/>
      <p:bldP spid="81" grpId="0"/>
      <p:bldP spid="88" grpId="0"/>
      <p:bldP spid="90" grpId="0"/>
      <p:bldP spid="40" grpId="0"/>
      <p:bldP spid="41" grpId="0"/>
      <p:bldP spid="42" grpId="0"/>
      <p:bldP spid="4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TextBox 1"/>
          <p:cNvSpPr txBox="1">
            <a:spLocks noChangeArrowheads="1"/>
          </p:cNvSpPr>
          <p:nvPr/>
        </p:nvSpPr>
        <p:spPr bwMode="auto">
          <a:xfrm>
            <a:off x="389181" y="671804"/>
            <a:ext cx="6624736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计算下列各题并验算。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4211" y="3099248"/>
            <a:ext cx="1757541" cy="1757541"/>
          </a:xfrm>
          <a:prstGeom prst="rect">
            <a:avLst/>
          </a:prstGeom>
        </p:spPr>
      </p:pic>
      <p:sp>
        <p:nvSpPr>
          <p:cNvPr id="48" name="圆角矩形 47"/>
          <p:cNvSpPr/>
          <p:nvPr/>
        </p:nvSpPr>
        <p:spPr>
          <a:xfrm>
            <a:off x="1788520" y="3751419"/>
            <a:ext cx="5830383" cy="578882"/>
          </a:xfrm>
          <a:prstGeom prst="roundRect">
            <a:avLst/>
          </a:prstGeom>
          <a:solidFill>
            <a:schemeClr val="bg1"/>
          </a:solidFill>
          <a:ln>
            <a:solidFill>
              <a:srgbClr val="3F6E5B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可以用交换加数的位置进行验算。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TextBox 3"/>
          <p:cNvSpPr txBox="1"/>
          <p:nvPr/>
        </p:nvSpPr>
        <p:spPr>
          <a:xfrm>
            <a:off x="1143000" y="1324868"/>
            <a:ext cx="1633781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697+235=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TextBox 5"/>
          <p:cNvSpPr txBox="1"/>
          <p:nvPr/>
        </p:nvSpPr>
        <p:spPr>
          <a:xfrm>
            <a:off x="1180881" y="1987531"/>
            <a:ext cx="1090363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6 9 7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TextBox 6"/>
          <p:cNvSpPr txBox="1"/>
          <p:nvPr/>
        </p:nvSpPr>
        <p:spPr>
          <a:xfrm>
            <a:off x="812331" y="2353286"/>
            <a:ext cx="1452642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+ 2 3 5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22" name="直接连接符 21"/>
          <p:cNvCxnSpPr/>
          <p:nvPr/>
        </p:nvCxnSpPr>
        <p:spPr>
          <a:xfrm>
            <a:off x="848548" y="2894639"/>
            <a:ext cx="1400446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9"/>
          <p:cNvSpPr txBox="1"/>
          <p:nvPr/>
        </p:nvSpPr>
        <p:spPr>
          <a:xfrm>
            <a:off x="1867010" y="2857605"/>
            <a:ext cx="365806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TextBox 10"/>
          <p:cNvSpPr txBox="1"/>
          <p:nvPr/>
        </p:nvSpPr>
        <p:spPr>
          <a:xfrm>
            <a:off x="1647331" y="2651751"/>
            <a:ext cx="261938" cy="27781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1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sz="1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TextBox 11"/>
          <p:cNvSpPr txBox="1"/>
          <p:nvPr/>
        </p:nvSpPr>
        <p:spPr>
          <a:xfrm>
            <a:off x="1517156" y="2844106"/>
            <a:ext cx="363538" cy="52228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TextBox 12"/>
          <p:cNvSpPr txBox="1"/>
          <p:nvPr/>
        </p:nvSpPr>
        <p:spPr>
          <a:xfrm>
            <a:off x="1412381" y="2654926"/>
            <a:ext cx="261938" cy="27622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1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sz="1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1163937" y="2837638"/>
            <a:ext cx="365806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TextBox 14"/>
          <p:cNvSpPr txBox="1"/>
          <p:nvPr/>
        </p:nvSpPr>
        <p:spPr>
          <a:xfrm>
            <a:off x="3150303" y="1997739"/>
            <a:ext cx="1090363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2 3 5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TextBox 15"/>
          <p:cNvSpPr txBox="1"/>
          <p:nvPr/>
        </p:nvSpPr>
        <p:spPr>
          <a:xfrm>
            <a:off x="2788024" y="2377341"/>
            <a:ext cx="1452642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+ 6 9 7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30" name="直接连接符 29"/>
          <p:cNvCxnSpPr/>
          <p:nvPr/>
        </p:nvCxnSpPr>
        <p:spPr>
          <a:xfrm>
            <a:off x="2896303" y="2900561"/>
            <a:ext cx="1271588" cy="466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17"/>
          <p:cNvSpPr txBox="1"/>
          <p:nvPr/>
        </p:nvSpPr>
        <p:spPr>
          <a:xfrm>
            <a:off x="3852480" y="2877249"/>
            <a:ext cx="365806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TextBox 18"/>
          <p:cNvSpPr txBox="1"/>
          <p:nvPr/>
        </p:nvSpPr>
        <p:spPr>
          <a:xfrm>
            <a:off x="3585278" y="2669252"/>
            <a:ext cx="261938" cy="2794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1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sz="1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TextBox 19"/>
          <p:cNvSpPr txBox="1"/>
          <p:nvPr/>
        </p:nvSpPr>
        <p:spPr>
          <a:xfrm>
            <a:off x="3511214" y="2875545"/>
            <a:ext cx="363538" cy="52228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" name="TextBox 20"/>
          <p:cNvSpPr txBox="1"/>
          <p:nvPr/>
        </p:nvSpPr>
        <p:spPr>
          <a:xfrm>
            <a:off x="3321753" y="2670839"/>
            <a:ext cx="261938" cy="27622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1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sz="1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TextBox 21"/>
          <p:cNvSpPr txBox="1"/>
          <p:nvPr/>
        </p:nvSpPr>
        <p:spPr>
          <a:xfrm>
            <a:off x="3159283" y="2878043"/>
            <a:ext cx="365806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" name="TextBox 8"/>
          <p:cNvSpPr txBox="1">
            <a:spLocks noChangeArrowheads="1"/>
          </p:cNvSpPr>
          <p:nvPr/>
        </p:nvSpPr>
        <p:spPr bwMode="auto">
          <a:xfrm>
            <a:off x="2259588" y="2184752"/>
            <a:ext cx="906017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验</a:t>
            </a:r>
            <a:endParaRPr lang="en-US" altLang="zh-CN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spcBef>
                <a:spcPct val="0"/>
              </a:spcBef>
            </a:pP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算：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" name="TextBox 23"/>
          <p:cNvSpPr txBox="1"/>
          <p:nvPr/>
        </p:nvSpPr>
        <p:spPr>
          <a:xfrm>
            <a:off x="2717800" y="1328043"/>
            <a:ext cx="969963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932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" name="TextBox 25"/>
          <p:cNvSpPr txBox="1"/>
          <p:nvPr/>
        </p:nvSpPr>
        <p:spPr>
          <a:xfrm>
            <a:off x="4772025" y="1324868"/>
            <a:ext cx="1633781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986+114=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9" name="TextBox 26"/>
          <p:cNvSpPr txBox="1"/>
          <p:nvPr/>
        </p:nvSpPr>
        <p:spPr>
          <a:xfrm>
            <a:off x="5030788" y="1893193"/>
            <a:ext cx="1090363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9 8 6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" name="TextBox 27"/>
          <p:cNvSpPr txBox="1"/>
          <p:nvPr/>
        </p:nvSpPr>
        <p:spPr>
          <a:xfrm>
            <a:off x="4660726" y="2276436"/>
            <a:ext cx="1452642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+ 1 1 4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42" name="直接连接符 41"/>
          <p:cNvCxnSpPr/>
          <p:nvPr/>
        </p:nvCxnSpPr>
        <p:spPr>
          <a:xfrm>
            <a:off x="4772024" y="2807593"/>
            <a:ext cx="1266826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TextBox 29"/>
          <p:cNvSpPr txBox="1"/>
          <p:nvPr/>
        </p:nvSpPr>
        <p:spPr>
          <a:xfrm>
            <a:off x="5752759" y="2807128"/>
            <a:ext cx="365806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7" name="TextBox 30"/>
          <p:cNvSpPr txBox="1"/>
          <p:nvPr/>
        </p:nvSpPr>
        <p:spPr>
          <a:xfrm>
            <a:off x="5534147" y="2571849"/>
            <a:ext cx="261938" cy="27622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1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sz="1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8" name="TextBox 31"/>
          <p:cNvSpPr txBox="1"/>
          <p:nvPr/>
        </p:nvSpPr>
        <p:spPr>
          <a:xfrm>
            <a:off x="5405437" y="2807128"/>
            <a:ext cx="365806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9" name="TextBox 32"/>
          <p:cNvSpPr txBox="1"/>
          <p:nvPr/>
        </p:nvSpPr>
        <p:spPr>
          <a:xfrm>
            <a:off x="5202238" y="2571056"/>
            <a:ext cx="261937" cy="27781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1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sz="1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0" name="TextBox 33"/>
          <p:cNvSpPr txBox="1"/>
          <p:nvPr/>
        </p:nvSpPr>
        <p:spPr>
          <a:xfrm>
            <a:off x="4684760" y="2798286"/>
            <a:ext cx="728084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1 1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1" name="TextBox 34"/>
          <p:cNvSpPr txBox="1"/>
          <p:nvPr/>
        </p:nvSpPr>
        <p:spPr>
          <a:xfrm>
            <a:off x="6356350" y="1328043"/>
            <a:ext cx="969963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1100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2" name="TextBox 35"/>
          <p:cNvSpPr txBox="1">
            <a:spLocks noChangeArrowheads="1"/>
          </p:cNvSpPr>
          <p:nvPr/>
        </p:nvSpPr>
        <p:spPr bwMode="auto">
          <a:xfrm>
            <a:off x="6116576" y="2184736"/>
            <a:ext cx="906017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验</a:t>
            </a:r>
            <a:endParaRPr lang="en-US" altLang="zh-CN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spcBef>
                <a:spcPct val="0"/>
              </a:spcBef>
            </a:pP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算：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4" name="TextBox 36"/>
          <p:cNvSpPr txBox="1"/>
          <p:nvPr/>
        </p:nvSpPr>
        <p:spPr>
          <a:xfrm>
            <a:off x="7235779" y="1901014"/>
            <a:ext cx="1090363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1 1 4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5" name="TextBox 37"/>
          <p:cNvSpPr txBox="1"/>
          <p:nvPr/>
        </p:nvSpPr>
        <p:spPr>
          <a:xfrm>
            <a:off x="6897874" y="2291540"/>
            <a:ext cx="1452642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+ 9 8 6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66" name="直接连接符 65"/>
          <p:cNvCxnSpPr/>
          <p:nvPr/>
        </p:nvCxnSpPr>
        <p:spPr>
          <a:xfrm>
            <a:off x="7047015" y="2813826"/>
            <a:ext cx="1196827" cy="158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TextBox 39"/>
          <p:cNvSpPr txBox="1"/>
          <p:nvPr/>
        </p:nvSpPr>
        <p:spPr>
          <a:xfrm>
            <a:off x="7984710" y="2813826"/>
            <a:ext cx="365806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8" name="TextBox 40"/>
          <p:cNvSpPr txBox="1"/>
          <p:nvPr/>
        </p:nvSpPr>
        <p:spPr>
          <a:xfrm>
            <a:off x="7800785" y="2578701"/>
            <a:ext cx="260350" cy="27622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1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sz="1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9" name="TextBox 41"/>
          <p:cNvSpPr txBox="1"/>
          <p:nvPr/>
        </p:nvSpPr>
        <p:spPr>
          <a:xfrm>
            <a:off x="7644035" y="2813826"/>
            <a:ext cx="365806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0" name="TextBox 42"/>
          <p:cNvSpPr txBox="1"/>
          <p:nvPr/>
        </p:nvSpPr>
        <p:spPr>
          <a:xfrm>
            <a:off x="7407229" y="2575701"/>
            <a:ext cx="261938" cy="27781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1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sz="1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1" name="TextBox 43"/>
          <p:cNvSpPr txBox="1"/>
          <p:nvPr/>
        </p:nvSpPr>
        <p:spPr>
          <a:xfrm>
            <a:off x="6927435" y="2817515"/>
            <a:ext cx="728084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1 1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" grpId="0"/>
      <p:bldP spid="48" grpId="0" animBg="1"/>
      <p:bldP spid="19" grpId="0"/>
      <p:bldP spid="20" grpId="0"/>
      <p:bldP spid="21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  <p:bldP spid="39" grpId="0"/>
      <p:bldP spid="40" grpId="0"/>
      <p:bldP spid="56" grpId="0"/>
      <p:bldP spid="57" grpId="0"/>
      <p:bldP spid="58" grpId="0"/>
      <p:bldP spid="59" grpId="0"/>
      <p:bldP spid="60" grpId="0"/>
      <p:bldP spid="61" grpId="0"/>
      <p:bldP spid="62" grpId="0"/>
      <p:bldP spid="64" grpId="0"/>
      <p:bldP spid="65" grpId="0"/>
      <p:bldP spid="67" grpId="0"/>
      <p:bldP spid="68" grpId="0"/>
      <p:bldP spid="69" grpId="0"/>
      <p:bldP spid="70" grpId="0"/>
      <p:bldP spid="7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Box 1"/>
          <p:cNvSpPr txBox="1">
            <a:spLocks noChangeArrowheads="1"/>
          </p:cNvSpPr>
          <p:nvPr/>
        </p:nvSpPr>
        <p:spPr bwMode="auto">
          <a:xfrm>
            <a:off x="530811" y="782208"/>
            <a:ext cx="6624736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计算下列各题并验算。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7" name="TextBox 3"/>
          <p:cNvSpPr txBox="1"/>
          <p:nvPr/>
        </p:nvSpPr>
        <p:spPr>
          <a:xfrm>
            <a:off x="1115557" y="1546686"/>
            <a:ext cx="1633781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532+407=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" name="TextBox 5"/>
          <p:cNvSpPr txBox="1"/>
          <p:nvPr/>
        </p:nvSpPr>
        <p:spPr>
          <a:xfrm>
            <a:off x="1153438" y="2209349"/>
            <a:ext cx="1090363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5 3 2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9" name="TextBox 6"/>
          <p:cNvSpPr txBox="1"/>
          <p:nvPr/>
        </p:nvSpPr>
        <p:spPr>
          <a:xfrm>
            <a:off x="784888" y="2575104"/>
            <a:ext cx="1452642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+ 4 0 7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821105" y="3116457"/>
            <a:ext cx="1400446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TextBox 9"/>
          <p:cNvSpPr txBox="1"/>
          <p:nvPr/>
        </p:nvSpPr>
        <p:spPr>
          <a:xfrm>
            <a:off x="1839567" y="3079423"/>
            <a:ext cx="365806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3" name="TextBox 11"/>
          <p:cNvSpPr txBox="1"/>
          <p:nvPr/>
        </p:nvSpPr>
        <p:spPr>
          <a:xfrm>
            <a:off x="1489713" y="3065924"/>
            <a:ext cx="363538" cy="52228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5" name="TextBox 13"/>
          <p:cNvSpPr txBox="1"/>
          <p:nvPr/>
        </p:nvSpPr>
        <p:spPr>
          <a:xfrm>
            <a:off x="1136494" y="3059456"/>
            <a:ext cx="365806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6" name="TextBox 14"/>
          <p:cNvSpPr txBox="1"/>
          <p:nvPr/>
        </p:nvSpPr>
        <p:spPr>
          <a:xfrm>
            <a:off x="3122860" y="2219557"/>
            <a:ext cx="1090363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4 0 7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7" name="TextBox 15"/>
          <p:cNvSpPr txBox="1"/>
          <p:nvPr/>
        </p:nvSpPr>
        <p:spPr>
          <a:xfrm>
            <a:off x="2760581" y="2599159"/>
            <a:ext cx="1452642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+ 5 3 2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48" name="直接连接符 47"/>
          <p:cNvCxnSpPr/>
          <p:nvPr/>
        </p:nvCxnSpPr>
        <p:spPr>
          <a:xfrm>
            <a:off x="2868860" y="3122379"/>
            <a:ext cx="1271588" cy="466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TextBox 17"/>
          <p:cNvSpPr txBox="1"/>
          <p:nvPr/>
        </p:nvSpPr>
        <p:spPr>
          <a:xfrm>
            <a:off x="3843179" y="3099023"/>
            <a:ext cx="365806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1" name="TextBox 19"/>
          <p:cNvSpPr txBox="1"/>
          <p:nvPr/>
        </p:nvSpPr>
        <p:spPr>
          <a:xfrm>
            <a:off x="3483771" y="3097363"/>
            <a:ext cx="363538" cy="52228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3" name="TextBox 21"/>
          <p:cNvSpPr txBox="1"/>
          <p:nvPr/>
        </p:nvSpPr>
        <p:spPr>
          <a:xfrm>
            <a:off x="3131840" y="3099861"/>
            <a:ext cx="365806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4" name="TextBox 8"/>
          <p:cNvSpPr txBox="1">
            <a:spLocks noChangeArrowheads="1"/>
          </p:cNvSpPr>
          <p:nvPr/>
        </p:nvSpPr>
        <p:spPr bwMode="auto">
          <a:xfrm>
            <a:off x="2232145" y="2406570"/>
            <a:ext cx="906017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验</a:t>
            </a:r>
            <a:endParaRPr lang="en-US" altLang="zh-CN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spcBef>
                <a:spcPct val="0"/>
              </a:spcBef>
            </a:pP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算：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5" name="TextBox 23"/>
          <p:cNvSpPr txBox="1"/>
          <p:nvPr/>
        </p:nvSpPr>
        <p:spPr>
          <a:xfrm>
            <a:off x="2690357" y="1549861"/>
            <a:ext cx="969963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939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6" name="TextBox 25"/>
          <p:cNvSpPr txBox="1"/>
          <p:nvPr/>
        </p:nvSpPr>
        <p:spPr>
          <a:xfrm>
            <a:off x="4744582" y="1546686"/>
            <a:ext cx="1633781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475+126=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7" name="TextBox 26"/>
          <p:cNvSpPr txBox="1"/>
          <p:nvPr/>
        </p:nvSpPr>
        <p:spPr>
          <a:xfrm>
            <a:off x="4974348" y="2121948"/>
            <a:ext cx="1090363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4 7 5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8" name="TextBox 27"/>
          <p:cNvSpPr txBox="1"/>
          <p:nvPr/>
        </p:nvSpPr>
        <p:spPr>
          <a:xfrm>
            <a:off x="4633283" y="2498254"/>
            <a:ext cx="1452642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+ 1 2 6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59" name="直接连接符 58"/>
          <p:cNvCxnSpPr/>
          <p:nvPr/>
        </p:nvCxnSpPr>
        <p:spPr>
          <a:xfrm>
            <a:off x="4744581" y="3029411"/>
            <a:ext cx="1266826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TextBox 29"/>
          <p:cNvSpPr txBox="1"/>
          <p:nvPr/>
        </p:nvSpPr>
        <p:spPr>
          <a:xfrm>
            <a:off x="5725316" y="3028946"/>
            <a:ext cx="365806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1" name="TextBox 30"/>
          <p:cNvSpPr txBox="1"/>
          <p:nvPr/>
        </p:nvSpPr>
        <p:spPr>
          <a:xfrm>
            <a:off x="5506704" y="2793667"/>
            <a:ext cx="261938" cy="27622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1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sz="1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2" name="TextBox 31"/>
          <p:cNvSpPr txBox="1"/>
          <p:nvPr/>
        </p:nvSpPr>
        <p:spPr>
          <a:xfrm>
            <a:off x="5377994" y="3028946"/>
            <a:ext cx="365806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3" name="TextBox 32"/>
          <p:cNvSpPr txBox="1"/>
          <p:nvPr/>
        </p:nvSpPr>
        <p:spPr>
          <a:xfrm>
            <a:off x="5174795" y="2792874"/>
            <a:ext cx="261937" cy="27781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1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sz="1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4" name="TextBox 33"/>
          <p:cNvSpPr txBox="1"/>
          <p:nvPr/>
        </p:nvSpPr>
        <p:spPr>
          <a:xfrm>
            <a:off x="5016318" y="3030721"/>
            <a:ext cx="365806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5" name="TextBox 34"/>
          <p:cNvSpPr txBox="1"/>
          <p:nvPr/>
        </p:nvSpPr>
        <p:spPr>
          <a:xfrm>
            <a:off x="6328907" y="1549861"/>
            <a:ext cx="969963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601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6" name="TextBox 35"/>
          <p:cNvSpPr txBox="1">
            <a:spLocks noChangeArrowheads="1"/>
          </p:cNvSpPr>
          <p:nvPr/>
        </p:nvSpPr>
        <p:spPr bwMode="auto">
          <a:xfrm>
            <a:off x="6089133" y="2406554"/>
            <a:ext cx="906017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验</a:t>
            </a:r>
            <a:endParaRPr lang="en-US" altLang="zh-CN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spcBef>
                <a:spcPct val="0"/>
              </a:spcBef>
            </a:pP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算：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7" name="TextBox 36"/>
          <p:cNvSpPr txBox="1"/>
          <p:nvPr/>
        </p:nvSpPr>
        <p:spPr>
          <a:xfrm>
            <a:off x="7208336" y="2122832"/>
            <a:ext cx="1090363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1 2 6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8" name="TextBox 37"/>
          <p:cNvSpPr txBox="1"/>
          <p:nvPr/>
        </p:nvSpPr>
        <p:spPr>
          <a:xfrm>
            <a:off x="6870431" y="2513358"/>
            <a:ext cx="1452642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+ 4 7 5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69" name="直接连接符 68"/>
          <p:cNvCxnSpPr/>
          <p:nvPr/>
        </p:nvCxnSpPr>
        <p:spPr>
          <a:xfrm>
            <a:off x="7019572" y="3035644"/>
            <a:ext cx="1196827" cy="158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TextBox 39"/>
          <p:cNvSpPr txBox="1"/>
          <p:nvPr/>
        </p:nvSpPr>
        <p:spPr>
          <a:xfrm>
            <a:off x="7957267" y="3035644"/>
            <a:ext cx="365806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1" name="TextBox 40"/>
          <p:cNvSpPr txBox="1"/>
          <p:nvPr/>
        </p:nvSpPr>
        <p:spPr>
          <a:xfrm>
            <a:off x="7773342" y="2800519"/>
            <a:ext cx="260350" cy="27622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1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sz="1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2" name="TextBox 41"/>
          <p:cNvSpPr txBox="1"/>
          <p:nvPr/>
        </p:nvSpPr>
        <p:spPr>
          <a:xfrm>
            <a:off x="7616592" y="3035644"/>
            <a:ext cx="365806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3" name="TextBox 42"/>
          <p:cNvSpPr txBox="1"/>
          <p:nvPr/>
        </p:nvSpPr>
        <p:spPr>
          <a:xfrm>
            <a:off x="7379786" y="2797519"/>
            <a:ext cx="261938" cy="27781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1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sz="1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4" name="TextBox 43"/>
          <p:cNvSpPr txBox="1"/>
          <p:nvPr/>
        </p:nvSpPr>
        <p:spPr>
          <a:xfrm>
            <a:off x="7256346" y="3028018"/>
            <a:ext cx="365806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37" grpId="0"/>
      <p:bldP spid="38" grpId="0"/>
      <p:bldP spid="39" grpId="0"/>
      <p:bldP spid="41" grpId="0"/>
      <p:bldP spid="43" grpId="0"/>
      <p:bldP spid="45" grpId="0"/>
      <p:bldP spid="46" grpId="0"/>
      <p:bldP spid="47" grpId="0"/>
      <p:bldP spid="49" grpId="0"/>
      <p:bldP spid="51" grpId="0"/>
      <p:bldP spid="53" grpId="0"/>
      <p:bldP spid="54" grpId="0"/>
      <p:bldP spid="55" grpId="0"/>
      <p:bldP spid="56" grpId="0"/>
      <p:bldP spid="57" grpId="0"/>
      <p:bldP spid="58" grpId="0"/>
      <p:bldP spid="60" grpId="0"/>
      <p:bldP spid="61" grpId="0"/>
      <p:bldP spid="62" grpId="0"/>
      <p:bldP spid="63" grpId="0"/>
      <p:bldP spid="64" grpId="0"/>
      <p:bldP spid="65" grpId="0"/>
      <p:bldP spid="66" grpId="0"/>
      <p:bldP spid="67" grpId="0"/>
      <p:bldP spid="68" grpId="0"/>
      <p:bldP spid="70" grpId="0"/>
      <p:bldP spid="71" grpId="0"/>
      <p:bldP spid="72" grpId="0"/>
      <p:bldP spid="73" grpId="0"/>
      <p:bldP spid="7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-86788" y="3078122"/>
            <a:ext cx="1826361" cy="1938886"/>
          </a:xfrm>
          <a:prstGeom prst="rect">
            <a:avLst/>
          </a:prstGeom>
        </p:spPr>
      </p:pic>
      <p:sp>
        <p:nvSpPr>
          <p:cNvPr id="8" name="矩形 3"/>
          <p:cNvSpPr>
            <a:spLocks noChangeArrowheads="1"/>
          </p:cNvSpPr>
          <p:nvPr/>
        </p:nvSpPr>
        <p:spPr bwMode="auto">
          <a:xfrm>
            <a:off x="651132" y="654917"/>
            <a:ext cx="7841735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二年级有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158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名学生，三年级有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179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名学生。两个年级一共有学生多少名？</a:t>
            </a:r>
            <a:endParaRPr lang="zh-CN" altLang="en-US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573977" y="1804526"/>
            <a:ext cx="2270692" cy="792088"/>
            <a:chOff x="1772197" y="1923679"/>
            <a:chExt cx="2270692" cy="79208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72197" y="1923679"/>
              <a:ext cx="1050810" cy="792088"/>
            </a:xfrm>
            <a:prstGeom prst="rect">
              <a:avLst/>
            </a:prstGeom>
          </p:spPr>
        </p:pic>
        <p:sp>
          <p:nvSpPr>
            <p:cNvPr id="10" name="TextBox 2"/>
            <p:cNvSpPr txBox="1">
              <a:spLocks noChangeArrowheads="1"/>
            </p:cNvSpPr>
            <p:nvPr/>
          </p:nvSpPr>
          <p:spPr bwMode="auto">
            <a:xfrm>
              <a:off x="2653936" y="2027335"/>
              <a:ext cx="1388953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分析：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12" name="TextBox 2"/>
          <p:cNvSpPr txBox="1">
            <a:spLocks noChangeArrowheads="1"/>
          </p:cNvSpPr>
          <p:nvPr/>
        </p:nvSpPr>
        <p:spPr bwMode="auto">
          <a:xfrm>
            <a:off x="2820905" y="1866081"/>
            <a:ext cx="5602686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求一共有多少名学生，也就是求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158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和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179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的和是多少，用加法计算。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3" name="标题 1"/>
          <p:cNvSpPr>
            <a:spLocks noGrp="1" noChangeArrowheads="1"/>
          </p:cNvSpPr>
          <p:nvPr/>
        </p:nvSpPr>
        <p:spPr bwMode="auto">
          <a:xfrm>
            <a:off x="2699792" y="3078122"/>
            <a:ext cx="2521077" cy="4302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158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179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标题 1"/>
          <p:cNvSpPr>
            <a:spLocks noGrp="1" noChangeArrowheads="1"/>
          </p:cNvSpPr>
          <p:nvPr/>
        </p:nvSpPr>
        <p:spPr bwMode="auto">
          <a:xfrm>
            <a:off x="2179270" y="3787182"/>
            <a:ext cx="6959721" cy="6462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答：两个年级一共有学生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337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名。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标题 1"/>
          <p:cNvSpPr>
            <a:spLocks noGrp="1" noChangeArrowheads="1"/>
          </p:cNvSpPr>
          <p:nvPr/>
        </p:nvSpPr>
        <p:spPr bwMode="auto">
          <a:xfrm>
            <a:off x="4716016" y="3081258"/>
            <a:ext cx="2521077" cy="4302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337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（名）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2" grpId="0"/>
      <p:bldP spid="13" grpId="0"/>
      <p:bldP spid="14" grpId="0"/>
      <p:bldP spid="15" grpId="0" bldLvl="0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50891" y="2815589"/>
            <a:ext cx="1883633" cy="18836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70" name="组合 69"/>
          <p:cNvGrpSpPr/>
          <p:nvPr/>
        </p:nvGrpSpPr>
        <p:grpSpPr>
          <a:xfrm>
            <a:off x="1763688" y="1275606"/>
            <a:ext cx="3059569" cy="1584176"/>
            <a:chOff x="1387927" y="1201362"/>
            <a:chExt cx="3059569" cy="1584176"/>
          </a:xfrm>
        </p:grpSpPr>
        <p:sp>
          <p:nvSpPr>
            <p:cNvPr id="71" name="圆角矩形 70"/>
            <p:cNvSpPr/>
            <p:nvPr/>
          </p:nvSpPr>
          <p:spPr>
            <a:xfrm>
              <a:off x="1387927" y="1201362"/>
              <a:ext cx="2376264" cy="1584176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3F6E5B"/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72" name="Group 75"/>
            <p:cNvGrpSpPr/>
            <p:nvPr/>
          </p:nvGrpSpPr>
          <p:grpSpPr bwMode="auto">
            <a:xfrm>
              <a:off x="1423160" y="1347614"/>
              <a:ext cx="3024336" cy="930275"/>
              <a:chOff x="1051" y="1777"/>
              <a:chExt cx="1609" cy="586"/>
            </a:xfrm>
          </p:grpSpPr>
          <p:sp>
            <p:nvSpPr>
              <p:cNvPr id="73" name="TextBox 79"/>
              <p:cNvSpPr txBox="1">
                <a:spLocks noChangeArrowheads="1"/>
              </p:cNvSpPr>
              <p:nvPr/>
            </p:nvSpPr>
            <p:spPr bwMode="auto">
              <a:xfrm>
                <a:off x="1051" y="2033"/>
                <a:ext cx="1609" cy="3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 ＋ </a:t>
                </a:r>
                <a:r>
                  <a:rPr lang="en-US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6 1 7</a:t>
                </a:r>
                <a:endPara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74" name="直接连接符 80"/>
              <p:cNvCxnSpPr>
                <a:cxnSpLocks noChangeShapeType="1"/>
              </p:cNvCxnSpPr>
              <p:nvPr/>
            </p:nvCxnSpPr>
            <p:spPr bwMode="auto">
              <a:xfrm>
                <a:off x="1125" y="2345"/>
                <a:ext cx="879" cy="0"/>
              </a:xfrm>
              <a:prstGeom prst="line">
                <a:avLst/>
              </a:prstGeom>
              <a:noFill/>
              <a:ln w="19050" algn="ctr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sp>
            <p:nvSpPr>
              <p:cNvPr id="75" name="TextBox 62"/>
              <p:cNvSpPr txBox="1">
                <a:spLocks noChangeArrowheads="1"/>
              </p:cNvSpPr>
              <p:nvPr/>
            </p:nvSpPr>
            <p:spPr bwMode="auto">
              <a:xfrm>
                <a:off x="1439" y="1777"/>
                <a:ext cx="1086" cy="3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3 5 8</a:t>
                </a:r>
                <a:endPara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76" name="TextBox 42"/>
          <p:cNvSpPr txBox="1">
            <a:spLocks noChangeArrowheads="1"/>
          </p:cNvSpPr>
          <p:nvPr/>
        </p:nvSpPr>
        <p:spPr bwMode="auto">
          <a:xfrm>
            <a:off x="2868420" y="2181205"/>
            <a:ext cx="43312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7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77" name="TextBox 44"/>
          <p:cNvSpPr txBox="1">
            <a:spLocks noChangeArrowheads="1"/>
          </p:cNvSpPr>
          <p:nvPr/>
        </p:nvSpPr>
        <p:spPr bwMode="auto">
          <a:xfrm>
            <a:off x="2518697" y="2188050"/>
            <a:ext cx="43312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9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78" name="TextBox 45"/>
          <p:cNvSpPr txBox="1">
            <a:spLocks noChangeArrowheads="1"/>
          </p:cNvSpPr>
          <p:nvPr/>
        </p:nvSpPr>
        <p:spPr bwMode="auto">
          <a:xfrm>
            <a:off x="3246257" y="2195373"/>
            <a:ext cx="43312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5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79" name="TextBox 1"/>
          <p:cNvSpPr txBox="1">
            <a:spLocks noChangeArrowheads="1"/>
          </p:cNvSpPr>
          <p:nvPr/>
        </p:nvSpPr>
        <p:spPr bwMode="auto">
          <a:xfrm>
            <a:off x="628937" y="646473"/>
            <a:ext cx="324036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计算下列各题。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80" name="组合 79"/>
          <p:cNvGrpSpPr/>
          <p:nvPr/>
        </p:nvGrpSpPr>
        <p:grpSpPr>
          <a:xfrm>
            <a:off x="4901882" y="1186410"/>
            <a:ext cx="3059569" cy="1584176"/>
            <a:chOff x="1387927" y="1201362"/>
            <a:chExt cx="3059569" cy="1584176"/>
          </a:xfrm>
        </p:grpSpPr>
        <p:sp>
          <p:nvSpPr>
            <p:cNvPr id="81" name="圆角矩形 80"/>
            <p:cNvSpPr/>
            <p:nvPr/>
          </p:nvSpPr>
          <p:spPr>
            <a:xfrm>
              <a:off x="1387927" y="1201362"/>
              <a:ext cx="2376264" cy="1584176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3F6E5B"/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82" name="Group 75"/>
            <p:cNvGrpSpPr/>
            <p:nvPr/>
          </p:nvGrpSpPr>
          <p:grpSpPr bwMode="auto">
            <a:xfrm>
              <a:off x="1423160" y="1347614"/>
              <a:ext cx="3024336" cy="930275"/>
              <a:chOff x="1051" y="1777"/>
              <a:chExt cx="1609" cy="586"/>
            </a:xfrm>
          </p:grpSpPr>
          <p:sp>
            <p:nvSpPr>
              <p:cNvPr id="83" name="TextBox 79"/>
              <p:cNvSpPr txBox="1">
                <a:spLocks noChangeArrowheads="1"/>
              </p:cNvSpPr>
              <p:nvPr/>
            </p:nvSpPr>
            <p:spPr bwMode="auto">
              <a:xfrm>
                <a:off x="1051" y="2033"/>
                <a:ext cx="1609" cy="3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 ＋ </a:t>
                </a:r>
                <a:r>
                  <a:rPr lang="en-US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4 9 2</a:t>
                </a:r>
                <a:endPara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84" name="直接连接符 80"/>
              <p:cNvCxnSpPr>
                <a:cxnSpLocks noChangeShapeType="1"/>
              </p:cNvCxnSpPr>
              <p:nvPr/>
            </p:nvCxnSpPr>
            <p:spPr bwMode="auto">
              <a:xfrm>
                <a:off x="1125" y="2345"/>
                <a:ext cx="879" cy="0"/>
              </a:xfrm>
              <a:prstGeom prst="line">
                <a:avLst/>
              </a:prstGeom>
              <a:noFill/>
              <a:ln w="19050" algn="ctr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sp>
            <p:nvSpPr>
              <p:cNvPr id="85" name="TextBox 62"/>
              <p:cNvSpPr txBox="1">
                <a:spLocks noChangeArrowheads="1"/>
              </p:cNvSpPr>
              <p:nvPr/>
            </p:nvSpPr>
            <p:spPr bwMode="auto">
              <a:xfrm>
                <a:off x="1439" y="1777"/>
                <a:ext cx="1086" cy="3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4 3 8</a:t>
                </a:r>
                <a:endPara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86" name="TextBox 42"/>
          <p:cNvSpPr txBox="1">
            <a:spLocks noChangeArrowheads="1"/>
          </p:cNvSpPr>
          <p:nvPr/>
        </p:nvSpPr>
        <p:spPr bwMode="auto">
          <a:xfrm>
            <a:off x="5998544" y="2181205"/>
            <a:ext cx="43312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87" name="TextBox 44"/>
          <p:cNvSpPr txBox="1">
            <a:spLocks noChangeArrowheads="1"/>
          </p:cNvSpPr>
          <p:nvPr/>
        </p:nvSpPr>
        <p:spPr bwMode="auto">
          <a:xfrm>
            <a:off x="5648821" y="2175147"/>
            <a:ext cx="43312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9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88" name="TextBox 45"/>
          <p:cNvSpPr txBox="1">
            <a:spLocks noChangeArrowheads="1"/>
          </p:cNvSpPr>
          <p:nvPr/>
        </p:nvSpPr>
        <p:spPr bwMode="auto">
          <a:xfrm>
            <a:off x="6376381" y="2195373"/>
            <a:ext cx="43312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0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89" name="组合 88"/>
          <p:cNvGrpSpPr/>
          <p:nvPr/>
        </p:nvGrpSpPr>
        <p:grpSpPr>
          <a:xfrm>
            <a:off x="1798921" y="3018750"/>
            <a:ext cx="3059569" cy="1584176"/>
            <a:chOff x="1387927" y="1201362"/>
            <a:chExt cx="3059569" cy="1584176"/>
          </a:xfrm>
        </p:grpSpPr>
        <p:sp>
          <p:nvSpPr>
            <p:cNvPr id="90" name="圆角矩形 89"/>
            <p:cNvSpPr/>
            <p:nvPr/>
          </p:nvSpPr>
          <p:spPr>
            <a:xfrm>
              <a:off x="1387927" y="1201362"/>
              <a:ext cx="2376264" cy="1584176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3F6E5B"/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91" name="Group 75"/>
            <p:cNvGrpSpPr/>
            <p:nvPr/>
          </p:nvGrpSpPr>
          <p:grpSpPr bwMode="auto">
            <a:xfrm>
              <a:off x="1423160" y="1347614"/>
              <a:ext cx="3024336" cy="930275"/>
              <a:chOff x="1051" y="1777"/>
              <a:chExt cx="1609" cy="586"/>
            </a:xfrm>
          </p:grpSpPr>
          <p:sp>
            <p:nvSpPr>
              <p:cNvPr id="92" name="TextBox 79"/>
              <p:cNvSpPr txBox="1">
                <a:spLocks noChangeArrowheads="1"/>
              </p:cNvSpPr>
              <p:nvPr/>
            </p:nvSpPr>
            <p:spPr bwMode="auto">
              <a:xfrm>
                <a:off x="1051" y="2033"/>
                <a:ext cx="1609" cy="3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 ＋ </a:t>
                </a:r>
                <a:r>
                  <a:rPr lang="en-US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2 3 9</a:t>
                </a:r>
                <a:endPara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93" name="直接连接符 80"/>
              <p:cNvCxnSpPr>
                <a:cxnSpLocks noChangeShapeType="1"/>
              </p:cNvCxnSpPr>
              <p:nvPr/>
            </p:nvCxnSpPr>
            <p:spPr bwMode="auto">
              <a:xfrm>
                <a:off x="1125" y="2345"/>
                <a:ext cx="879" cy="0"/>
              </a:xfrm>
              <a:prstGeom prst="line">
                <a:avLst/>
              </a:prstGeom>
              <a:noFill/>
              <a:ln w="19050" algn="ctr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sp>
            <p:nvSpPr>
              <p:cNvPr id="94" name="TextBox 62"/>
              <p:cNvSpPr txBox="1">
                <a:spLocks noChangeArrowheads="1"/>
              </p:cNvSpPr>
              <p:nvPr/>
            </p:nvSpPr>
            <p:spPr bwMode="auto">
              <a:xfrm>
                <a:off x="1439" y="1777"/>
                <a:ext cx="1086" cy="3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7 6 5</a:t>
                </a:r>
                <a:endPara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95" name="TextBox 42"/>
          <p:cNvSpPr txBox="1">
            <a:spLocks noChangeArrowheads="1"/>
          </p:cNvSpPr>
          <p:nvPr/>
        </p:nvSpPr>
        <p:spPr bwMode="auto">
          <a:xfrm>
            <a:off x="2903653" y="3996357"/>
            <a:ext cx="43312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0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96" name="TextBox 44"/>
          <p:cNvSpPr txBox="1">
            <a:spLocks noChangeArrowheads="1"/>
          </p:cNvSpPr>
          <p:nvPr/>
        </p:nvSpPr>
        <p:spPr bwMode="auto">
          <a:xfrm>
            <a:off x="2197277" y="3996357"/>
            <a:ext cx="77899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1 0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97" name="TextBox 45"/>
          <p:cNvSpPr txBox="1">
            <a:spLocks noChangeArrowheads="1"/>
          </p:cNvSpPr>
          <p:nvPr/>
        </p:nvSpPr>
        <p:spPr bwMode="auto">
          <a:xfrm>
            <a:off x="3262880" y="4003202"/>
            <a:ext cx="43312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4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98" name="组合 97"/>
          <p:cNvGrpSpPr/>
          <p:nvPr/>
        </p:nvGrpSpPr>
        <p:grpSpPr>
          <a:xfrm>
            <a:off x="4929045" y="3018750"/>
            <a:ext cx="3059569" cy="1584176"/>
            <a:chOff x="1387927" y="1201362"/>
            <a:chExt cx="3059569" cy="1584176"/>
          </a:xfrm>
        </p:grpSpPr>
        <p:sp>
          <p:nvSpPr>
            <p:cNvPr id="99" name="圆角矩形 98"/>
            <p:cNvSpPr/>
            <p:nvPr/>
          </p:nvSpPr>
          <p:spPr>
            <a:xfrm>
              <a:off x="1387927" y="1201362"/>
              <a:ext cx="2376264" cy="1584176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3F6E5B"/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100" name="Group 75"/>
            <p:cNvGrpSpPr/>
            <p:nvPr/>
          </p:nvGrpSpPr>
          <p:grpSpPr bwMode="auto">
            <a:xfrm>
              <a:off x="1423160" y="1347614"/>
              <a:ext cx="3024336" cy="930275"/>
              <a:chOff x="1051" y="1777"/>
              <a:chExt cx="1609" cy="586"/>
            </a:xfrm>
          </p:grpSpPr>
          <p:sp>
            <p:nvSpPr>
              <p:cNvPr id="101" name="TextBox 79"/>
              <p:cNvSpPr txBox="1">
                <a:spLocks noChangeArrowheads="1"/>
              </p:cNvSpPr>
              <p:nvPr/>
            </p:nvSpPr>
            <p:spPr bwMode="auto">
              <a:xfrm>
                <a:off x="1051" y="2033"/>
                <a:ext cx="1609" cy="3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 ＋ </a:t>
                </a:r>
                <a:r>
                  <a:rPr lang="en-US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4 8 2</a:t>
                </a:r>
                <a:endPara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102" name="直接连接符 80"/>
              <p:cNvCxnSpPr>
                <a:cxnSpLocks noChangeShapeType="1"/>
              </p:cNvCxnSpPr>
              <p:nvPr/>
            </p:nvCxnSpPr>
            <p:spPr bwMode="auto">
              <a:xfrm>
                <a:off x="1125" y="2345"/>
                <a:ext cx="879" cy="0"/>
              </a:xfrm>
              <a:prstGeom prst="line">
                <a:avLst/>
              </a:prstGeom>
              <a:noFill/>
              <a:ln w="19050" algn="ctr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sp>
            <p:nvSpPr>
              <p:cNvPr id="103" name="TextBox 62"/>
              <p:cNvSpPr txBox="1">
                <a:spLocks noChangeArrowheads="1"/>
              </p:cNvSpPr>
              <p:nvPr/>
            </p:nvSpPr>
            <p:spPr bwMode="auto">
              <a:xfrm>
                <a:off x="1439" y="1777"/>
                <a:ext cx="1086" cy="3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6 2 8</a:t>
                </a:r>
                <a:endPara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104" name="TextBox 42"/>
          <p:cNvSpPr txBox="1">
            <a:spLocks noChangeArrowheads="1"/>
          </p:cNvSpPr>
          <p:nvPr/>
        </p:nvSpPr>
        <p:spPr bwMode="auto">
          <a:xfrm>
            <a:off x="6062025" y="3996357"/>
            <a:ext cx="43312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05" name="TextBox 45"/>
          <p:cNvSpPr txBox="1">
            <a:spLocks noChangeArrowheads="1"/>
          </p:cNvSpPr>
          <p:nvPr/>
        </p:nvSpPr>
        <p:spPr bwMode="auto">
          <a:xfrm>
            <a:off x="6411614" y="4010525"/>
            <a:ext cx="43312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0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06" name="TextBox 45"/>
          <p:cNvSpPr txBox="1">
            <a:spLocks noChangeArrowheads="1"/>
          </p:cNvSpPr>
          <p:nvPr/>
        </p:nvSpPr>
        <p:spPr bwMode="auto">
          <a:xfrm>
            <a:off x="6152499" y="1965365"/>
            <a:ext cx="43312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endParaRPr lang="zh-CN" altLang="en-US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08" name="TextBox 45"/>
          <p:cNvSpPr txBox="1">
            <a:spLocks noChangeArrowheads="1"/>
          </p:cNvSpPr>
          <p:nvPr/>
        </p:nvSpPr>
        <p:spPr bwMode="auto">
          <a:xfrm>
            <a:off x="3029695" y="1958448"/>
            <a:ext cx="43312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endParaRPr lang="zh-CN" altLang="en-US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6" name="TextBox 45"/>
          <p:cNvSpPr txBox="1">
            <a:spLocks noChangeArrowheads="1"/>
          </p:cNvSpPr>
          <p:nvPr/>
        </p:nvSpPr>
        <p:spPr bwMode="auto">
          <a:xfrm>
            <a:off x="5846772" y="1984423"/>
            <a:ext cx="43312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endParaRPr lang="zh-CN" altLang="en-US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7" name="TextBox 45"/>
          <p:cNvSpPr txBox="1">
            <a:spLocks noChangeArrowheads="1"/>
          </p:cNvSpPr>
          <p:nvPr/>
        </p:nvSpPr>
        <p:spPr bwMode="auto">
          <a:xfrm>
            <a:off x="3065956" y="3792635"/>
            <a:ext cx="43312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endParaRPr lang="zh-CN" altLang="en-US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8" name="TextBox 45"/>
          <p:cNvSpPr txBox="1">
            <a:spLocks noChangeArrowheads="1"/>
          </p:cNvSpPr>
          <p:nvPr/>
        </p:nvSpPr>
        <p:spPr bwMode="auto">
          <a:xfrm>
            <a:off x="2687242" y="3786774"/>
            <a:ext cx="43312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endParaRPr lang="zh-CN" altLang="en-US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9" name="TextBox 45"/>
          <p:cNvSpPr txBox="1">
            <a:spLocks noChangeArrowheads="1"/>
          </p:cNvSpPr>
          <p:nvPr/>
        </p:nvSpPr>
        <p:spPr bwMode="auto">
          <a:xfrm>
            <a:off x="6178417" y="3786774"/>
            <a:ext cx="43312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endParaRPr lang="zh-CN" altLang="en-US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0" name="TextBox 45"/>
          <p:cNvSpPr txBox="1">
            <a:spLocks noChangeArrowheads="1"/>
          </p:cNvSpPr>
          <p:nvPr/>
        </p:nvSpPr>
        <p:spPr bwMode="auto">
          <a:xfrm>
            <a:off x="5818133" y="3786774"/>
            <a:ext cx="43312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endParaRPr lang="zh-CN" altLang="en-US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1" name="TextBox 45"/>
          <p:cNvSpPr txBox="1">
            <a:spLocks noChangeArrowheads="1"/>
          </p:cNvSpPr>
          <p:nvPr/>
        </p:nvSpPr>
        <p:spPr bwMode="auto">
          <a:xfrm>
            <a:off x="5355926" y="4003202"/>
            <a:ext cx="73332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1 1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0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" grpId="0"/>
      <p:bldP spid="77" grpId="0"/>
      <p:bldP spid="78" grpId="0"/>
      <p:bldP spid="79" grpId="0"/>
      <p:bldP spid="86" grpId="0"/>
      <p:bldP spid="87" grpId="0"/>
      <p:bldP spid="88" grpId="0"/>
      <p:bldP spid="95" grpId="0"/>
      <p:bldP spid="96" grpId="0"/>
      <p:bldP spid="97" grpId="0"/>
      <p:bldP spid="104" grpId="0"/>
      <p:bldP spid="105" grpId="0"/>
      <p:bldP spid="106" grpId="0"/>
      <p:bldP spid="108" grpId="0"/>
      <p:bldP spid="46" grpId="0"/>
      <p:bldP spid="47" grpId="0"/>
      <p:bldP spid="48" grpId="0"/>
      <p:bldP spid="49" grpId="0"/>
      <p:bldP spid="50" grpId="0"/>
      <p:bldP spid="5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 27"/>
          <p:cNvSpPr/>
          <p:nvPr/>
        </p:nvSpPr>
        <p:spPr>
          <a:xfrm>
            <a:off x="1115616" y="856710"/>
            <a:ext cx="6696744" cy="31947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1">
              <a:lnSpc>
                <a:spcPct val="12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填空。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latinLnBrk="1">
              <a:lnSpc>
                <a:spcPct val="12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）笔算加法要注意：（          ）对齐，（       ）加起；哪一位上的数相加（     ），要向前一位（      ）。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latinLnBrk="1">
              <a:lnSpc>
                <a:spcPct val="12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）最大的三位数与最大的两位数的和是（     ）。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292801" y="2976773"/>
            <a:ext cx="1615182" cy="1820949"/>
          </a:xfrm>
          <a:prstGeom prst="rect">
            <a:avLst/>
          </a:prstGeom>
        </p:spPr>
      </p:pic>
      <p:sp>
        <p:nvSpPr>
          <p:cNvPr id="29" name="圆角矩形 28"/>
          <p:cNvSpPr/>
          <p:nvPr/>
        </p:nvSpPr>
        <p:spPr>
          <a:xfrm>
            <a:off x="5251078" y="1335366"/>
            <a:ext cx="1985218" cy="617934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相同数位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圆角矩形 29"/>
          <p:cNvSpPr/>
          <p:nvPr/>
        </p:nvSpPr>
        <p:spPr>
          <a:xfrm>
            <a:off x="2226742" y="1836136"/>
            <a:ext cx="1985218" cy="617934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个位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圆角矩形 30"/>
          <p:cNvSpPr/>
          <p:nvPr/>
        </p:nvSpPr>
        <p:spPr>
          <a:xfrm>
            <a:off x="1722686" y="2358839"/>
            <a:ext cx="1985218" cy="617934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满十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圆角矩形 31"/>
          <p:cNvSpPr/>
          <p:nvPr/>
        </p:nvSpPr>
        <p:spPr>
          <a:xfrm>
            <a:off x="5539110" y="2346941"/>
            <a:ext cx="1985218" cy="617934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进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" name="圆角矩形 33"/>
          <p:cNvSpPr/>
          <p:nvPr/>
        </p:nvSpPr>
        <p:spPr>
          <a:xfrm>
            <a:off x="1403648" y="3380678"/>
            <a:ext cx="1985218" cy="617934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1098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0" grpId="0"/>
      <p:bldP spid="31" grpId="0"/>
      <p:bldP spid="32" grpId="0"/>
      <p:bldP spid="3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>
            <a:off x="683931" y="686865"/>
            <a:ext cx="640871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1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下面计算正确吗？把错误的改正过来。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90971" y="2986954"/>
            <a:ext cx="1685118" cy="1685118"/>
          </a:xfrm>
          <a:prstGeom prst="rect">
            <a:avLst/>
          </a:prstGeom>
        </p:spPr>
      </p:pic>
      <p:grpSp>
        <p:nvGrpSpPr>
          <p:cNvPr id="39" name="组合 38"/>
          <p:cNvGrpSpPr/>
          <p:nvPr/>
        </p:nvGrpSpPr>
        <p:grpSpPr>
          <a:xfrm>
            <a:off x="1691680" y="1275606"/>
            <a:ext cx="3059569" cy="1584176"/>
            <a:chOff x="1387927" y="1201362"/>
            <a:chExt cx="3059569" cy="1584176"/>
          </a:xfrm>
        </p:grpSpPr>
        <p:sp>
          <p:nvSpPr>
            <p:cNvPr id="40" name="圆角矩形 39"/>
            <p:cNvSpPr/>
            <p:nvPr/>
          </p:nvSpPr>
          <p:spPr>
            <a:xfrm>
              <a:off x="1387927" y="1201362"/>
              <a:ext cx="2376264" cy="1584176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3F6E5B"/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41" name="Group 75"/>
            <p:cNvGrpSpPr/>
            <p:nvPr/>
          </p:nvGrpSpPr>
          <p:grpSpPr bwMode="auto">
            <a:xfrm>
              <a:off x="1423160" y="1347614"/>
              <a:ext cx="3024336" cy="930275"/>
              <a:chOff x="1051" y="1777"/>
              <a:chExt cx="1609" cy="586"/>
            </a:xfrm>
          </p:grpSpPr>
          <p:sp>
            <p:nvSpPr>
              <p:cNvPr id="42" name="TextBox 79"/>
              <p:cNvSpPr txBox="1">
                <a:spLocks noChangeArrowheads="1"/>
              </p:cNvSpPr>
              <p:nvPr/>
            </p:nvSpPr>
            <p:spPr bwMode="auto">
              <a:xfrm>
                <a:off x="1051" y="2033"/>
                <a:ext cx="1609" cy="3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 ＋ </a:t>
                </a:r>
                <a:r>
                  <a:rPr lang="en-US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6 9</a:t>
                </a:r>
                <a:endPara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43" name="直接连接符 80"/>
              <p:cNvCxnSpPr>
                <a:cxnSpLocks noChangeShapeType="1"/>
              </p:cNvCxnSpPr>
              <p:nvPr/>
            </p:nvCxnSpPr>
            <p:spPr bwMode="auto">
              <a:xfrm>
                <a:off x="1125" y="2345"/>
                <a:ext cx="879" cy="0"/>
              </a:xfrm>
              <a:prstGeom prst="line">
                <a:avLst/>
              </a:prstGeom>
              <a:noFill/>
              <a:ln w="19050" algn="ctr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sp>
            <p:nvSpPr>
              <p:cNvPr id="44" name="TextBox 62"/>
              <p:cNvSpPr txBox="1">
                <a:spLocks noChangeArrowheads="1"/>
              </p:cNvSpPr>
              <p:nvPr/>
            </p:nvSpPr>
            <p:spPr bwMode="auto">
              <a:xfrm>
                <a:off x="1439" y="1777"/>
                <a:ext cx="1086" cy="3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1 3 5</a:t>
                </a:r>
                <a:endPara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45" name="TextBox 42"/>
          <p:cNvSpPr txBox="1">
            <a:spLocks noChangeArrowheads="1"/>
          </p:cNvSpPr>
          <p:nvPr/>
        </p:nvSpPr>
        <p:spPr bwMode="auto">
          <a:xfrm>
            <a:off x="2802343" y="2267039"/>
            <a:ext cx="43312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6" name="TextBox 44"/>
          <p:cNvSpPr txBox="1">
            <a:spLocks noChangeArrowheads="1"/>
          </p:cNvSpPr>
          <p:nvPr/>
        </p:nvSpPr>
        <p:spPr bwMode="auto">
          <a:xfrm>
            <a:off x="2446689" y="2260058"/>
            <a:ext cx="43312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9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7" name="TextBox 45"/>
          <p:cNvSpPr txBox="1">
            <a:spLocks noChangeArrowheads="1"/>
          </p:cNvSpPr>
          <p:nvPr/>
        </p:nvSpPr>
        <p:spPr bwMode="auto">
          <a:xfrm>
            <a:off x="3174249" y="2267381"/>
            <a:ext cx="43312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5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48" name="组合 47"/>
          <p:cNvGrpSpPr/>
          <p:nvPr/>
        </p:nvGrpSpPr>
        <p:grpSpPr>
          <a:xfrm>
            <a:off x="1726913" y="3090758"/>
            <a:ext cx="3059569" cy="1584176"/>
            <a:chOff x="1387927" y="1201362"/>
            <a:chExt cx="3059569" cy="1584176"/>
          </a:xfrm>
        </p:grpSpPr>
        <p:sp>
          <p:nvSpPr>
            <p:cNvPr id="49" name="圆角矩形 48"/>
            <p:cNvSpPr/>
            <p:nvPr/>
          </p:nvSpPr>
          <p:spPr>
            <a:xfrm>
              <a:off x="1387927" y="1201362"/>
              <a:ext cx="2376264" cy="1584176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3F6E5B"/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50" name="Group 75"/>
            <p:cNvGrpSpPr/>
            <p:nvPr/>
          </p:nvGrpSpPr>
          <p:grpSpPr bwMode="auto">
            <a:xfrm>
              <a:off x="1423160" y="1347614"/>
              <a:ext cx="3024336" cy="930275"/>
              <a:chOff x="1051" y="1777"/>
              <a:chExt cx="1609" cy="586"/>
            </a:xfrm>
          </p:grpSpPr>
          <p:sp>
            <p:nvSpPr>
              <p:cNvPr id="51" name="TextBox 79"/>
              <p:cNvSpPr txBox="1">
                <a:spLocks noChangeArrowheads="1"/>
              </p:cNvSpPr>
              <p:nvPr/>
            </p:nvSpPr>
            <p:spPr bwMode="auto">
              <a:xfrm>
                <a:off x="1051" y="2033"/>
                <a:ext cx="1609" cy="3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 ＋ </a:t>
                </a:r>
                <a:r>
                  <a:rPr lang="en-US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5 4 3</a:t>
                </a:r>
                <a:endPara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52" name="直接连接符 80"/>
              <p:cNvCxnSpPr>
                <a:cxnSpLocks noChangeShapeType="1"/>
              </p:cNvCxnSpPr>
              <p:nvPr/>
            </p:nvCxnSpPr>
            <p:spPr bwMode="auto">
              <a:xfrm>
                <a:off x="1125" y="2345"/>
                <a:ext cx="879" cy="0"/>
              </a:xfrm>
              <a:prstGeom prst="line">
                <a:avLst/>
              </a:prstGeom>
              <a:noFill/>
              <a:ln w="19050" algn="ctr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sp>
            <p:nvSpPr>
              <p:cNvPr id="53" name="TextBox 62"/>
              <p:cNvSpPr txBox="1">
                <a:spLocks noChangeArrowheads="1"/>
              </p:cNvSpPr>
              <p:nvPr/>
            </p:nvSpPr>
            <p:spPr bwMode="auto">
              <a:xfrm>
                <a:off x="1439" y="1777"/>
                <a:ext cx="1086" cy="3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4 2 7</a:t>
                </a:r>
                <a:endPara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54" name="TextBox 42"/>
          <p:cNvSpPr txBox="1">
            <a:spLocks noChangeArrowheads="1"/>
          </p:cNvSpPr>
          <p:nvPr/>
        </p:nvSpPr>
        <p:spPr bwMode="auto">
          <a:xfrm>
            <a:off x="2841191" y="4068365"/>
            <a:ext cx="43312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6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5" name="TextBox 44"/>
          <p:cNvSpPr txBox="1">
            <a:spLocks noChangeArrowheads="1"/>
          </p:cNvSpPr>
          <p:nvPr/>
        </p:nvSpPr>
        <p:spPr bwMode="auto">
          <a:xfrm>
            <a:off x="2486797" y="4068365"/>
            <a:ext cx="39301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9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6" name="TextBox 45"/>
          <p:cNvSpPr txBox="1">
            <a:spLocks noChangeArrowheads="1"/>
          </p:cNvSpPr>
          <p:nvPr/>
        </p:nvSpPr>
        <p:spPr bwMode="auto">
          <a:xfrm>
            <a:off x="3190872" y="4075210"/>
            <a:ext cx="43312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0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081829" y="2426175"/>
            <a:ext cx="20162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/>
              <a:t>（       ）</a:t>
            </a:r>
            <a:endParaRPr lang="zh-CN" altLang="en-US" sz="2800" b="1" dirty="0"/>
          </a:p>
        </p:txBody>
      </p:sp>
      <p:sp>
        <p:nvSpPr>
          <p:cNvPr id="60" name="文本框 59"/>
          <p:cNvSpPr txBox="1"/>
          <p:nvPr/>
        </p:nvSpPr>
        <p:spPr>
          <a:xfrm>
            <a:off x="4121182" y="4159500"/>
            <a:ext cx="20162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/>
              <a:t>（       ）</a:t>
            </a:r>
            <a:endParaRPr lang="zh-CN" altLang="en-US" sz="2800" b="1" dirty="0"/>
          </a:p>
        </p:txBody>
      </p:sp>
      <p:sp>
        <p:nvSpPr>
          <p:cNvPr id="61" name="标题 1"/>
          <p:cNvSpPr>
            <a:spLocks noGrp="1" noChangeArrowheads="1"/>
          </p:cNvSpPr>
          <p:nvPr/>
        </p:nvSpPr>
        <p:spPr bwMode="auto">
          <a:xfrm>
            <a:off x="4532731" y="2343494"/>
            <a:ext cx="1937751" cy="6462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72" name="组合 71"/>
          <p:cNvGrpSpPr/>
          <p:nvPr/>
        </p:nvGrpSpPr>
        <p:grpSpPr>
          <a:xfrm>
            <a:off x="5515781" y="1277090"/>
            <a:ext cx="3059569" cy="1584176"/>
            <a:chOff x="1387927" y="1201362"/>
            <a:chExt cx="3059569" cy="1584176"/>
          </a:xfrm>
        </p:grpSpPr>
        <p:sp>
          <p:nvSpPr>
            <p:cNvPr id="73" name="圆角矩形 72"/>
            <p:cNvSpPr/>
            <p:nvPr/>
          </p:nvSpPr>
          <p:spPr>
            <a:xfrm>
              <a:off x="1387927" y="1201362"/>
              <a:ext cx="2376264" cy="1584176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3F6E5B"/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74" name="Group 75"/>
            <p:cNvGrpSpPr/>
            <p:nvPr/>
          </p:nvGrpSpPr>
          <p:grpSpPr bwMode="auto">
            <a:xfrm>
              <a:off x="1423160" y="1347614"/>
              <a:ext cx="3024336" cy="930275"/>
              <a:chOff x="1051" y="1777"/>
              <a:chExt cx="1609" cy="586"/>
            </a:xfrm>
          </p:grpSpPr>
          <p:sp>
            <p:nvSpPr>
              <p:cNvPr id="75" name="TextBox 79"/>
              <p:cNvSpPr txBox="1">
                <a:spLocks noChangeArrowheads="1"/>
              </p:cNvSpPr>
              <p:nvPr/>
            </p:nvSpPr>
            <p:spPr bwMode="auto">
              <a:xfrm>
                <a:off x="1051" y="2033"/>
                <a:ext cx="1609" cy="3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 ＋   </a:t>
                </a:r>
                <a:r>
                  <a:rPr lang="en-US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6 9</a:t>
                </a:r>
                <a:endPara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76" name="直接连接符 80"/>
              <p:cNvCxnSpPr>
                <a:cxnSpLocks noChangeShapeType="1"/>
              </p:cNvCxnSpPr>
              <p:nvPr/>
            </p:nvCxnSpPr>
            <p:spPr bwMode="auto">
              <a:xfrm>
                <a:off x="1125" y="2345"/>
                <a:ext cx="879" cy="0"/>
              </a:xfrm>
              <a:prstGeom prst="line">
                <a:avLst/>
              </a:prstGeom>
              <a:noFill/>
              <a:ln w="19050" algn="ctr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sp>
            <p:nvSpPr>
              <p:cNvPr id="77" name="TextBox 62"/>
              <p:cNvSpPr txBox="1">
                <a:spLocks noChangeArrowheads="1"/>
              </p:cNvSpPr>
              <p:nvPr/>
            </p:nvSpPr>
            <p:spPr bwMode="auto">
              <a:xfrm>
                <a:off x="1439" y="1777"/>
                <a:ext cx="1086" cy="3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1 3 5</a:t>
                </a:r>
                <a:endPara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78" name="TextBox 42"/>
          <p:cNvSpPr txBox="1">
            <a:spLocks noChangeArrowheads="1"/>
          </p:cNvSpPr>
          <p:nvPr/>
        </p:nvSpPr>
        <p:spPr bwMode="auto">
          <a:xfrm>
            <a:off x="6659519" y="2267039"/>
            <a:ext cx="43312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0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79" name="TextBox 44"/>
          <p:cNvSpPr txBox="1">
            <a:spLocks noChangeArrowheads="1"/>
          </p:cNvSpPr>
          <p:nvPr/>
        </p:nvSpPr>
        <p:spPr bwMode="auto">
          <a:xfrm>
            <a:off x="6289604" y="2253429"/>
            <a:ext cx="43312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80" name="TextBox 45"/>
          <p:cNvSpPr txBox="1">
            <a:spLocks noChangeArrowheads="1"/>
          </p:cNvSpPr>
          <p:nvPr/>
        </p:nvSpPr>
        <p:spPr bwMode="auto">
          <a:xfrm>
            <a:off x="6998350" y="2268865"/>
            <a:ext cx="43312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4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81" name="TextBox 45"/>
          <p:cNvSpPr txBox="1">
            <a:spLocks noChangeArrowheads="1"/>
          </p:cNvSpPr>
          <p:nvPr/>
        </p:nvSpPr>
        <p:spPr bwMode="auto">
          <a:xfrm>
            <a:off x="6767814" y="2053443"/>
            <a:ext cx="43312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endParaRPr lang="zh-CN" altLang="en-US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82" name="TextBox 45"/>
          <p:cNvSpPr txBox="1">
            <a:spLocks noChangeArrowheads="1"/>
          </p:cNvSpPr>
          <p:nvPr/>
        </p:nvSpPr>
        <p:spPr bwMode="auto">
          <a:xfrm>
            <a:off x="6393013" y="2046462"/>
            <a:ext cx="43312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endParaRPr lang="zh-CN" altLang="en-US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83" name="标题 1"/>
          <p:cNvSpPr>
            <a:spLocks noGrp="1" noChangeArrowheads="1"/>
          </p:cNvSpPr>
          <p:nvPr/>
        </p:nvSpPr>
        <p:spPr bwMode="auto">
          <a:xfrm>
            <a:off x="4553298" y="4096515"/>
            <a:ext cx="1937751" cy="6462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84" name="组合 83"/>
          <p:cNvGrpSpPr/>
          <p:nvPr/>
        </p:nvGrpSpPr>
        <p:grpSpPr>
          <a:xfrm>
            <a:off x="5690107" y="3126070"/>
            <a:ext cx="3059569" cy="1584176"/>
            <a:chOff x="1387927" y="1201362"/>
            <a:chExt cx="3059569" cy="1584176"/>
          </a:xfrm>
        </p:grpSpPr>
        <p:sp>
          <p:nvSpPr>
            <p:cNvPr id="85" name="圆角矩形 84"/>
            <p:cNvSpPr/>
            <p:nvPr/>
          </p:nvSpPr>
          <p:spPr>
            <a:xfrm>
              <a:off x="1387927" y="1201362"/>
              <a:ext cx="2376264" cy="1584176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3F6E5B"/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86" name="Group 75"/>
            <p:cNvGrpSpPr/>
            <p:nvPr/>
          </p:nvGrpSpPr>
          <p:grpSpPr bwMode="auto">
            <a:xfrm>
              <a:off x="1423160" y="1347614"/>
              <a:ext cx="3024336" cy="930275"/>
              <a:chOff x="1051" y="1777"/>
              <a:chExt cx="1609" cy="586"/>
            </a:xfrm>
          </p:grpSpPr>
          <p:sp>
            <p:nvSpPr>
              <p:cNvPr id="87" name="TextBox 79"/>
              <p:cNvSpPr txBox="1">
                <a:spLocks noChangeArrowheads="1"/>
              </p:cNvSpPr>
              <p:nvPr/>
            </p:nvSpPr>
            <p:spPr bwMode="auto">
              <a:xfrm>
                <a:off x="1051" y="2033"/>
                <a:ext cx="1609" cy="3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 ＋ </a:t>
                </a:r>
                <a:r>
                  <a:rPr lang="en-US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5 4 3</a:t>
                </a:r>
                <a:endPara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88" name="直接连接符 80"/>
              <p:cNvCxnSpPr>
                <a:cxnSpLocks noChangeShapeType="1"/>
              </p:cNvCxnSpPr>
              <p:nvPr/>
            </p:nvCxnSpPr>
            <p:spPr bwMode="auto">
              <a:xfrm>
                <a:off x="1125" y="2345"/>
                <a:ext cx="879" cy="0"/>
              </a:xfrm>
              <a:prstGeom prst="line">
                <a:avLst/>
              </a:prstGeom>
              <a:noFill/>
              <a:ln w="19050" algn="ctr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sp>
            <p:nvSpPr>
              <p:cNvPr id="89" name="TextBox 62"/>
              <p:cNvSpPr txBox="1">
                <a:spLocks noChangeArrowheads="1"/>
              </p:cNvSpPr>
              <p:nvPr/>
            </p:nvSpPr>
            <p:spPr bwMode="auto">
              <a:xfrm>
                <a:off x="1439" y="1777"/>
                <a:ext cx="1086" cy="3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4 2 7</a:t>
                </a:r>
                <a:endPara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90" name="TextBox 42"/>
          <p:cNvSpPr txBox="1">
            <a:spLocks noChangeArrowheads="1"/>
          </p:cNvSpPr>
          <p:nvPr/>
        </p:nvSpPr>
        <p:spPr bwMode="auto">
          <a:xfrm>
            <a:off x="6833845" y="4116019"/>
            <a:ext cx="43312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7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91" name="TextBox 44"/>
          <p:cNvSpPr txBox="1">
            <a:spLocks noChangeArrowheads="1"/>
          </p:cNvSpPr>
          <p:nvPr/>
        </p:nvSpPr>
        <p:spPr bwMode="auto">
          <a:xfrm>
            <a:off x="6463930" y="4102409"/>
            <a:ext cx="43312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9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92" name="TextBox 45"/>
          <p:cNvSpPr txBox="1">
            <a:spLocks noChangeArrowheads="1"/>
          </p:cNvSpPr>
          <p:nvPr/>
        </p:nvSpPr>
        <p:spPr bwMode="auto">
          <a:xfrm>
            <a:off x="7172676" y="4117845"/>
            <a:ext cx="43312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0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93" name="TextBox 45"/>
          <p:cNvSpPr txBox="1">
            <a:spLocks noChangeArrowheads="1"/>
          </p:cNvSpPr>
          <p:nvPr/>
        </p:nvSpPr>
        <p:spPr bwMode="auto">
          <a:xfrm>
            <a:off x="6942140" y="3902423"/>
            <a:ext cx="43312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endParaRPr lang="zh-CN" altLang="en-US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000"/>
                            </p:stCondLst>
                            <p:childTnLst>
                              <p:par>
                                <p:cTn id="4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500"/>
                            </p:stCondLst>
                            <p:childTnLst>
                              <p:par>
                                <p:cTn id="5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2000"/>
                            </p:stCondLst>
                            <p:childTnLst>
                              <p:par>
                                <p:cTn id="5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" grpId="0"/>
      <p:bldP spid="78" grpId="0"/>
      <p:bldP spid="79" grpId="0"/>
      <p:bldP spid="80" grpId="0"/>
      <p:bldP spid="81" grpId="0"/>
      <p:bldP spid="82" grpId="0"/>
      <p:bldP spid="83" grpId="0"/>
      <p:bldP spid="90" grpId="0"/>
      <p:bldP spid="91" grpId="0"/>
      <p:bldP spid="92" grpId="0"/>
      <p:bldP spid="93" grpId="0"/>
    </p:bldLst>
  </p:timing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2_Office 主题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1293</Words>
  <Application>WPS 演示</Application>
  <PresentationFormat>全屏显示(16:9)</PresentationFormat>
  <Paragraphs>376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16</vt:i4>
      </vt:variant>
    </vt:vector>
  </HeadingPairs>
  <TitlesOfParts>
    <vt:vector size="32" baseType="lpstr">
      <vt:lpstr>Arial</vt:lpstr>
      <vt:lpstr>宋体</vt:lpstr>
      <vt:lpstr>Wingdings</vt:lpstr>
      <vt:lpstr>黑体</vt:lpstr>
      <vt:lpstr>Calibri</vt:lpstr>
      <vt:lpstr>等线</vt:lpstr>
      <vt:lpstr>楷体</vt:lpstr>
      <vt:lpstr>汉仪雅酷黑简</vt:lpstr>
      <vt:lpstr>Times New Roman</vt:lpstr>
      <vt:lpstr>等线 Light</vt:lpstr>
      <vt:lpstr>微软雅黑</vt:lpstr>
      <vt:lpstr>Arial Unicode MS</vt:lpstr>
      <vt:lpstr>Cambria</vt:lpstr>
      <vt:lpstr>Arial</vt:lpstr>
      <vt:lpstr>2_Office 主题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Lenovo</dc:creator>
  <cp:lastModifiedBy>上帝掷骰子吗</cp:lastModifiedBy>
  <cp:revision>53</cp:revision>
  <dcterms:created xsi:type="dcterms:W3CDTF">2019-09-02T08:53:00Z</dcterms:created>
  <dcterms:modified xsi:type="dcterms:W3CDTF">2023-09-28T13:37:44Z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6D2A6D79EE3347D4A0CD0E428E354834_12</vt:lpwstr>
  </property>
  <property fmtid="{D5CDD505-2E9C-101B-9397-08002B2CF9AE}" pid="3" name="KSOProductBuildVer">
    <vt:lpwstr>2052-12.1.0.15374</vt:lpwstr>
  </property>
</Properties>
</file>