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4" r:id="rId3"/>
  </p:sldMasterIdLst>
  <p:notesMasterIdLst>
    <p:notesMasterId r:id="rId36"/>
  </p:notesMasterIdLst>
  <p:handoutMasterIdLst>
    <p:handoutMasterId r:id="rId37"/>
  </p:handoutMasterIdLst>
  <p:sldIdLst>
    <p:sldId id="314" r:id="rId4"/>
    <p:sldId id="316" r:id="rId5"/>
    <p:sldId id="344" r:id="rId6"/>
    <p:sldId id="315" r:id="rId7"/>
    <p:sldId id="345" r:id="rId8"/>
    <p:sldId id="343" r:id="rId9"/>
    <p:sldId id="346" r:id="rId10"/>
    <p:sldId id="347" r:id="rId11"/>
    <p:sldId id="348" r:id="rId12"/>
    <p:sldId id="349" r:id="rId13"/>
    <p:sldId id="350" r:id="rId14"/>
    <p:sldId id="351" r:id="rId15"/>
    <p:sldId id="362" r:id="rId16"/>
    <p:sldId id="372" r:id="rId17"/>
    <p:sldId id="363" r:id="rId18"/>
    <p:sldId id="364" r:id="rId19"/>
    <p:sldId id="366" r:id="rId20"/>
    <p:sldId id="367" r:id="rId21"/>
    <p:sldId id="368" r:id="rId22"/>
    <p:sldId id="369" r:id="rId23"/>
    <p:sldId id="370" r:id="rId24"/>
    <p:sldId id="371" r:id="rId25"/>
    <p:sldId id="373" r:id="rId26"/>
    <p:sldId id="375" r:id="rId27"/>
    <p:sldId id="374" r:id="rId28"/>
    <p:sldId id="376" r:id="rId29"/>
    <p:sldId id="377" r:id="rId30"/>
    <p:sldId id="381" r:id="rId31"/>
    <p:sldId id="380" r:id="rId32"/>
    <p:sldId id="378" r:id="rId33"/>
    <p:sldId id="379" r:id="rId34"/>
    <p:sldId id="390" r:id="rId35"/>
  </p:sldIdLst>
  <p:sldSz cx="9144000" cy="5143500"/>
  <p:notesSz cx="6858000" cy="9144000"/>
  <p:embeddedFontLst>
    <p:embeddedFont>
      <p:font typeface="黑体" panose="02010609060101010101" pitchFamily="49" charset="-122"/>
      <p:regular r:id="rId41"/>
    </p:embeddedFont>
    <p:embeddedFont>
      <p:font typeface="楷体" panose="02010609060101010101" pitchFamily="49" charset="-122"/>
      <p:regular r:id="rId42"/>
    </p:embeddedFont>
    <p:embeddedFont>
      <p:font typeface="微软雅黑" panose="020B0503020204020204" charset="-122"/>
      <p:regular r:id="rId43"/>
    </p:embeddedFont>
    <p:embeddedFont>
      <p:font typeface="Calibri" panose="020F0502020204030204" charset="0"/>
      <p:regular r:id="rId44"/>
      <p:bold r:id="rId45"/>
      <p:italic r:id="rId46"/>
      <p:boldItalic r:id="rId47"/>
    </p:embeddedFont>
  </p:embeddedFontLst>
  <p:custDataLst>
    <p:tags r:id="rId48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5" userDrawn="1">
          <p15:clr>
            <a:srgbClr val="A4A3A4"/>
          </p15:clr>
        </p15:guide>
        <p15:guide id="2" pos="5397" userDrawn="1">
          <p15:clr>
            <a:srgbClr val="A4A3A4"/>
          </p15:clr>
        </p15:guide>
        <p15:guide id="3" orient="horz" pos="16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3E5623"/>
    <a:srgbClr val="171C0E"/>
    <a:srgbClr val="155A3B"/>
    <a:srgbClr val="147560"/>
    <a:srgbClr val="F8FCFF"/>
    <a:srgbClr val="018137"/>
    <a:srgbClr val="038970"/>
    <a:srgbClr val="006C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8181"/>
    <p:restoredTop sz="94660"/>
  </p:normalViewPr>
  <p:slideViewPr>
    <p:cSldViewPr snapToGrid="0" showGuides="1">
      <p:cViewPr varScale="1">
        <p:scale>
          <a:sx n="146" d="100"/>
          <a:sy n="146" d="100"/>
        </p:scale>
        <p:origin x="366" y="126"/>
      </p:cViewPr>
      <p:guideLst>
        <p:guide pos="385"/>
        <p:guide pos="5397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8" Type="http://schemas.openxmlformats.org/officeDocument/2006/relationships/tags" Target="tags/tag1.xml"/><Relationship Id="rId47" Type="http://schemas.openxmlformats.org/officeDocument/2006/relationships/font" Target="fonts/font7.fntdata"/><Relationship Id="rId46" Type="http://schemas.openxmlformats.org/officeDocument/2006/relationships/font" Target="fonts/font6.fntdata"/><Relationship Id="rId45" Type="http://schemas.openxmlformats.org/officeDocument/2006/relationships/font" Target="fonts/font5.fntdata"/><Relationship Id="rId44" Type="http://schemas.openxmlformats.org/officeDocument/2006/relationships/font" Target="fonts/font4.fntdata"/><Relationship Id="rId43" Type="http://schemas.openxmlformats.org/officeDocument/2006/relationships/font" Target="fonts/font3.fntdata"/><Relationship Id="rId42" Type="http://schemas.openxmlformats.org/officeDocument/2006/relationships/font" Target="fonts/font2.fntdata"/><Relationship Id="rId41" Type="http://schemas.openxmlformats.org/officeDocument/2006/relationships/font" Target="fonts/font1.fntdata"/><Relationship Id="rId40" Type="http://schemas.openxmlformats.org/officeDocument/2006/relationships/tableStyles" Target="tableStyles.xml"/><Relationship Id="rId4" Type="http://schemas.openxmlformats.org/officeDocument/2006/relationships/slide" Target="slides/slide1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notesMaster" Target="notesMasters/notesMaster1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6D139-0036-49AA-8D1B-09A2BA8832AF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8CDEC7D-B4AD-40A5-AE42-1FDB7AD6DBC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0944F49-49D5-46D5-B066-0881D8FC1AF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E02059D-087F-4B19-B66F-0A04D3BD31C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13" y="22225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4"/>
          <p:cNvPicPr>
            <a:picLocks noChangeAspect="1"/>
          </p:cNvPicPr>
          <p:nvPr userDrawn="1"/>
        </p:nvPicPr>
        <p:blipFill>
          <a:blip r:embed="rId4"/>
          <a:srcRect l="14523" t="9473" r="8958" b="9175"/>
          <a:stretch>
            <a:fillRect/>
          </a:stretch>
        </p:blipFill>
        <p:spPr>
          <a:xfrm>
            <a:off x="-87312" y="-34925"/>
            <a:ext cx="9231312" cy="5200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13" y="22225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4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5" name="图片 4"/>
          <p:cNvPicPr>
            <a:picLocks noChangeAspect="1"/>
          </p:cNvPicPr>
          <p:nvPr userDrawn="1"/>
        </p:nvPicPr>
        <p:blipFill>
          <a:blip r:embed="rId4"/>
          <a:srcRect l="14523" t="9473" r="8958" b="9175"/>
          <a:stretch>
            <a:fillRect/>
          </a:stretch>
        </p:blipFill>
        <p:spPr>
          <a:xfrm>
            <a:off x="-87312" y="-34925"/>
            <a:ext cx="9231312" cy="5200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13" y="22225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8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9" name="图片 4"/>
          <p:cNvPicPr>
            <a:picLocks noChangeAspect="1"/>
          </p:cNvPicPr>
          <p:nvPr userDrawn="1"/>
        </p:nvPicPr>
        <p:blipFill>
          <a:blip r:embed="rId4"/>
          <a:srcRect l="14523" t="9473" r="8958" b="9175"/>
          <a:stretch>
            <a:fillRect/>
          </a:stretch>
        </p:blipFill>
        <p:spPr>
          <a:xfrm>
            <a:off x="-87312" y="-34925"/>
            <a:ext cx="9231312" cy="5200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圆角矩形 6"/>
          <p:cNvSpPr/>
          <p:nvPr/>
        </p:nvSpPr>
        <p:spPr>
          <a:xfrm>
            <a:off x="3368675" y="0"/>
            <a:ext cx="2278063" cy="561975"/>
          </a:xfrm>
          <a:prstGeom prst="roundRect">
            <a:avLst/>
          </a:prstGeom>
          <a:solidFill>
            <a:srgbClr val="3E56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圆角矩形 7"/>
          <p:cNvSpPr/>
          <p:nvPr/>
        </p:nvSpPr>
        <p:spPr>
          <a:xfrm>
            <a:off x="3336925" y="-30162"/>
            <a:ext cx="2332038" cy="619125"/>
          </a:xfrm>
          <a:prstGeom prst="roundRect">
            <a:avLst/>
          </a:prstGeom>
          <a:noFill/>
          <a:ln>
            <a:solidFill>
              <a:srgbClr val="3E5623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3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3.jpeg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2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 spd="slow">
    <p:fade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slide" Target="slide13.xml"/><Relationship Id="rId3" Type="http://schemas.openxmlformats.org/officeDocument/2006/relationships/image" Target="../media/image16.png"/><Relationship Id="rId2" Type="http://schemas.openxmlformats.org/officeDocument/2006/relationships/slide" Target="slide2.xml"/><Relationship Id="rId1" Type="http://schemas.openxmlformats.org/officeDocument/2006/relationships/image" Target="../media/image1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5.png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17.png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17.png"/><Relationship Id="rId3" Type="http://schemas.openxmlformats.org/officeDocument/2006/relationships/image" Target="../media/image27.png"/><Relationship Id="rId2" Type="http://schemas.microsoft.com/office/2007/relationships/media" Target="file:///E:\&#25140;&#40857;&#38745;\2020&#26149;\&#19978;&#35838;&#35838;&#20214;\&#23457;&#26680;\R&#22235;&#35821;&#19979;%20&#12304;&#25945;&#26696;&#21305;&#37197;&#29256;&#12305;&#25512;&#33616;&#10084;\&#31532;&#19977;&#21333;&#20803;\10%20&#32511;&#12304;&#25945;&#26696;&#21305;&#37197;&#29256;&#12305;&#25512;&#33616;&#10084;\&#28010;&#28459;&#26149;&#22825;.mp3" TargetMode="External"/><Relationship Id="rId1" Type="http://schemas.openxmlformats.org/officeDocument/2006/relationships/audio" Target="file:///E:\&#25140;&#40857;&#38745;\2020&#26149;\&#19978;&#35838;&#35838;&#20214;\&#23457;&#26680;\R&#22235;&#35821;&#19979;%20&#12304;&#25945;&#26696;&#21305;&#37197;&#29256;&#12305;&#25512;&#33616;&#10084;\&#31532;&#19977;&#21333;&#20803;\10%20&#32511;&#12304;&#25945;&#26696;&#21305;&#37197;&#29256;&#12305;&#25512;&#33616;&#10084;\&#28010;&#28459;&#26149;&#22825;.mp3" TargetMode="Externa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microsoft.com/office/2007/relationships/media" Target="file:///\\pc-2\&#19978;&#35838;&#35838;&#20214;&#27719;&#24635;\&#24453;&#26657;&#23545;\R&#22235;&#35821;&#19979;&#12304;&#25945;&#26696;&#29256;&#12305;\&#31532;&#19977;&#21333;&#20803;\10%20&#32511;&#12304;&#25945;&#26696;&#21305;&#37197;&#29256;&#12305;&#25512;&#33616;&#10084;\&#29942;.wmv" TargetMode="External"/><Relationship Id="rId1" Type="http://schemas.openxmlformats.org/officeDocument/2006/relationships/video" Target="file:///\\pc-2\&#19978;&#35838;&#35838;&#20214;&#27719;&#24635;\&#24453;&#26657;&#23545;\R&#22235;&#35821;&#19979;&#12304;&#25945;&#26696;&#29256;&#12305;\&#31532;&#19977;&#21333;&#20803;\10%20&#32511;&#12304;&#25945;&#26696;&#21305;&#37197;&#29256;&#12305;&#25512;&#33616;&#10084;\&#29942;.wmv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5900" y="831850"/>
            <a:ext cx="2774950" cy="2079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文本框 1">
            <a:hlinkClick r:id="rId2" action="ppaction://hlinksldjump"/>
          </p:cNvPr>
          <p:cNvSpPr txBox="1"/>
          <p:nvPr/>
        </p:nvSpPr>
        <p:spPr>
          <a:xfrm>
            <a:off x="2028825" y="1803400"/>
            <a:ext cx="1855788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220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1803400"/>
            <a:ext cx="2773363" cy="2079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1" name="文本框 1">
            <a:hlinkClick r:id="rId4" action="ppaction://hlinksldjump"/>
          </p:cNvPr>
          <p:cNvSpPr txBox="1"/>
          <p:nvPr/>
        </p:nvSpPr>
        <p:spPr>
          <a:xfrm>
            <a:off x="5113338" y="2774950"/>
            <a:ext cx="1857375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24500" y="503238"/>
            <a:ext cx="666750" cy="657225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srgbClr val="000000">
                <a:alpha val="39999"/>
              </a:srgbClr>
            </a:outerShdw>
          </a:effectLst>
        </p:spPr>
      </p:pic>
      <p:pic>
        <p:nvPicPr>
          <p:cNvPr id="7" name="图片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25800" y="3683000"/>
            <a:ext cx="668338" cy="657225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srgbClr val="000000">
                <a:alpha val="39999"/>
              </a:srgbClr>
            </a:outerShdw>
          </a:effectLst>
        </p:spPr>
      </p:pic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文本框 1"/>
          <p:cNvSpPr txBox="1"/>
          <p:nvPr/>
        </p:nvSpPr>
        <p:spPr>
          <a:xfrm>
            <a:off x="4141788" y="392113"/>
            <a:ext cx="860425" cy="8620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绿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1188" y="1254125"/>
            <a:ext cx="7956550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你的眼前仿佛出现了什么？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03288" y="1973263"/>
            <a:ext cx="7664450" cy="1196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1475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一片绿油油的草地；一片郁郁葱葱的森林；一片一望无际的麦苗田</a:t>
            </a:r>
            <a:r>
              <a:rPr lang="en-US" altLang="zh-CN" sz="3200" b="1" dirty="0">
                <a:solidFill>
                  <a:srgbClr val="1475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 dirty="0">
              <a:solidFill>
                <a:srgbClr val="1475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1188" y="3406775"/>
            <a:ext cx="7956550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读诗题，读出对绿的美好感受。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11188" y="738188"/>
            <a:ext cx="7956550" cy="35591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57200" marR="0" indent="-457200" defTabSz="914400">
              <a:lnSpc>
                <a:spcPct val="120000"/>
              </a:lnSpc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2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自由朗读，注意读准字音，读出节奏。</a:t>
            </a:r>
            <a:endParaRPr kumimoji="0" lang="en-US" altLang="zh-CN" sz="3200" b="1" kern="120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457200" marR="0" indent="-457200" defTabSz="914400">
              <a:lnSpc>
                <a:spcPct val="120000"/>
              </a:lnSpc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2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全诗共有几节？</a:t>
            </a:r>
            <a:endParaRPr kumimoji="0" lang="en-US" altLang="zh-CN" sz="3200" b="1" kern="120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0" normalizeH="0" baseline="0" noProof="0" dirty="0">
                <a:solidFill>
                  <a:srgbClr val="1475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5</a:t>
            </a:r>
            <a:r>
              <a:rPr kumimoji="0" lang="zh-CN" altLang="en-US" sz="3200" b="1" kern="1200" cap="none" spc="0" normalizeH="0" baseline="0" noProof="0" dirty="0">
                <a:solidFill>
                  <a:srgbClr val="1475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节。</a:t>
            </a:r>
            <a:endParaRPr kumimoji="0" lang="en-US" altLang="zh-CN" sz="3200" b="1" kern="1200" cap="none" spc="0" normalizeH="0" baseline="0" noProof="0" dirty="0">
              <a:solidFill>
                <a:srgbClr val="147560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457200" marR="0" indent="-457200" defTabSz="914400">
              <a:lnSpc>
                <a:spcPct val="120000"/>
              </a:lnSpc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2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小组分节比赛读，要求：正确、流畅、声音洪亮。</a:t>
            </a:r>
            <a:endParaRPr kumimoji="0" lang="en-US" altLang="zh-CN" sz="3200" b="1" kern="120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457200" marR="0" indent="-457200" defTabSz="914400">
              <a:lnSpc>
                <a:spcPct val="120000"/>
              </a:lnSpc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2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全班齐读。</a:t>
            </a:r>
            <a:endParaRPr kumimoji="0" lang="zh-CN" altLang="en-US" sz="3200" b="1" kern="120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186613" y="3968750"/>
            <a:ext cx="668338" cy="657225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srgbClr val="000000">
                <a:alpha val="39999"/>
              </a:srgb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8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charRg st="18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charRg st="18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charRg st="18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6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charRg st="26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charRg st="26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charRg st="26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32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charRg st="32" end="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charRg st="32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charRg st="32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55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charRg st="55" end="6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charRg st="55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charRg st="55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文本框 1"/>
          <p:cNvSpPr txBox="1"/>
          <p:nvPr/>
        </p:nvSpPr>
        <p:spPr>
          <a:xfrm>
            <a:off x="344488" y="989013"/>
            <a:ext cx="7956550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谁来说说这首诗主要写了什么？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01688" y="1593850"/>
            <a:ext cx="7956550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1475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诗歌描述了春天无处不在的绿色景象。树木、小草在春风的吹拂下来回摆动，风是绿的，水是绿的，世界充满了绿。这首诗写出了绿的摇曳、绿的梦幻、绿的闻风而动。</a:t>
            </a:r>
            <a:endParaRPr lang="zh-CN" altLang="en-US" sz="3200" b="1" dirty="0">
              <a:solidFill>
                <a:srgbClr val="1475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4488" y="3971925"/>
            <a:ext cx="7956550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再读全诗，在读中理解。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022475" y="2070100"/>
            <a:ext cx="6116638" cy="1409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30000"/>
              </a:lnSpc>
              <a:spcBef>
                <a:spcPts val="1000"/>
              </a:spcBef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分节读诗。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marL="457200" indent="-457200">
              <a:lnSpc>
                <a:spcPct val="130000"/>
              </a:lnSpc>
              <a:spcBef>
                <a:spcPts val="1000"/>
              </a:spcBef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自由读全诗，寻找“诗韵”。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6148509">
            <a:off x="527050" y="522288"/>
            <a:ext cx="668338" cy="65881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18375" y="3998913"/>
            <a:ext cx="666750" cy="658813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srgbClr val="000000">
                <a:alpha val="39999"/>
              </a:srgbClr>
            </a:outerShdw>
          </a:effectLst>
        </p:spPr>
      </p:pic>
      <p:grpSp>
        <p:nvGrpSpPr>
          <p:cNvPr id="21509" name="组合 2"/>
          <p:cNvGrpSpPr/>
          <p:nvPr/>
        </p:nvGrpSpPr>
        <p:grpSpPr>
          <a:xfrm>
            <a:off x="2897188" y="0"/>
            <a:ext cx="2854325" cy="2079625"/>
            <a:chOff x="3866029" y="-35812"/>
            <a:chExt cx="2854465" cy="2079625"/>
          </a:xfrm>
        </p:grpSpPr>
        <p:pic>
          <p:nvPicPr>
            <p:cNvPr id="21510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66029" y="-35812"/>
              <a:ext cx="2773363" cy="20796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67" name="文本框 1"/>
            <p:cNvSpPr txBox="1">
              <a:spLocks noChangeArrowheads="1"/>
            </p:cNvSpPr>
            <p:nvPr/>
          </p:nvSpPr>
          <p:spPr bwMode="auto">
            <a:xfrm>
              <a:off x="4359765" y="1004001"/>
              <a:ext cx="2360729" cy="646112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第</a:t>
              </a:r>
              <a:r>
                <a:rPr kumimoji="0" lang="en-US" altLang="zh-CN" sz="3600" b="1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2</a:t>
              </a:r>
              <a:r>
                <a:rPr kumimoji="0" lang="zh-CN" altLang="en-US" sz="3600" b="1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课时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6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charRg st="6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charRg st="6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charRg st="6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文本框 17"/>
          <p:cNvSpPr txBox="1"/>
          <p:nvPr/>
        </p:nvSpPr>
        <p:spPr>
          <a:xfrm>
            <a:off x="2465388" y="1946275"/>
            <a:ext cx="4808537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到哪儿去找这么多的绿：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墨绿、浅绿、嫩绿、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翠绿、淡绿、粉绿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绿得发黑、绿得出奇。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底框"/>
          <p:cNvSpPr/>
          <p:nvPr/>
        </p:nvSpPr>
        <p:spPr>
          <a:xfrm>
            <a:off x="4518025" y="3770313"/>
            <a:ext cx="1730375" cy="549275"/>
          </a:xfrm>
          <a:prstGeom prst="roundRect">
            <a:avLst/>
          </a:prstGeom>
          <a:solidFill>
            <a:srgbClr val="018137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16" name="底框"/>
          <p:cNvSpPr/>
          <p:nvPr/>
        </p:nvSpPr>
        <p:spPr>
          <a:xfrm>
            <a:off x="2459038" y="3779838"/>
            <a:ext cx="1792288" cy="549275"/>
          </a:xfrm>
          <a:prstGeom prst="roundRect">
            <a:avLst/>
          </a:prstGeom>
          <a:solidFill>
            <a:srgbClr val="2F424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15" name="底框"/>
          <p:cNvSpPr/>
          <p:nvPr/>
        </p:nvSpPr>
        <p:spPr>
          <a:xfrm>
            <a:off x="4910138" y="3165475"/>
            <a:ext cx="973138" cy="549275"/>
          </a:xfrm>
          <a:prstGeom prst="roundRect">
            <a:avLst/>
          </a:prstGeom>
          <a:solidFill>
            <a:srgbClr val="B8EFCF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14" name="底框"/>
          <p:cNvSpPr/>
          <p:nvPr/>
        </p:nvSpPr>
        <p:spPr>
          <a:xfrm>
            <a:off x="3671888" y="3173413"/>
            <a:ext cx="973138" cy="549275"/>
          </a:xfrm>
          <a:prstGeom prst="roundRect">
            <a:avLst/>
          </a:prstGeom>
          <a:solidFill>
            <a:srgbClr val="52BF95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13" name="底框"/>
          <p:cNvSpPr/>
          <p:nvPr/>
        </p:nvSpPr>
        <p:spPr>
          <a:xfrm>
            <a:off x="2457450" y="3179763"/>
            <a:ext cx="973138" cy="549275"/>
          </a:xfrm>
          <a:prstGeom prst="roundRect">
            <a:avLst/>
          </a:prstGeom>
          <a:solidFill>
            <a:srgbClr val="03897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8" name="底框"/>
          <p:cNvSpPr/>
          <p:nvPr/>
        </p:nvSpPr>
        <p:spPr>
          <a:xfrm>
            <a:off x="2465388" y="2571750"/>
            <a:ext cx="973138" cy="549275"/>
          </a:xfrm>
          <a:prstGeom prst="roundRect">
            <a:avLst/>
          </a:prstGeom>
          <a:solidFill>
            <a:srgbClr val="245245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11" name="底框"/>
          <p:cNvSpPr/>
          <p:nvPr/>
        </p:nvSpPr>
        <p:spPr>
          <a:xfrm>
            <a:off x="3683000" y="2586038"/>
            <a:ext cx="973138" cy="549275"/>
          </a:xfrm>
          <a:prstGeom prst="roundRect">
            <a:avLst/>
          </a:prstGeom>
          <a:solidFill>
            <a:srgbClr val="58C548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12" name="底框"/>
          <p:cNvSpPr/>
          <p:nvPr/>
        </p:nvSpPr>
        <p:spPr>
          <a:xfrm>
            <a:off x="4894263" y="2586038"/>
            <a:ext cx="973138" cy="549275"/>
          </a:xfrm>
          <a:prstGeom prst="roundRect">
            <a:avLst/>
          </a:prstGeom>
          <a:solidFill>
            <a:srgbClr val="C9F278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68563" y="1946275"/>
            <a:ext cx="4805362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到哪儿去找这么多的</a:t>
            </a:r>
            <a:r>
              <a:rPr lang="zh-CN" altLang="en-US" sz="3200" b="1" dirty="0">
                <a:solidFill>
                  <a:srgbClr val="1475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绿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墨绿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、浅绿、嫩绿、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翠绿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、淡绿、粉绿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绿得发黑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绿得出奇。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40" name="文本框 1"/>
          <p:cNvSpPr txBox="1"/>
          <p:nvPr/>
        </p:nvSpPr>
        <p:spPr>
          <a:xfrm>
            <a:off x="611188" y="690563"/>
            <a:ext cx="7956550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读第</a:t>
            </a:r>
            <a:r>
              <a:rPr lang="en-US" altLang="zh-CN" sz="3200" b="1" dirty="0">
                <a:latin typeface="宋体" panose="02010600030101010101" pitchFamily="2" charset="-122"/>
              </a:rPr>
              <a:t>2</a:t>
            </a:r>
            <a:r>
              <a:rPr lang="zh-CN" altLang="en-US" sz="3200" b="1" dirty="0">
                <a:latin typeface="宋体" panose="02010600030101010101" pitchFamily="2" charset="-122"/>
              </a:rPr>
              <a:t>小节，注意诗句中含有“绿”的词语，反复朗读。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7" grpId="0" animBg="1"/>
      <p:bldP spid="16" grpId="0" animBg="1"/>
      <p:bldP spid="15" grpId="0" animBg="1"/>
      <p:bldP spid="14" grpId="0" animBg="1"/>
      <p:bldP spid="13" grpId="0" animBg="1"/>
      <p:bldP spid="8" grpId="0" animBg="1"/>
      <p:bldP spid="11" grpId="0" animBg="1"/>
      <p:bldP spid="12" grpId="0" animBg="1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11188" y="438150"/>
            <a:ext cx="7956550" cy="41513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57200" marR="0" indent="-457200" defTabSz="914400">
              <a:lnSpc>
                <a:spcPct val="120000"/>
              </a:lnSpc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2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读着读着，你的眼前仿佛出现了什么？</a:t>
            </a:r>
            <a:endParaRPr kumimoji="0" lang="en-US" altLang="zh-CN" sz="3200" b="1" kern="120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1475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各种各样的绿色。</a:t>
            </a:r>
            <a:endParaRPr kumimoji="0" lang="en-US" altLang="zh-CN" sz="3200" b="1" kern="1200" cap="none" spc="0" normalizeH="0" baseline="0" noProof="0" dirty="0">
              <a:solidFill>
                <a:srgbClr val="147560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457200" marR="0" indent="-457200" defTabSz="914400">
              <a:lnSpc>
                <a:spcPct val="120000"/>
              </a:lnSpc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2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都有哪些绿？</a:t>
            </a:r>
            <a:endParaRPr kumimoji="0" lang="en-US" altLang="zh-CN" sz="3200" b="1" kern="120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1475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墨绿、浅绿</a:t>
            </a:r>
            <a:r>
              <a:rPr kumimoji="0" lang="en-US" altLang="zh-CN" sz="3200" b="1" kern="1200" cap="none" spc="0" normalizeH="0" baseline="0" noProof="0" dirty="0">
                <a:solidFill>
                  <a:srgbClr val="1475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……</a:t>
            </a:r>
            <a:endParaRPr kumimoji="0" lang="en-US" altLang="zh-CN" sz="3200" b="1" kern="1200" cap="none" spc="0" normalizeH="0" baseline="0" noProof="0" dirty="0">
              <a:solidFill>
                <a:srgbClr val="147560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457200" marR="0" indent="-457200" defTabSz="914400">
              <a:lnSpc>
                <a:spcPct val="120000"/>
              </a:lnSpc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2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只有这些绿吗？从哪儿可以看出不只这些绿？</a:t>
            </a:r>
            <a:endParaRPr kumimoji="0" lang="en-US" altLang="zh-CN" sz="3200" b="1" kern="120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1475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从省略号可以看出。</a:t>
            </a:r>
            <a:endParaRPr kumimoji="0" lang="zh-CN" altLang="en-US" sz="3200" b="1" kern="1200" cap="none" spc="0" normalizeH="0" baseline="0" noProof="0" dirty="0">
              <a:solidFill>
                <a:srgbClr val="147560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8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charRg st="18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charRg st="18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charRg st="18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9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charRg st="29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charRg st="29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charRg st="29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36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charRg st="36" end="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charRg st="36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charRg st="36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46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charRg st="46" end="6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charRg st="46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charRg st="46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67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>
                                            <p:txEl>
                                              <p:charRg st="67" end="7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charRg st="67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charRg st="67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593850" y="1219200"/>
            <a:ext cx="6348413" cy="30972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57200" marR="0" indent="-457200" defTabSz="914400">
              <a:lnSpc>
                <a:spcPct val="120000"/>
              </a:lnSpc>
              <a:spcBef>
                <a:spcPts val="0"/>
              </a:spcBef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2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你还知道哪些绿？</a:t>
            </a:r>
            <a:endParaRPr kumimoji="0" lang="en-US" altLang="zh-CN" sz="3200" b="1" kern="120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defTabSz="914400">
              <a:lnSpc>
                <a:spcPct val="120000"/>
              </a:lnSpc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1475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橄榄绿、苹果绿、黄绿</a:t>
            </a:r>
            <a:r>
              <a:rPr kumimoji="0" lang="en-US" altLang="zh-CN" sz="3200" b="1" kern="1200" cap="none" spc="0" normalizeH="0" baseline="0" noProof="0" dirty="0">
                <a:solidFill>
                  <a:srgbClr val="1475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……</a:t>
            </a:r>
            <a:endParaRPr kumimoji="0" lang="en-US" altLang="zh-CN" sz="3200" b="1" kern="1200" cap="none" spc="0" normalizeH="0" baseline="0" noProof="0" dirty="0">
              <a:solidFill>
                <a:srgbClr val="147560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457200" marR="0" indent="-457200" defTabSz="914400">
              <a:lnSpc>
                <a:spcPct val="120000"/>
              </a:lnSpc>
              <a:spcBef>
                <a:spcPts val="1000"/>
              </a:spcBef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难怪作者这样说</a:t>
            </a:r>
            <a:r>
              <a:rPr kumimoji="0" lang="en-US" altLang="zh-CN" sz="3200" b="1" kern="1200" cap="none" spc="0" normalizeH="0" baseline="0" noProof="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——</a:t>
            </a:r>
            <a:endParaRPr kumimoji="0" lang="en-US" altLang="zh-CN" sz="3200" b="1" kern="1200" cap="none" spc="0" normalizeH="0" baseline="0" noProof="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R="0" defTabSz="914400">
              <a:lnSpc>
                <a:spcPct val="120000"/>
              </a:lnSpc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1475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好像绿色的墨水瓶倒翻了，</a:t>
            </a:r>
            <a:endParaRPr kumimoji="0" lang="en-US" altLang="zh-CN" sz="3200" b="1" kern="1200" cap="none" spc="0" normalizeH="0" baseline="0" noProof="0" dirty="0">
              <a:solidFill>
                <a:srgbClr val="147560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R="0" defTabSz="914400">
              <a:lnSpc>
                <a:spcPct val="120000"/>
              </a:lnSpc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1475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到处是绿的</a:t>
            </a:r>
            <a:r>
              <a:rPr kumimoji="0" lang="en-US" altLang="zh-CN" sz="3200" b="1" kern="1200" cap="none" spc="0" normalizeH="0" baseline="0" noProof="0" dirty="0">
                <a:solidFill>
                  <a:srgbClr val="1475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……</a:t>
            </a:r>
            <a:endParaRPr kumimoji="0" lang="en-US" altLang="zh-CN" sz="3200" b="1" kern="1200" cap="none" spc="0" normalizeH="0" baseline="0" noProof="0" dirty="0">
              <a:solidFill>
                <a:srgbClr val="147560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275513" y="3859213"/>
            <a:ext cx="666750" cy="657225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srgbClr val="000000">
                <a:alpha val="39999"/>
              </a:srgb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9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charRg st="9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charRg st="9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charRg st="9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4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charRg st="24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charRg st="24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charRg st="24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34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charRg st="34" end="4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charRg st="34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charRg st="34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49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>
                                            <p:txEl>
                                              <p:charRg st="49" end="5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>
                                            <p:txEl>
                                              <p:charRg st="49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charRg st="49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文本框 1"/>
          <p:cNvSpPr txBox="1"/>
          <p:nvPr/>
        </p:nvSpPr>
        <p:spPr>
          <a:xfrm>
            <a:off x="611188" y="796925"/>
            <a:ext cx="7862887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眼前各种各样的绿，在作者眼里是什么样的？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81188" y="2071688"/>
            <a:ext cx="2017712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1475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绿得发黑</a:t>
            </a:r>
            <a:endParaRPr lang="zh-CN" altLang="en-US" sz="3200" b="1" dirty="0">
              <a:solidFill>
                <a:srgbClr val="1475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530850" y="2071688"/>
            <a:ext cx="2017713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1475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绿得</a:t>
            </a:r>
            <a:r>
              <a:rPr lang="zh-CN" altLang="en-US" sz="32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出奇</a:t>
            </a:r>
            <a:endParaRPr lang="zh-CN" altLang="en-US" sz="32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: 圆角 5"/>
          <p:cNvSpPr/>
          <p:nvPr/>
        </p:nvSpPr>
        <p:spPr>
          <a:xfrm>
            <a:off x="1527175" y="2952750"/>
            <a:ext cx="2724150" cy="604838"/>
          </a:xfrm>
          <a:prstGeom prst="roundRect">
            <a:avLst>
              <a:gd name="adj" fmla="val 16990"/>
            </a:avLst>
          </a:prstGeom>
          <a:gradFill>
            <a:gsLst>
              <a:gs pos="0">
                <a:schemeClr val="accent6">
                  <a:lumMod val="40000"/>
                  <a:lumOff val="60000"/>
                </a:schemeClr>
              </a:gs>
              <a:gs pos="100000">
                <a:srgbClr val="1FCECB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1003">
            <a:schemeClr val="lt1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绿的程度深。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7" name="对话气泡: 圆角矩形 6"/>
          <p:cNvSpPr/>
          <p:nvPr/>
        </p:nvSpPr>
        <p:spPr>
          <a:xfrm>
            <a:off x="4979988" y="2952750"/>
            <a:ext cx="3119438" cy="604838"/>
          </a:xfrm>
          <a:prstGeom prst="wedgeRoundRectCallout">
            <a:avLst>
              <a:gd name="adj1" fmla="val 9662"/>
              <a:gd name="adj2" fmla="val -105750"/>
              <a:gd name="adj3" fmla="val 16667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特别，不平常。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11188" y="404813"/>
            <a:ext cx="7956550" cy="1785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轻声地自由读第</a:t>
            </a:r>
            <a:r>
              <a:rPr lang="en-US" altLang="zh-CN" sz="3200" b="1" dirty="0">
                <a:latin typeface="宋体" panose="02010600030101010101" pitchFamily="2" charset="-122"/>
              </a:rPr>
              <a:t>3—5</a:t>
            </a:r>
            <a:r>
              <a:rPr lang="zh-CN" altLang="en-US" sz="3200" b="1" dirty="0">
                <a:latin typeface="宋体" panose="02010600030101010101" pitchFamily="2" charset="-122"/>
              </a:rPr>
              <a:t>小节。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你觉得哪小节写得最有趣？挑选你最喜欢的一节再仔细读读。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31988" y="2190750"/>
            <a:ext cx="3114675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1475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刮的风是绿的，</a:t>
            </a:r>
            <a:endParaRPr lang="zh-CN" altLang="en-US" sz="3200" b="1" dirty="0">
              <a:solidFill>
                <a:srgbClr val="1475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1475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下的雨是绿的，</a:t>
            </a:r>
            <a:endParaRPr lang="zh-CN" altLang="en-US" sz="3200" b="1" dirty="0">
              <a:solidFill>
                <a:srgbClr val="1475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1475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流的水是绿的，</a:t>
            </a:r>
            <a:endParaRPr lang="zh-CN" altLang="en-US" sz="3200" b="1" dirty="0">
              <a:solidFill>
                <a:srgbClr val="1475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1475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阳光也是绿的。</a:t>
            </a:r>
            <a:endParaRPr lang="zh-CN" altLang="en-US" sz="3200" b="1" dirty="0">
              <a:solidFill>
                <a:srgbClr val="1475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: 圆角 3"/>
          <p:cNvSpPr/>
          <p:nvPr/>
        </p:nvSpPr>
        <p:spPr>
          <a:xfrm>
            <a:off x="5149850" y="2706688"/>
            <a:ext cx="2438400" cy="1157288"/>
          </a:xfrm>
          <a:prstGeom prst="roundRect">
            <a:avLst>
              <a:gd name="adj" fmla="val 16990"/>
            </a:avLst>
          </a:prstGeom>
          <a:gradFill>
            <a:gsLst>
              <a:gs pos="0">
                <a:schemeClr val="accent6">
                  <a:lumMod val="40000"/>
                  <a:lumOff val="60000"/>
                </a:schemeClr>
              </a:gs>
              <a:gs pos="100000">
                <a:srgbClr val="1FCECB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1003">
            <a:schemeClr val="lt1"/>
          </a:fillRef>
          <a:effectRef idx="1">
            <a:schemeClr val="accent3"/>
          </a:effectRef>
          <a:fontRef idx="minor">
            <a:schemeClr val="dk1"/>
          </a:fontRef>
        </p:style>
        <p:txBody>
          <a:bodyPr tIns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句式相仿，朗朗上口。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4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charRg st="14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charRg st="14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charRg st="14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文本框 1"/>
          <p:cNvSpPr txBox="1"/>
          <p:nvPr/>
        </p:nvSpPr>
        <p:spPr>
          <a:xfrm>
            <a:off x="593725" y="784225"/>
            <a:ext cx="7956550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想象画面，感受诗的意境。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38225" y="1460500"/>
            <a:ext cx="7770813" cy="23764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1475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一阵风吹来，（　　　　）是绿色的。</a:t>
            </a:r>
            <a:endParaRPr lang="zh-CN" altLang="en-US" sz="3200" b="1" dirty="0">
              <a:solidFill>
                <a:srgbClr val="1475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1475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一阵雨冲刷过，（　　　　）是绿色。</a:t>
            </a:r>
            <a:endParaRPr lang="en-US" altLang="zh-CN" sz="3200" b="1" dirty="0">
              <a:solidFill>
                <a:srgbClr val="1475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1475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小溪潺潺流过，（　　　　）是绿色的。</a:t>
            </a:r>
            <a:endParaRPr lang="en-US" altLang="zh-CN" sz="3200" b="1" dirty="0">
              <a:solidFill>
                <a:srgbClr val="1475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1475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一束阳光射进，（　　　　）是绿色的。</a:t>
            </a:r>
            <a:endParaRPr lang="zh-CN" altLang="en-US" sz="3200" b="1" dirty="0">
              <a:solidFill>
                <a:srgbClr val="1475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3725" y="3908425"/>
            <a:ext cx="7956550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全班齐读，读出诗的韵味。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图片 7"/>
          <p:cNvPicPr>
            <a:picLocks noChangeAspect="1"/>
          </p:cNvPicPr>
          <p:nvPr/>
        </p:nvPicPr>
        <p:blipFill>
          <a:blip r:embed="rId1"/>
          <a:srcRect t="12500" b="1250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t="21875" b="2187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" name="文本框 21"/>
          <p:cNvSpPr txBox="1"/>
          <p:nvPr/>
        </p:nvSpPr>
        <p:spPr>
          <a:xfrm>
            <a:off x="611188" y="425450"/>
            <a:ext cx="3267075" cy="1785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看到这样一组图画，你想说些什么？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grpSp>
        <p:nvGrpSpPr>
          <p:cNvPr id="10246" name="组合 1"/>
          <p:cNvGrpSpPr/>
          <p:nvPr/>
        </p:nvGrpSpPr>
        <p:grpSpPr>
          <a:xfrm>
            <a:off x="4876800" y="0"/>
            <a:ext cx="2774950" cy="1312863"/>
            <a:chOff x="1288650" y="1452716"/>
            <a:chExt cx="2774180" cy="1312607"/>
          </a:xfrm>
        </p:grpSpPr>
        <p:pic>
          <p:nvPicPr>
            <p:cNvPr id="10247" name="图片 2"/>
            <p:cNvPicPr>
              <a:picLocks noChangeAspect="1"/>
            </p:cNvPicPr>
            <p:nvPr/>
          </p:nvPicPr>
          <p:blipFill>
            <a:blip r:embed="rId4"/>
            <a:srcRect t="36880"/>
            <a:stretch>
              <a:fillRect/>
            </a:stretch>
          </p:blipFill>
          <p:spPr>
            <a:xfrm>
              <a:off x="1288650" y="1452716"/>
              <a:ext cx="2774180" cy="131260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48" name="文本框 1"/>
            <p:cNvSpPr txBox="1"/>
            <p:nvPr/>
          </p:nvSpPr>
          <p:spPr>
            <a:xfrm>
              <a:off x="1830882" y="1657464"/>
              <a:ext cx="1856545" cy="64624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第</a:t>
              </a:r>
              <a:r>
                <a:rPr lang="en-US" altLang="zh-CN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课时</a:t>
              </a:r>
              <a:endPara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文本框 1"/>
          <p:cNvSpPr txBox="1"/>
          <p:nvPr/>
        </p:nvSpPr>
        <p:spPr>
          <a:xfrm>
            <a:off x="611188" y="688975"/>
            <a:ext cx="7956550" cy="1196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学习第</a:t>
            </a:r>
            <a:r>
              <a:rPr lang="en-US" altLang="zh-CN" sz="3200" b="1" dirty="0">
                <a:latin typeface="宋体" panose="02010600030101010101" pitchFamily="2" charset="-122"/>
              </a:rPr>
              <a:t>4</a:t>
            </a:r>
            <a:r>
              <a:rPr lang="zh-CN" altLang="en-US" sz="3200" b="1" dirty="0">
                <a:latin typeface="宋体" panose="02010600030101010101" pitchFamily="2" charset="-122"/>
              </a:rPr>
              <a:t>小节，关注“在一起”的句式，读出节奏。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66988" y="2079625"/>
            <a:ext cx="4044950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1475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所有的绿集中起来，</a:t>
            </a:r>
            <a:endParaRPr lang="zh-CN" altLang="en-US" sz="3200" b="1" dirty="0">
              <a:solidFill>
                <a:srgbClr val="1475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1475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挤在一起，</a:t>
            </a:r>
            <a:endParaRPr lang="zh-CN" altLang="en-US" sz="3200" b="1" dirty="0">
              <a:solidFill>
                <a:srgbClr val="1475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1475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重叠在一起，</a:t>
            </a:r>
            <a:endParaRPr lang="zh-CN" altLang="en-US" sz="3200" b="1" dirty="0">
              <a:solidFill>
                <a:srgbClr val="1475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1475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静静地交叉在一起。</a:t>
            </a:r>
            <a:endParaRPr lang="zh-CN" altLang="en-US" sz="3200" b="1" dirty="0">
              <a:solidFill>
                <a:srgbClr val="1475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文本框 1"/>
          <p:cNvSpPr txBox="1"/>
          <p:nvPr/>
        </p:nvSpPr>
        <p:spPr>
          <a:xfrm>
            <a:off x="417513" y="625475"/>
            <a:ext cx="8150225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注意表示动作的词，你读出了什么？将这些词语读得重一些，你感受到了什么？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38200" y="1828800"/>
            <a:ext cx="7672388" cy="2987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1475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这么多的绿融合在了一起，你中有我，我中有你，深的、浅的、浓的、淡的</a:t>
            </a:r>
            <a:r>
              <a:rPr lang="en-US" altLang="zh-CN" sz="3200" b="1" dirty="0">
                <a:solidFill>
                  <a:srgbClr val="1475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b="1" dirty="0">
                <a:solidFill>
                  <a:srgbClr val="1475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满眼都是绿。</a:t>
            </a:r>
            <a:endParaRPr lang="zh-CN" altLang="en-US" sz="3200" b="1" dirty="0">
              <a:solidFill>
                <a:srgbClr val="1475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1475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一个“挤”字，运用拟人的手法生动形象地描绘了绿色集中在一起的画面。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charRg st="0" end="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46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charRg st="46" end="8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文本框 1"/>
          <p:cNvSpPr txBox="1"/>
          <p:nvPr/>
        </p:nvSpPr>
        <p:spPr>
          <a:xfrm>
            <a:off x="341313" y="666750"/>
            <a:ext cx="8472487" cy="1785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仿写练习：春天，大自然的一切都充满了生机，充满了绿意，你能写一写“所有的绿集中起来”的情景吗？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84225" y="2452688"/>
            <a:ext cx="5492750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1475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所有的绿集中起来，</a:t>
            </a:r>
            <a:endParaRPr lang="zh-CN" altLang="en-US" sz="3200" b="1" dirty="0">
              <a:solidFill>
                <a:srgbClr val="1475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1475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校园里（　　　　）在一起，</a:t>
            </a:r>
            <a:endParaRPr lang="zh-CN" altLang="en-US" sz="3200" b="1" dirty="0">
              <a:solidFill>
                <a:srgbClr val="1475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1475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公园里（　　　　）在一起，</a:t>
            </a:r>
            <a:endParaRPr lang="zh-CN" altLang="en-US" sz="3200" b="1" dirty="0">
              <a:solidFill>
                <a:srgbClr val="1475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1475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田野里（　　　　）在一起。</a:t>
            </a:r>
            <a:endParaRPr lang="zh-CN" altLang="en-US" sz="3200" b="1" dirty="0">
              <a:solidFill>
                <a:srgbClr val="1475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文本框 1"/>
          <p:cNvSpPr txBox="1"/>
          <p:nvPr/>
        </p:nvSpPr>
        <p:spPr>
          <a:xfrm>
            <a:off x="611188" y="933450"/>
            <a:ext cx="7956550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学习第</a:t>
            </a:r>
            <a:r>
              <a:rPr lang="en-US" altLang="zh-CN" sz="3200" b="1" dirty="0">
                <a:latin typeface="宋体" panose="02010600030101010101" pitchFamily="2" charset="-122"/>
              </a:rPr>
              <a:t>5</a:t>
            </a:r>
            <a:r>
              <a:rPr lang="zh-CN" altLang="en-US" sz="3200" b="1" dirty="0">
                <a:latin typeface="宋体" panose="02010600030101010101" pitchFamily="2" charset="-122"/>
              </a:rPr>
              <a:t>小节。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1747" name="文本框 2"/>
          <p:cNvSpPr txBox="1"/>
          <p:nvPr/>
        </p:nvSpPr>
        <p:spPr>
          <a:xfrm>
            <a:off x="2135188" y="1698625"/>
            <a:ext cx="5578475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1475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突然一阵风，</a:t>
            </a:r>
            <a:endParaRPr lang="zh-CN" altLang="en-US" sz="3200" b="1" dirty="0">
              <a:solidFill>
                <a:srgbClr val="1475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1475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好像舞蹈教练在指挥，</a:t>
            </a:r>
            <a:endParaRPr lang="zh-CN" altLang="en-US" sz="3200" b="1" dirty="0">
              <a:solidFill>
                <a:srgbClr val="1475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1475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所有的绿就整齐地</a:t>
            </a:r>
            <a:endParaRPr lang="zh-CN" altLang="en-US" sz="3200" b="1" dirty="0">
              <a:solidFill>
                <a:srgbClr val="1475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1475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按着节拍飘动在一起</a:t>
            </a:r>
            <a:r>
              <a:rPr lang="en-US" altLang="zh-CN" sz="3200" b="1" dirty="0">
                <a:solidFill>
                  <a:srgbClr val="1475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 dirty="0">
              <a:solidFill>
                <a:srgbClr val="1475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554913" y="1289050"/>
            <a:ext cx="668338" cy="658813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srgbClr val="000000">
                <a:alpha val="39999"/>
              </a:srgbClr>
            </a:outerShdw>
          </a:effectLst>
        </p:spPr>
      </p:pic>
    </p:spTree>
  </p:cSld>
  <p:clrMapOvr>
    <a:masterClrMapping/>
  </p:clrMapOvr>
  <p:transition spd="slow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文本框 1"/>
          <p:cNvSpPr txBox="1"/>
          <p:nvPr/>
        </p:nvSpPr>
        <p:spPr>
          <a:xfrm>
            <a:off x="344488" y="979488"/>
            <a:ext cx="8223250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说说“所有的绿就整齐地按着节拍飘动在一起”带给你怎样的感受。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77875" y="2295525"/>
            <a:ext cx="7588250" cy="1785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1475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这是作者的想象，写出了绿的摇曳、绿的梦幻、绿的闻风而动，体现了绿是生命的象征、是希望的象征的主题。</a:t>
            </a:r>
            <a:endParaRPr lang="zh-CN" altLang="en-US" sz="3200" b="1" dirty="0">
              <a:solidFill>
                <a:srgbClr val="1475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文本框 1"/>
          <p:cNvSpPr txBox="1"/>
          <p:nvPr/>
        </p:nvSpPr>
        <p:spPr>
          <a:xfrm>
            <a:off x="1212850" y="971550"/>
            <a:ext cx="7956550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说话练习。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3795" name="文本框 2"/>
          <p:cNvSpPr txBox="1"/>
          <p:nvPr/>
        </p:nvSpPr>
        <p:spPr>
          <a:xfrm>
            <a:off x="1212850" y="1797050"/>
            <a:ext cx="6718300" cy="178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1475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一阵风吹来，小草（　　　），柳条（　　　），树枝（　　　），（　　　）。</a:t>
            </a:r>
            <a:endParaRPr lang="zh-CN" altLang="en-US" sz="3200" b="1" dirty="0">
              <a:solidFill>
                <a:srgbClr val="1475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178675" y="3970338"/>
            <a:ext cx="668338" cy="657225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srgbClr val="000000">
                <a:alpha val="39999"/>
              </a:srgbClr>
            </a:outerShdw>
          </a:effectLst>
        </p:spPr>
      </p:pic>
      <p:pic>
        <p:nvPicPr>
          <p:cNvPr id="33797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5100" y="4087813"/>
            <a:ext cx="762000" cy="890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8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627188" cy="1981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文本框 1"/>
          <p:cNvSpPr txBox="1"/>
          <p:nvPr/>
        </p:nvSpPr>
        <p:spPr>
          <a:xfrm>
            <a:off x="2660650" y="1847850"/>
            <a:ext cx="4518025" cy="178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>
              <a:lnSpc>
                <a:spcPct val="120000"/>
              </a:lnSpc>
              <a:buFont typeface="黑体" panose="02010609060101010101" pitchFamily="49" charset="-122"/>
              <a:buAutoNum type="circleNumDbPlain"/>
            </a:pPr>
            <a:r>
              <a:rPr lang="zh-CN" altLang="en-US" sz="3200" b="1" dirty="0">
                <a:latin typeface="宋体" panose="02010600030101010101" pitchFamily="2" charset="-122"/>
              </a:rPr>
              <a:t>自由练习读全诗。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marL="514350" indent="-514350">
              <a:lnSpc>
                <a:spcPct val="120000"/>
              </a:lnSpc>
              <a:buFont typeface="黑体" panose="02010609060101010101" pitchFamily="49" charset="-122"/>
              <a:buAutoNum type="circleNumDbPlain"/>
            </a:pPr>
            <a:r>
              <a:rPr lang="zh-CN" altLang="en-US" sz="3200" b="1" dirty="0">
                <a:latin typeface="宋体" panose="02010600030101010101" pitchFamily="2" charset="-122"/>
              </a:rPr>
              <a:t>分小节配乐读。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marL="514350" indent="-514350">
              <a:lnSpc>
                <a:spcPct val="120000"/>
              </a:lnSpc>
              <a:buFont typeface="黑体" panose="02010609060101010101" pitchFamily="49" charset="-122"/>
              <a:buAutoNum type="circleNumDbPlain"/>
            </a:pPr>
            <a:r>
              <a:rPr lang="zh-CN" altLang="en-US" sz="3200" b="1" dirty="0">
                <a:latin typeface="宋体" panose="02010600030101010101" pitchFamily="2" charset="-122"/>
              </a:rPr>
              <a:t>全班齐读。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4" name="浪漫春天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6126163" y="2349500"/>
            <a:ext cx="874712" cy="8747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78675" y="3970338"/>
            <a:ext cx="668338" cy="657225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srgbClr val="000000">
                <a:alpha val="39999"/>
              </a:srgb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691113">
            <a:off x="702469" y="405606"/>
            <a:ext cx="666750" cy="65881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34822" name="文本框 6"/>
          <p:cNvSpPr txBox="1"/>
          <p:nvPr/>
        </p:nvSpPr>
        <p:spPr>
          <a:xfrm>
            <a:off x="2152650" y="1246188"/>
            <a:ext cx="4518025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有感情地朗读诗歌。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95288" y="731838"/>
            <a:ext cx="8420100" cy="414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-15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雨中去访灵隐，一下车，只觉得绿意扑眼而来。道旁古木参天，苍翠欲滴，似乎飘着的雨丝也都是绿的。飞来峰上层层叠叠的树木，有的绿得发黑，深极了，浓极了；有的绿得发蓝，浅极了，亮极了。峰下蜿蜒的小径，布满青苔，直绿到了石头缝里。</a:t>
            </a:r>
            <a:endParaRPr kumimoji="0" lang="zh-CN" altLang="en-US" sz="3200" b="1" kern="1200" cap="none" spc="-15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R="0" algn="r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-15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——</a:t>
            </a:r>
            <a:r>
              <a:rPr kumimoji="0" lang="zh-CN" altLang="en-US" sz="3200" b="1" kern="1200" cap="none" spc="-15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选自宗璞的</a:t>
            </a:r>
            <a:r>
              <a:rPr kumimoji="0" lang="en-US" altLang="zh-CN" sz="3200" b="1" kern="1200" cap="none" spc="-15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《</a:t>
            </a:r>
            <a:r>
              <a:rPr kumimoji="0" lang="zh-CN" altLang="en-US" sz="3200" b="1" kern="1200" cap="none" spc="-15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西湖漫笔</a:t>
            </a:r>
            <a:r>
              <a:rPr kumimoji="0" lang="en-US" altLang="zh-CN" sz="3200" b="1" kern="1200" cap="none" spc="-15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》</a:t>
            </a:r>
            <a:endParaRPr kumimoji="0" lang="zh-CN" altLang="en-US" sz="3200" b="1" kern="1200" cap="none" spc="-15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5843" name="文本框 17"/>
          <p:cNvSpPr txBox="1"/>
          <p:nvPr/>
        </p:nvSpPr>
        <p:spPr>
          <a:xfrm>
            <a:off x="3459163" y="-104775"/>
            <a:ext cx="2038350" cy="6699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阅读链接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文本框 1"/>
          <p:cNvSpPr txBox="1"/>
          <p:nvPr/>
        </p:nvSpPr>
        <p:spPr>
          <a:xfrm>
            <a:off x="285750" y="1149350"/>
            <a:ext cx="7956550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自由朗读，交流读后感受。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4063" y="1960563"/>
            <a:ext cx="8027987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1475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示例</a:t>
            </a:r>
            <a:r>
              <a:rPr lang="en-US" altLang="zh-CN" sz="3200" b="1" dirty="0">
                <a:solidFill>
                  <a:srgbClr val="1475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rgbClr val="1475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：作者抓住了灵隐“绿</a:t>
            </a:r>
            <a:r>
              <a:rPr lang="en-US" altLang="zh-CN" sz="3200" b="1" dirty="0">
                <a:solidFill>
                  <a:srgbClr val="1475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 dirty="0">
                <a:solidFill>
                  <a:srgbClr val="1475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的特点，善于联想、想象。从“绿意扑眼而来”“苍翠欲滴”“似乎飘着的雨丝也都是绿的</a:t>
            </a:r>
            <a:r>
              <a:rPr lang="en-US" altLang="zh-CN" sz="3200" b="1" dirty="0">
                <a:solidFill>
                  <a:srgbClr val="1475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"</a:t>
            </a:r>
            <a:r>
              <a:rPr lang="zh-CN" altLang="en-US" sz="3200" b="1" dirty="0">
                <a:solidFill>
                  <a:srgbClr val="1475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这些词句中可以读出。</a:t>
            </a:r>
            <a:endParaRPr lang="en-US" altLang="zh-CN" sz="3200" b="1" dirty="0">
              <a:solidFill>
                <a:srgbClr val="1475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charRg st="0" end="7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charRg st="0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charRg st="0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557213" y="1522413"/>
            <a:ext cx="8027987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1475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示例</a:t>
            </a:r>
            <a:r>
              <a:rPr lang="en-US" altLang="zh-CN" sz="3200" b="1" dirty="0">
                <a:solidFill>
                  <a:srgbClr val="1475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rgbClr val="1475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：作者着重写层层叠叠的树木和青苔的绿。树木“有的绿得发黑，深极了，浓极了；有的绿得发蓝，浅极了，亮极了</a:t>
            </a:r>
            <a:r>
              <a:rPr lang="en-US" altLang="zh-CN" sz="3200" b="1" dirty="0">
                <a:solidFill>
                  <a:srgbClr val="1475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 dirty="0">
                <a:solidFill>
                  <a:srgbClr val="1475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，青苔“直绿到了石头缝里”。</a:t>
            </a:r>
            <a:endParaRPr lang="en-US" altLang="zh-CN" sz="3200" b="1" dirty="0">
              <a:solidFill>
                <a:srgbClr val="1475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charRg st="0" end="7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charRg st="0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charRg st="0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11188" y="992188"/>
            <a:ext cx="7956550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你知道哪些带有“绿”的诗词？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5123" name="文本框 2"/>
          <p:cNvSpPr txBox="1"/>
          <p:nvPr/>
        </p:nvSpPr>
        <p:spPr>
          <a:xfrm>
            <a:off x="1092200" y="1827213"/>
            <a:ext cx="7956550" cy="1785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1475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绿遍山原白满川，子规声里雨如烟。</a:t>
            </a:r>
            <a:endParaRPr lang="en-US" altLang="zh-CN" sz="3200" b="1" dirty="0">
              <a:solidFill>
                <a:srgbClr val="1475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1475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春风又绿江南岸，明月何时照我还？</a:t>
            </a:r>
            <a:endParaRPr lang="en-US" altLang="zh-CN" sz="3200" b="1" dirty="0">
              <a:solidFill>
                <a:srgbClr val="1475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1475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赤橙黄绿青蓝紫，谁持彩练当空舞。</a:t>
            </a:r>
            <a:endParaRPr lang="zh-CN" altLang="en-US" sz="3200" b="1" dirty="0">
              <a:solidFill>
                <a:srgbClr val="1475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905625" y="4087813"/>
            <a:ext cx="668338" cy="658813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srgbClr val="000000">
                <a:alpha val="39999"/>
              </a:srgb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3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3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3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17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123">
                                            <p:txEl>
                                              <p:charRg st="17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3">
                                            <p:txEl>
                                              <p:charRg st="17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3">
                                            <p:txEl>
                                              <p:charRg st="17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34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123">
                                            <p:txEl>
                                              <p:charRg st="34" end="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123">
                                            <p:txEl>
                                              <p:charRg st="34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123">
                                            <p:txEl>
                                              <p:charRg st="34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文本框 1"/>
          <p:cNvSpPr txBox="1"/>
          <p:nvPr/>
        </p:nvSpPr>
        <p:spPr>
          <a:xfrm>
            <a:off x="590550" y="950913"/>
            <a:ext cx="7962900" cy="355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生活中的美景无处不在。参天的古木、蜿蜒的小径、潺潺的流水，它们都以美的身姿深深地吸引着我们。“生活中不是缺少美，而是缺少发现美的眼睛。”但愿通过学习这首现代诗，我们都能拥有一双发现美的眼睛，去欣赏这个美丽的世界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9938" name="组合 1"/>
          <p:cNvGrpSpPr/>
          <p:nvPr/>
        </p:nvGrpSpPr>
        <p:grpSpPr>
          <a:xfrm>
            <a:off x="369888" y="257175"/>
            <a:ext cx="2374900" cy="644525"/>
            <a:chOff x="538434" y="249754"/>
            <a:chExt cx="2374900" cy="643961"/>
          </a:xfrm>
        </p:grpSpPr>
        <p:sp>
          <p:nvSpPr>
            <p:cNvPr id="5" name="矩形: 圆角 4"/>
            <p:cNvSpPr/>
            <p:nvPr/>
          </p:nvSpPr>
          <p:spPr bwMode="auto">
            <a:xfrm>
              <a:off x="817834" y="317957"/>
              <a:ext cx="1952625" cy="575758"/>
            </a:xfrm>
            <a:prstGeom prst="roundRect">
              <a:avLst>
                <a:gd name="adj" fmla="val 21946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71628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 w="0">
                  <a:noFill/>
                </a:ln>
                <a:solidFill>
                  <a:schemeClr val="bg1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6" name="矩形: 圆角 5"/>
            <p:cNvSpPr/>
            <p:nvPr/>
          </p:nvSpPr>
          <p:spPr bwMode="auto">
            <a:xfrm>
              <a:off x="557484" y="317957"/>
              <a:ext cx="576262" cy="575758"/>
            </a:xfrm>
            <a:prstGeom prst="roundRect">
              <a:avLst>
                <a:gd name="adj" fmla="val 21946"/>
              </a:avLst>
            </a:prstGeom>
            <a:solidFill>
              <a:srgbClr val="439B83"/>
            </a:solidFill>
            <a:ln>
              <a:noFill/>
            </a:ln>
            <a:effectLst>
              <a:outerShdw dist="127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71628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 w="0">
                  <a:noFill/>
                </a:ln>
                <a:solidFill>
                  <a:schemeClr val="bg1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7" name="标题 1"/>
            <p:cNvSpPr txBox="1"/>
            <p:nvPr/>
          </p:nvSpPr>
          <p:spPr>
            <a:xfrm>
              <a:off x="538434" y="249754"/>
              <a:ext cx="2374900" cy="636031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>
              <a:lvl1pPr algn="l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defRPr lang="zh-CN" altLang="en-US" sz="3600" b="1" kern="1200" spc="6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defRPr>
              </a:lvl1pPr>
              <a:lvl2pPr algn="l" rtl="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defRPr>
              </a:lvl2pPr>
              <a:lvl3pPr algn="l" rtl="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defRPr>
              </a:lvl3pPr>
              <a:lvl4pPr algn="l" rtl="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defRPr>
              </a:lvl4pPr>
              <a:lvl5pPr algn="l" rtl="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defRPr>
              </a:lvl5pPr>
              <a:lvl6pPr marL="457200"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defRPr>
              </a:lvl6pPr>
              <a:lvl7pPr marL="914400"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defRPr>
              </a:lvl7pPr>
              <a:lvl8pPr marL="1371600"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defRPr>
              </a:lvl8pPr>
              <a:lvl9pPr marL="1828800"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60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板书设计</a:t>
              </a:r>
              <a:endParaRPr kumimoji="0" lang="zh-CN" altLang="en-US" sz="3600" b="1" i="0" u="none" strike="noStrike" kern="1200" cap="none" spc="60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8" name="AutoShape 2"/>
          <p:cNvSpPr/>
          <p:nvPr/>
        </p:nvSpPr>
        <p:spPr>
          <a:xfrm>
            <a:off x="887413" y="1287463"/>
            <a:ext cx="285750" cy="2887662"/>
          </a:xfrm>
          <a:prstGeom prst="leftBrace">
            <a:avLst>
              <a:gd name="adj1" fmla="val 62551"/>
              <a:gd name="adj2" fmla="val 50000"/>
            </a:avLst>
          </a:prstGeom>
          <a:noFill/>
          <a:ln w="28575" cap="flat" cmpd="sng">
            <a:solidFill>
              <a:srgbClr val="0C8C7D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eaLnBrk="1" hangingPunct="1"/>
            <a:endParaRPr lang="zh-CN" altLang="en-US" sz="2600" b="1" dirty="0">
              <a:latin typeface="Arial" panose="020B0604020202020204" pitchFamily="34" charset="0"/>
            </a:endParaRPr>
          </a:p>
        </p:txBody>
      </p:sp>
      <p:sp>
        <p:nvSpPr>
          <p:cNvPr id="39940" name="文本框 1"/>
          <p:cNvSpPr txBox="1"/>
          <p:nvPr/>
        </p:nvSpPr>
        <p:spPr>
          <a:xfrm>
            <a:off x="252413" y="2290763"/>
            <a:ext cx="750887" cy="711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rgbClr val="155A3B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绿</a:t>
            </a:r>
            <a:endParaRPr lang="zh-CN" altLang="en-US" sz="3600" b="1" dirty="0">
              <a:solidFill>
                <a:srgbClr val="155A3B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47750" y="1776413"/>
            <a:ext cx="1054100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色彩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47750" y="3267075"/>
            <a:ext cx="1054100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形态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101850" y="1171575"/>
            <a:ext cx="3540125" cy="178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绿色的墨水瓶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墨绿、浅绿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风、雨、水、阳光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01850" y="2978150"/>
            <a:ext cx="3540125" cy="1196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挤、重叠、交叉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按着节拍飘动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570538" y="1776413"/>
            <a:ext cx="1884362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生机勃勃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570538" y="3267075"/>
            <a:ext cx="1884362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动静结合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AutoShape 2"/>
          <p:cNvSpPr/>
          <p:nvPr/>
        </p:nvSpPr>
        <p:spPr>
          <a:xfrm flipH="1">
            <a:off x="7251700" y="1287463"/>
            <a:ext cx="285750" cy="2887662"/>
          </a:xfrm>
          <a:prstGeom prst="leftBrace">
            <a:avLst>
              <a:gd name="adj1" fmla="val 62551"/>
              <a:gd name="adj2" fmla="val 50000"/>
            </a:avLst>
          </a:prstGeom>
          <a:noFill/>
          <a:ln w="28575" cap="flat" cmpd="sng">
            <a:solidFill>
              <a:srgbClr val="0C8C7D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eaLnBrk="1" hangingPunct="1"/>
            <a:endParaRPr lang="zh-CN" altLang="en-US" sz="2600" b="1" dirty="0">
              <a:latin typeface="Arial" panose="020B0604020202020204" pitchFamily="34" charset="0"/>
            </a:endParaRPr>
          </a:p>
        </p:txBody>
      </p:sp>
      <p:sp>
        <p:nvSpPr>
          <p:cNvPr id="16" name="矩形: 圆角 15"/>
          <p:cNvSpPr/>
          <p:nvPr/>
        </p:nvSpPr>
        <p:spPr>
          <a:xfrm>
            <a:off x="7585075" y="1628775"/>
            <a:ext cx="1190625" cy="2243138"/>
          </a:xfrm>
          <a:prstGeom prst="roundRect">
            <a:avLst>
              <a:gd name="adj" fmla="val 7181"/>
            </a:avLst>
          </a:prstGeom>
          <a:gradFill flip="none" rotWithShape="1">
            <a:gsLst>
              <a:gs pos="0">
                <a:srgbClr val="FEC956">
                  <a:alpha val="80000"/>
                </a:srgbClr>
              </a:gs>
              <a:gs pos="96000">
                <a:srgbClr val="FD5255">
                  <a:alpha val="80000"/>
                </a:srgbClr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lIns="216000" tIns="0" rIns="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 w="0">
                  <a:noFill/>
                </a:ln>
                <a:solidFill>
                  <a:schemeClr val="bg1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赞美春天</a:t>
            </a:r>
            <a:endParaRPr kumimoji="0" lang="en-US" altLang="zh-CN" sz="3600" b="1" i="0" u="none" strike="noStrike" kern="1200" cap="none" spc="0" normalizeH="0" baseline="0" noProof="0" dirty="0">
              <a:ln w="0">
                <a:noFill/>
              </a:ln>
              <a:solidFill>
                <a:schemeClr val="bg1"/>
              </a:solidFill>
              <a:effectLst>
                <a:outerShdw blurRad="63500" dist="635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 w="0">
                  <a:noFill/>
                </a:ln>
                <a:solidFill>
                  <a:schemeClr val="bg1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歌颂希望</a:t>
            </a:r>
            <a:endParaRPr kumimoji="0" lang="zh-CN" altLang="en-US" sz="3600" b="1" i="0" u="none" strike="noStrike" kern="1200" cap="none" spc="0" normalizeH="0" baseline="0" noProof="0" dirty="0">
              <a:ln w="0">
                <a:noFill/>
              </a:ln>
              <a:solidFill>
                <a:schemeClr val="bg1"/>
              </a:solidFill>
              <a:effectLst>
                <a:outerShdw blurRad="63500" dist="635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7" name="AutoShape 2"/>
          <p:cNvSpPr/>
          <p:nvPr/>
        </p:nvSpPr>
        <p:spPr>
          <a:xfrm>
            <a:off x="1981200" y="1287463"/>
            <a:ext cx="192088" cy="1581150"/>
          </a:xfrm>
          <a:prstGeom prst="leftBrace">
            <a:avLst>
              <a:gd name="adj1" fmla="val 62040"/>
              <a:gd name="adj2" fmla="val 50000"/>
            </a:avLst>
          </a:prstGeom>
          <a:noFill/>
          <a:ln w="28575" cap="flat" cmpd="sng">
            <a:solidFill>
              <a:srgbClr val="0C8C7D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eaLnBrk="1" hangingPunct="1"/>
            <a:endParaRPr lang="zh-CN" altLang="en-US" sz="2600" b="1" dirty="0">
              <a:latin typeface="Arial" panose="020B0604020202020204" pitchFamily="34" charset="0"/>
            </a:endParaRPr>
          </a:p>
        </p:txBody>
      </p:sp>
      <p:sp>
        <p:nvSpPr>
          <p:cNvPr id="18" name="AutoShape 2"/>
          <p:cNvSpPr/>
          <p:nvPr/>
        </p:nvSpPr>
        <p:spPr>
          <a:xfrm>
            <a:off x="1981200" y="3097213"/>
            <a:ext cx="192088" cy="1004887"/>
          </a:xfrm>
          <a:prstGeom prst="leftBrace">
            <a:avLst>
              <a:gd name="adj1" fmla="val 62050"/>
              <a:gd name="adj2" fmla="val 50000"/>
            </a:avLst>
          </a:prstGeom>
          <a:noFill/>
          <a:ln w="28575" cap="flat" cmpd="sng">
            <a:solidFill>
              <a:srgbClr val="0C8C7D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eaLnBrk="1" hangingPunct="1"/>
            <a:endParaRPr lang="zh-CN" altLang="en-US" sz="2600" b="1" dirty="0">
              <a:latin typeface="Arial" panose="020B0604020202020204" pitchFamily="34" charset="0"/>
            </a:endParaRPr>
          </a:p>
        </p:txBody>
      </p:sp>
      <p:sp>
        <p:nvSpPr>
          <p:cNvPr id="19" name="AutoShape 2"/>
          <p:cNvSpPr/>
          <p:nvPr/>
        </p:nvSpPr>
        <p:spPr>
          <a:xfrm flipH="1">
            <a:off x="5454650" y="1287463"/>
            <a:ext cx="192088" cy="1581150"/>
          </a:xfrm>
          <a:prstGeom prst="leftBrace">
            <a:avLst>
              <a:gd name="adj1" fmla="val 62040"/>
              <a:gd name="adj2" fmla="val 50000"/>
            </a:avLst>
          </a:prstGeom>
          <a:noFill/>
          <a:ln w="28575" cap="flat" cmpd="sng">
            <a:solidFill>
              <a:srgbClr val="0C8C7D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eaLnBrk="1" hangingPunct="1"/>
            <a:endParaRPr lang="zh-CN" altLang="en-US" sz="2600" b="1" dirty="0">
              <a:latin typeface="Arial" panose="020B0604020202020204" pitchFamily="34" charset="0"/>
            </a:endParaRPr>
          </a:p>
        </p:txBody>
      </p:sp>
      <p:sp>
        <p:nvSpPr>
          <p:cNvPr id="20" name="AutoShape 2"/>
          <p:cNvSpPr/>
          <p:nvPr/>
        </p:nvSpPr>
        <p:spPr>
          <a:xfrm flipH="1">
            <a:off x="5454650" y="3097213"/>
            <a:ext cx="192088" cy="1004887"/>
          </a:xfrm>
          <a:prstGeom prst="leftBrace">
            <a:avLst>
              <a:gd name="adj1" fmla="val 62050"/>
              <a:gd name="adj2" fmla="val 50000"/>
            </a:avLst>
          </a:prstGeom>
          <a:noFill/>
          <a:ln w="28575" cap="flat" cmpd="sng">
            <a:solidFill>
              <a:srgbClr val="0C8C7D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eaLnBrk="1" hangingPunct="1"/>
            <a:endParaRPr lang="zh-CN" altLang="en-US" sz="26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/>
      <p:bldP spid="10" grpId="0"/>
      <p:bldP spid="11" grpId="0"/>
      <p:bldP spid="12" grpId="0"/>
      <p:bldP spid="13" grpId="0"/>
      <p:bldP spid="14" grpId="0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椭圆 5"/>
          <p:cNvSpPr/>
          <p:nvPr/>
        </p:nvSpPr>
        <p:spPr>
          <a:xfrm>
            <a:off x="3806825" y="1739900"/>
            <a:ext cx="720725" cy="720725"/>
          </a:xfrm>
          <a:prstGeom prst="ellipse">
            <a:avLst/>
          </a:prstGeom>
          <a:solidFill>
            <a:srgbClr val="8EC21F"/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291" name="标题 1"/>
          <p:cNvSpPr txBox="1"/>
          <p:nvPr/>
        </p:nvSpPr>
        <p:spPr>
          <a:xfrm>
            <a:off x="3730625" y="1682750"/>
            <a:ext cx="1682750" cy="777875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pPr algn="ctr" eaLnBrk="1" hangingPunct="1"/>
            <a:r>
              <a:rPr lang="en-US" altLang="zh-CN" sz="4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en-US" altLang="zh-CN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绿</a:t>
            </a:r>
            <a:endParaRPr lang="zh-CN" altLang="en-US" sz="4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292" name="图片 4"/>
          <p:cNvPicPr>
            <a:picLocks noChangeAspect="1"/>
          </p:cNvPicPr>
          <p:nvPr/>
        </p:nvPicPr>
        <p:blipFill>
          <a:blip r:embed="rId1"/>
          <a:srcRect l="35329" t="951"/>
          <a:stretch>
            <a:fillRect/>
          </a:stretch>
        </p:blipFill>
        <p:spPr>
          <a:xfrm>
            <a:off x="530225" y="417513"/>
            <a:ext cx="2322513" cy="4587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588"/>
            <a:ext cx="9144000" cy="5140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文本框 3"/>
          <p:cNvSpPr txBox="1"/>
          <p:nvPr/>
        </p:nvSpPr>
        <p:spPr>
          <a:xfrm>
            <a:off x="1379538" y="1492250"/>
            <a:ext cx="5102225" cy="1196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诗歌，让我们用美丽的眼睛看世界。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338" name="组合 1"/>
          <p:cNvGrpSpPr/>
          <p:nvPr/>
        </p:nvGrpSpPr>
        <p:grpSpPr>
          <a:xfrm>
            <a:off x="438150" y="374650"/>
            <a:ext cx="2374900" cy="644525"/>
            <a:chOff x="538434" y="249754"/>
            <a:chExt cx="2374900" cy="643961"/>
          </a:xfrm>
        </p:grpSpPr>
        <p:sp>
          <p:nvSpPr>
            <p:cNvPr id="3" name="矩形: 圆角 2"/>
            <p:cNvSpPr/>
            <p:nvPr/>
          </p:nvSpPr>
          <p:spPr bwMode="auto">
            <a:xfrm>
              <a:off x="817834" y="317957"/>
              <a:ext cx="1952625" cy="575758"/>
            </a:xfrm>
            <a:prstGeom prst="roundRect">
              <a:avLst>
                <a:gd name="adj" fmla="val 21946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71628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 w="0">
                  <a:noFill/>
                </a:ln>
                <a:solidFill>
                  <a:schemeClr val="bg1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4" name="矩形: 圆角 3"/>
            <p:cNvSpPr/>
            <p:nvPr/>
          </p:nvSpPr>
          <p:spPr bwMode="auto">
            <a:xfrm>
              <a:off x="557484" y="317957"/>
              <a:ext cx="576263" cy="575758"/>
            </a:xfrm>
            <a:prstGeom prst="roundRect">
              <a:avLst>
                <a:gd name="adj" fmla="val 21946"/>
              </a:avLst>
            </a:prstGeom>
            <a:solidFill>
              <a:srgbClr val="439B83"/>
            </a:solidFill>
            <a:ln>
              <a:noFill/>
            </a:ln>
            <a:effectLst>
              <a:outerShdw dist="127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71628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 w="0">
                  <a:noFill/>
                </a:ln>
                <a:solidFill>
                  <a:schemeClr val="bg1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5" name="标题 1"/>
            <p:cNvSpPr txBox="1"/>
            <p:nvPr/>
          </p:nvSpPr>
          <p:spPr>
            <a:xfrm>
              <a:off x="538434" y="249754"/>
              <a:ext cx="2374900" cy="636031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>
              <a:lvl1pPr algn="l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defRPr lang="zh-CN" altLang="en-US" sz="3600" b="1" kern="1200" spc="6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defRPr>
              </a:lvl1pPr>
              <a:lvl2pPr algn="l" rtl="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defRPr>
              </a:lvl2pPr>
              <a:lvl3pPr algn="l" rtl="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defRPr>
              </a:lvl3pPr>
              <a:lvl4pPr algn="l" rtl="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defRPr>
              </a:lvl4pPr>
              <a:lvl5pPr algn="l" rtl="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defRPr>
              </a:lvl5pPr>
              <a:lvl6pPr marL="457200"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defRPr>
              </a:lvl6pPr>
              <a:lvl7pPr marL="914400"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defRPr>
              </a:lvl7pPr>
              <a:lvl8pPr marL="1371600"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defRPr>
              </a:lvl8pPr>
              <a:lvl9pPr marL="1828800"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60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作者简介</a:t>
              </a:r>
              <a:endParaRPr kumimoji="0" lang="zh-CN" altLang="en-US" sz="3600" b="1" i="0" u="none" strike="noStrike" kern="1200" cap="none" spc="60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457200" y="1546225"/>
            <a:ext cx="8423275" cy="29686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    艾青（</a:t>
            </a:r>
            <a:r>
              <a:rPr kumimoji="0" lang="en-US" altLang="zh-CN" sz="3200" b="1" kern="1200" cap="none" spc="0" normalizeH="0" baseline="0" noProof="0" dirty="0">
                <a:latin typeface="+mn-ea"/>
                <a:ea typeface="+mn-ea"/>
                <a:cs typeface="+mn-cs"/>
              </a:rPr>
              <a:t>1910—1996</a:t>
            </a: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），原名蒋海澄，浙江金华人，中国诗人。其诗作突出表现了对光明的热烈向往和讴歌，风格朴素雄浑。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  <a:p>
            <a:pPr marR="0" defTabSz="9144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    主要作品：诗集</a:t>
            </a:r>
            <a:r>
              <a:rPr kumimoji="0" lang="en-US" altLang="zh-CN" sz="3200" b="1" kern="1200" cap="none" spc="0" normalizeH="0" baseline="0" noProof="0" dirty="0">
                <a:latin typeface="+mn-ea"/>
                <a:ea typeface="+mn-ea"/>
                <a:cs typeface="+mn-cs"/>
              </a:rPr>
              <a:t>《</a:t>
            </a: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大堰河</a:t>
            </a:r>
            <a:r>
              <a:rPr kumimoji="0" lang="en-US" altLang="zh-CN" sz="3200" b="1" kern="1200" cap="none" spc="0" normalizeH="0" baseline="0" noProof="0" dirty="0">
                <a:latin typeface="+mn-ea"/>
                <a:ea typeface="+mn-ea"/>
                <a:cs typeface="+mn-cs"/>
              </a:rPr>
              <a:t>》《</a:t>
            </a: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向太阳</a:t>
            </a:r>
            <a:r>
              <a:rPr kumimoji="0" lang="en-US" altLang="zh-CN" sz="3200" b="1" kern="1200" cap="none" spc="0" normalizeH="0" baseline="0" noProof="0" dirty="0">
                <a:latin typeface="+mn-ea"/>
                <a:ea typeface="+mn-ea"/>
                <a:cs typeface="+mn-cs"/>
              </a:rPr>
              <a:t>》《</a:t>
            </a: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北方</a:t>
            </a:r>
            <a:r>
              <a:rPr kumimoji="0" lang="en-US" altLang="zh-CN" sz="3200" b="1" kern="1200" cap="none" spc="0" normalizeH="0" baseline="0" noProof="0" dirty="0">
                <a:latin typeface="+mn-ea"/>
                <a:ea typeface="+mn-ea"/>
                <a:cs typeface="+mn-cs"/>
              </a:rPr>
              <a:t>》</a:t>
            </a: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等。</a:t>
            </a:r>
            <a:endParaRPr kumimoji="0" lang="zh-CN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5362" name="组合 1"/>
          <p:cNvGrpSpPr/>
          <p:nvPr/>
        </p:nvGrpSpPr>
        <p:grpSpPr>
          <a:xfrm>
            <a:off x="842963" y="909638"/>
            <a:ext cx="2374900" cy="644525"/>
            <a:chOff x="538434" y="249754"/>
            <a:chExt cx="2374900" cy="643961"/>
          </a:xfrm>
        </p:grpSpPr>
        <p:sp>
          <p:nvSpPr>
            <p:cNvPr id="3" name="矩形: 圆角 2"/>
            <p:cNvSpPr/>
            <p:nvPr/>
          </p:nvSpPr>
          <p:spPr bwMode="auto">
            <a:xfrm>
              <a:off x="817834" y="317956"/>
              <a:ext cx="1952625" cy="575759"/>
            </a:xfrm>
            <a:prstGeom prst="roundRect">
              <a:avLst>
                <a:gd name="adj" fmla="val 21946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71628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 w="0">
                  <a:noFill/>
                </a:ln>
                <a:solidFill>
                  <a:schemeClr val="bg1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4" name="矩形: 圆角 3"/>
            <p:cNvSpPr/>
            <p:nvPr/>
          </p:nvSpPr>
          <p:spPr bwMode="auto">
            <a:xfrm>
              <a:off x="557484" y="317956"/>
              <a:ext cx="576262" cy="575759"/>
            </a:xfrm>
            <a:prstGeom prst="roundRect">
              <a:avLst>
                <a:gd name="adj" fmla="val 21946"/>
              </a:avLst>
            </a:prstGeom>
            <a:solidFill>
              <a:srgbClr val="439B83"/>
            </a:solidFill>
            <a:ln>
              <a:noFill/>
            </a:ln>
            <a:effectLst>
              <a:outerShdw dist="127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71628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 w="0">
                  <a:noFill/>
                </a:ln>
                <a:solidFill>
                  <a:schemeClr val="bg1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5" name="标题 1"/>
            <p:cNvSpPr txBox="1"/>
            <p:nvPr/>
          </p:nvSpPr>
          <p:spPr>
            <a:xfrm>
              <a:off x="538434" y="249754"/>
              <a:ext cx="2374900" cy="636030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>
              <a:lvl1pPr algn="l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defRPr lang="zh-CN" altLang="en-US" sz="3600" b="1" kern="1200" spc="6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defRPr>
              </a:lvl1pPr>
              <a:lvl2pPr algn="l" rtl="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defRPr>
              </a:lvl2pPr>
              <a:lvl3pPr algn="l" rtl="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defRPr>
              </a:lvl3pPr>
              <a:lvl4pPr algn="l" rtl="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defRPr>
              </a:lvl4pPr>
              <a:lvl5pPr algn="l" rtl="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defRPr>
              </a:lvl5pPr>
              <a:lvl6pPr marL="457200"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defRPr>
              </a:lvl6pPr>
              <a:lvl7pPr marL="914400"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defRPr>
              </a:lvl7pPr>
              <a:lvl8pPr marL="1371600"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defRPr>
              </a:lvl8pPr>
              <a:lvl9pPr marL="1828800"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60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初读课文</a:t>
              </a:r>
              <a:endParaRPr kumimoji="0" lang="zh-CN" altLang="en-US" sz="3600" b="1" i="0" u="none" strike="noStrike" kern="1200" cap="none" spc="60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347788" y="1973263"/>
            <a:ext cx="6538912" cy="14557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听朗读，注意节奏和停顿。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自由读课文，圈出生字新词。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927850" y="3978275"/>
            <a:ext cx="668338" cy="657225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srgbClr val="000000">
                <a:alpha val="39999"/>
              </a:srgb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13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charRg st="13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charRg st="13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charRg st="13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文本框 1"/>
          <p:cNvSpPr txBox="1"/>
          <p:nvPr/>
        </p:nvSpPr>
        <p:spPr>
          <a:xfrm>
            <a:off x="1397000" y="714375"/>
            <a:ext cx="6692900" cy="2135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墨水瓶   挤在一起</a:t>
            </a:r>
            <a:endParaRPr lang="en-US" altLang="zh-CN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交叉   指挥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972050" y="500063"/>
            <a:ext cx="560388" cy="6048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-150" normalizeH="0" baseline="0" noProof="0" dirty="0" err="1">
                <a:solidFill>
                  <a:srgbClr val="14756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jǐ</a:t>
            </a:r>
            <a:endParaRPr kumimoji="0" lang="zh-CN" altLang="en-US" sz="3200" b="1" kern="1200" cap="none" spc="-150" normalizeH="0" baseline="0" noProof="0" dirty="0">
              <a:solidFill>
                <a:srgbClr val="147560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32188" y="1638300"/>
            <a:ext cx="746125" cy="6048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-150" normalizeH="0" baseline="0" noProof="0" dirty="0" err="1">
                <a:solidFill>
                  <a:srgbClr val="14756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chā</a:t>
            </a:r>
            <a:endParaRPr kumimoji="0" lang="zh-CN" altLang="en-US" sz="3200" b="1" kern="1200" cap="none" spc="-150" normalizeH="0" baseline="0" noProof="0" dirty="0">
              <a:solidFill>
                <a:srgbClr val="147560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811838" y="1638300"/>
            <a:ext cx="746125" cy="6048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-150" normalizeH="0" baseline="0" noProof="0" dirty="0" err="1">
                <a:solidFill>
                  <a:srgbClr val="14756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huī</a:t>
            </a:r>
            <a:endParaRPr kumimoji="0" lang="zh-CN" altLang="en-US" sz="3200" b="1" kern="1200" cap="none" spc="-150" normalizeH="0" baseline="0" noProof="0" dirty="0">
              <a:solidFill>
                <a:srgbClr val="147560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236913" y="501650"/>
            <a:ext cx="935038" cy="6048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-150" normalizeH="0" baseline="0" noProof="0" dirty="0" err="1">
                <a:solidFill>
                  <a:srgbClr val="14756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pínɡ</a:t>
            </a:r>
            <a:endParaRPr kumimoji="0" lang="zh-CN" altLang="en-US" sz="3200" b="1" kern="1200" cap="none" spc="-150" normalizeH="0" baseline="0" noProof="0" dirty="0">
              <a:solidFill>
                <a:srgbClr val="147560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93788" y="2928938"/>
            <a:ext cx="7478712" cy="1785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“瓶”读后鼻音。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en-US" altLang="zh-CN" sz="3200" b="1" dirty="0">
                <a:latin typeface="宋体" panose="02010600030101010101" pitchFamily="2" charset="-122"/>
              </a:rPr>
              <a:t>“</a:t>
            </a:r>
            <a:r>
              <a:rPr lang="zh-CN" altLang="en-US" sz="3200" b="1" dirty="0">
                <a:latin typeface="宋体" panose="02010600030101010101" pitchFamily="2" charset="-122"/>
              </a:rPr>
              <a:t>叉”读翘舌音“</a:t>
            </a:r>
            <a:r>
              <a:rPr lang="en-US" altLang="zh-CN" sz="3200" b="1" dirty="0">
                <a:latin typeface="宋体" panose="02010600030101010101" pitchFamily="2" charset="-122"/>
              </a:rPr>
              <a:t>chā”,</a:t>
            </a:r>
            <a:r>
              <a:rPr lang="zh-CN" altLang="en-US" sz="3200" b="1" dirty="0">
                <a:latin typeface="宋体" panose="02010600030101010101" pitchFamily="2" charset="-122"/>
              </a:rPr>
              <a:t>不要读成了“</a:t>
            </a:r>
            <a:r>
              <a:rPr lang="en-US" altLang="zh-CN" sz="3200" b="1" dirty="0">
                <a:latin typeface="宋体" panose="02010600030101010101" pitchFamily="2" charset="-122"/>
              </a:rPr>
              <a:t>cā”</a:t>
            </a:r>
            <a:r>
              <a:rPr lang="zh-CN" altLang="en-US" sz="3200" b="1" dirty="0">
                <a:latin typeface="宋体" panose="02010600030101010101" pitchFamily="2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9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>
                                            <p:txEl>
                                              <p:charRg st="9" end="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>
                                            <p:txEl>
                                              <p:charRg st="9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>
                                            <p:txEl>
                                              <p:charRg st="9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文本框 1"/>
          <p:cNvSpPr txBox="1"/>
          <p:nvPr/>
        </p:nvSpPr>
        <p:spPr>
          <a:xfrm>
            <a:off x="593725" y="619125"/>
            <a:ext cx="7956550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你是怎样记住这些标注拼音的字的？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pic>
        <p:nvPicPr>
          <p:cNvPr id="3" name="瓶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3473450" y="2624138"/>
            <a:ext cx="2197100" cy="22018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063625" y="1304925"/>
            <a:ext cx="7280275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顺口溜记“叉”，又字多一点就是叉。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偏旁相同记“挤、挥”。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18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charRg st="18" end="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1">
                <p:cTn id="20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">
  <a:themeElements>
    <a:clrScheme name="自定义 87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FADA7A"/>
      </a:accent1>
      <a:accent2>
        <a:srgbClr val="FFC000"/>
      </a:accent2>
      <a:accent3>
        <a:srgbClr val="D2DA7A"/>
      </a:accent3>
      <a:accent4>
        <a:srgbClr val="FFC000"/>
      </a:accent4>
      <a:accent5>
        <a:srgbClr val="FADA7A"/>
      </a:accent5>
      <a:accent6>
        <a:srgbClr val="FFC000"/>
      </a:accent6>
      <a:hlink>
        <a:srgbClr val="D2DA7A"/>
      </a:hlink>
      <a:folHlink>
        <a:srgbClr val="FFC0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1987</Words>
  <Application>WPS 演示</Application>
  <PresentationFormat>全屏显示(16:9)</PresentationFormat>
  <Paragraphs>205</Paragraphs>
  <Slides>32</Slides>
  <Notes>0</Notes>
  <HiddenSlides>0</HiddenSlides>
  <MMClips>2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47" baseType="lpstr">
      <vt:lpstr>Arial</vt:lpstr>
      <vt:lpstr>宋体</vt:lpstr>
      <vt:lpstr>Wingdings</vt:lpstr>
      <vt:lpstr>Calibri Light</vt:lpstr>
      <vt:lpstr>黑体</vt:lpstr>
      <vt:lpstr>楷体</vt:lpstr>
      <vt:lpstr>等线 Light</vt:lpstr>
      <vt:lpstr>微软雅黑</vt:lpstr>
      <vt:lpstr>Arial Unicode MS</vt:lpstr>
      <vt:lpstr>Calibri</vt:lpstr>
      <vt:lpstr>Cambria</vt:lpstr>
      <vt:lpstr>Arial</vt:lpstr>
      <vt:lpstr>等线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易提分旗舰店https://yitifen.tmall.com</Company>
  <LinksUpToDate>false</LinksUpToDate>
  <SharedDoc>false</SharedDoc>
  <HyperlinksChanged>false</HyperlinksChanged>
  <AppVersion>14.0000</AppVersion>
  <Manager>易提分旗舰店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易提分旗舰店; https://yitifen.tmall.com</dc:creator>
  <cp:lastModifiedBy>上帝掷骰子吗</cp:lastModifiedBy>
  <cp:revision>2</cp:revision>
  <dcterms:created xsi:type="dcterms:W3CDTF">2023-10-31T08:03:00Z</dcterms:created>
  <dcterms:modified xsi:type="dcterms:W3CDTF">2023-11-13T12:30:33Z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ICV">
    <vt:lpwstr>F7EA33628A1D4F8AA70561AEDB0E67B7_13</vt:lpwstr>
  </property>
  <property fmtid="{D5CDD505-2E9C-101B-9397-08002B2CF9AE}" pid="4" name="KSOProductBuildVer">
    <vt:lpwstr>2052-12.1.0.15374</vt:lpwstr>
  </property>
</Properties>
</file>