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82" r:id="rId20"/>
    <p:sldId id="261" r:id="rId21"/>
    <p:sldId id="262" r:id="rId22"/>
    <p:sldId id="285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209" autoAdjust="0"/>
  </p:normalViewPr>
  <p:slideViewPr>
    <p:cSldViewPr snapToGrid="0" showGuides="1">
      <p:cViewPr>
        <p:scale>
          <a:sx n="100" d="100"/>
          <a:sy n="100" d="100"/>
        </p:scale>
        <p:origin x="763" y="48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练习十六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541" y="2571068"/>
            <a:ext cx="1394867" cy="1796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1035775" y="821197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估算。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21076" y="965213"/>
            <a:ext cx="502652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×8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        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90×4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en-US" altLang="zh-CN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112×7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       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398×5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18812" y="2248759"/>
            <a:ext cx="811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下箭头 38"/>
          <p:cNvSpPr/>
          <p:nvPr/>
        </p:nvSpPr>
        <p:spPr>
          <a:xfrm>
            <a:off x="1810476" y="2033859"/>
            <a:ext cx="216024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998765" y="154366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310954" y="2276565"/>
            <a:ext cx="97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下箭头 41"/>
          <p:cNvSpPr/>
          <p:nvPr/>
        </p:nvSpPr>
        <p:spPr>
          <a:xfrm>
            <a:off x="4649744" y="2055366"/>
            <a:ext cx="216024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888068" y="154366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64729" y="3536192"/>
            <a:ext cx="836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下箭头 44"/>
          <p:cNvSpPr/>
          <p:nvPr/>
        </p:nvSpPr>
        <p:spPr>
          <a:xfrm>
            <a:off x="1904284" y="3320508"/>
            <a:ext cx="216024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084588" y="2799785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72134" y="3578278"/>
            <a:ext cx="1073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下箭头 47"/>
          <p:cNvSpPr/>
          <p:nvPr/>
        </p:nvSpPr>
        <p:spPr>
          <a:xfrm>
            <a:off x="4620108" y="3344087"/>
            <a:ext cx="216024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5802492" y="2820867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 bwMode="auto">
          <a:xfrm>
            <a:off x="923262" y="1773416"/>
            <a:ext cx="726962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3×0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5×20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700×7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1000×6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25×4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060" y="3127869"/>
            <a:ext cx="1549692" cy="173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2"/>
          <p:cNvSpPr txBox="1"/>
          <p:nvPr/>
        </p:nvSpPr>
        <p:spPr bwMode="auto">
          <a:xfrm>
            <a:off x="670653" y="627534"/>
            <a:ext cx="3096344" cy="715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9"/>
          <p:cNvSpPr txBox="1">
            <a:spLocks noChangeArrowheads="1"/>
          </p:cNvSpPr>
          <p:nvPr/>
        </p:nvSpPr>
        <p:spPr bwMode="auto">
          <a:xfrm>
            <a:off x="2219406" y="1888832"/>
            <a:ext cx="1222474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9"/>
          <p:cNvSpPr txBox="1">
            <a:spLocks noChangeArrowheads="1"/>
          </p:cNvSpPr>
          <p:nvPr/>
        </p:nvSpPr>
        <p:spPr bwMode="auto">
          <a:xfrm>
            <a:off x="4427984" y="1888832"/>
            <a:ext cx="3376175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9"/>
          <p:cNvSpPr txBox="1">
            <a:spLocks noChangeArrowheads="1"/>
          </p:cNvSpPr>
          <p:nvPr/>
        </p:nvSpPr>
        <p:spPr bwMode="auto">
          <a:xfrm>
            <a:off x="7164288" y="1895757"/>
            <a:ext cx="1222474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9"/>
          <p:cNvSpPr txBox="1">
            <a:spLocks noChangeArrowheads="1"/>
          </p:cNvSpPr>
          <p:nvPr/>
        </p:nvSpPr>
        <p:spPr bwMode="auto">
          <a:xfrm>
            <a:off x="2757476" y="2615041"/>
            <a:ext cx="1222474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9"/>
          <p:cNvSpPr txBox="1">
            <a:spLocks noChangeArrowheads="1"/>
          </p:cNvSpPr>
          <p:nvPr/>
        </p:nvSpPr>
        <p:spPr bwMode="auto">
          <a:xfrm>
            <a:off x="5365750" y="2609029"/>
            <a:ext cx="1222474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9"/>
          <p:cNvSpPr txBox="1">
            <a:spLocks noChangeArrowheads="1"/>
          </p:cNvSpPr>
          <p:nvPr/>
        </p:nvSpPr>
        <p:spPr bwMode="auto">
          <a:xfrm>
            <a:off x="7958038" y="2608116"/>
            <a:ext cx="1222474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798966"/>
            <a:ext cx="1945108" cy="1954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2"/>
          <p:cNvSpPr txBox="1"/>
          <p:nvPr/>
        </p:nvSpPr>
        <p:spPr bwMode="auto">
          <a:xfrm>
            <a:off x="520117" y="747677"/>
            <a:ext cx="8047819" cy="1786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高、中、低三个年级段各选出了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人参加学校举办的“我的中国梦”主题活动，那么这次活动一共有多少人？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9"/>
          <p:cNvSpPr txBox="1">
            <a:spLocks noChangeArrowheads="1"/>
          </p:cNvSpPr>
          <p:nvPr/>
        </p:nvSpPr>
        <p:spPr bwMode="auto">
          <a:xfrm>
            <a:off x="2372193" y="2798966"/>
            <a:ext cx="3376175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165×3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9"/>
          <p:cNvSpPr txBox="1">
            <a:spLocks noChangeArrowheads="1"/>
          </p:cNvSpPr>
          <p:nvPr/>
        </p:nvSpPr>
        <p:spPr bwMode="auto">
          <a:xfrm>
            <a:off x="2051720" y="3788954"/>
            <a:ext cx="5254922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答：这次活动一共有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495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480" y="3006732"/>
            <a:ext cx="1792708" cy="179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2"/>
          <p:cNvSpPr txBox="1"/>
          <p:nvPr/>
        </p:nvSpPr>
        <p:spPr bwMode="auto">
          <a:xfrm>
            <a:off x="646840" y="733558"/>
            <a:ext cx="7957607" cy="2608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年印度蝗灾席卷了我国周边大部分国家，大量的蝗虫会吞食禾田，引发严重的经济损失。某粮食公司计划为受蝗灾影响的地区捐赠一些粮食，如果每次运粮食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吨，那么需要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节车厢才能运完，粮食公司大约捐赠了多少吨粮食？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9"/>
          <p:cNvSpPr txBox="1">
            <a:spLocks noChangeArrowheads="1"/>
          </p:cNvSpPr>
          <p:nvPr/>
        </p:nvSpPr>
        <p:spPr bwMode="auto">
          <a:xfrm>
            <a:off x="2925867" y="3219822"/>
            <a:ext cx="3670746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288×8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9"/>
          <p:cNvSpPr txBox="1">
            <a:spLocks noChangeArrowheads="1"/>
          </p:cNvSpPr>
          <p:nvPr/>
        </p:nvSpPr>
        <p:spPr bwMode="auto">
          <a:xfrm>
            <a:off x="2557438" y="3903086"/>
            <a:ext cx="5254922" cy="604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答：大约捐赠了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262" y="3602989"/>
            <a:ext cx="1268162" cy="1454912"/>
          </a:xfrm>
          <a:prstGeom prst="rect">
            <a:avLst/>
          </a:prstGeom>
        </p:spPr>
      </p:pic>
      <p:sp>
        <p:nvSpPr>
          <p:cNvPr id="57" name="TextBox 2"/>
          <p:cNvSpPr txBox="1"/>
          <p:nvPr/>
        </p:nvSpPr>
        <p:spPr>
          <a:xfrm>
            <a:off x="674790" y="654608"/>
            <a:ext cx="7896966" cy="1786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一批电脑捐给希望小学。如果每班分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台，那么一共需要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台电脑，如果每班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台，需要多少台电脑？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5976" y="231537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24÷6×9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4129" y="4066171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答：需要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台电脑。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4"/>
          <p:cNvGrpSpPr/>
          <p:nvPr/>
        </p:nvGrpSpPr>
        <p:grpSpPr bwMode="auto">
          <a:xfrm>
            <a:off x="855553" y="2336807"/>
            <a:ext cx="2812132" cy="1398562"/>
            <a:chOff x="2572275" y="1300514"/>
            <a:chExt cx="2690374" cy="91606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" name="云形标注 82"/>
            <p:cNvSpPr>
              <a:spLocks noChangeArrowheads="1"/>
            </p:cNvSpPr>
            <p:nvPr/>
          </p:nvSpPr>
          <p:spPr bwMode="auto">
            <a:xfrm>
              <a:off x="2572275" y="1300514"/>
              <a:ext cx="2690374" cy="916067"/>
            </a:xfrm>
            <a:prstGeom prst="cloudCallout">
              <a:avLst>
                <a:gd name="adj1" fmla="val -23514"/>
                <a:gd name="adj2" fmla="val 57447"/>
              </a:avLst>
            </a:prstGeom>
            <a:solidFill>
              <a:schemeClr val="bg1"/>
            </a:solidFill>
            <a:ln w="19050" algn="ctr">
              <a:solidFill>
                <a:srgbClr val="4C884F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2847836" y="1502338"/>
              <a:ext cx="2258182" cy="5443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先求出一共有多少个班。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999756" y="28019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4×9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99756" y="332716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（台）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 bwMode="auto">
          <a:xfrm>
            <a:off x="436228" y="746474"/>
            <a:ext cx="8141650" cy="1786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一箱苹果，平均分给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个同学，每个同学分得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个，如果平均分给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个同学，每人可以分得几个？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73594" y="2097849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6×6÷4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13554" y="2621069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36÷4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13554" y="3144289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63280" y="395513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答：每人可以分得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36708" y="779387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6708" y="1374008"/>
            <a:ext cx="7820062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多位数乘一位数的笔算方法：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乘起，用一位数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乘多位数的每一位，哪一位上乘得的积满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 flipH="1">
            <a:off x="736708" y="3629083"/>
            <a:ext cx="7820061" cy="8679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估算：先把两、三位数看成与它接近的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整百数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，再与一位数相乘，估算出结果。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36708" y="779387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5431" y="1382397"/>
            <a:ext cx="78200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归一问题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第一步先求出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份量，第二步再根据下面的数量关系求其他量：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总量，总量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 flipH="1">
            <a:off x="795432" y="3133373"/>
            <a:ext cx="7820061" cy="157485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归总问题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先用乘法求出总量，再用除法求出新的每份数或新的单一量。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547664" y="1858713"/>
            <a:ext cx="7319299" cy="2370236"/>
            <a:chOff x="1200144" y="1851669"/>
            <a:chExt cx="7306792" cy="2295937"/>
          </a:xfrm>
        </p:grpSpPr>
        <p:sp>
          <p:nvSpPr>
            <p:cNvPr id="68" name="圆角矩形 67"/>
            <p:cNvSpPr/>
            <p:nvPr/>
          </p:nvSpPr>
          <p:spPr>
            <a:xfrm>
              <a:off x="1200144" y="1851669"/>
              <a:ext cx="5759902" cy="229495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C884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0617" y="1851669"/>
              <a:ext cx="1926319" cy="2295937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829982" y="1995204"/>
            <a:ext cx="532859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两位数乘一位数，把两位数看成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，分别与一位数相乘，再把所得的积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69837" y="839506"/>
            <a:ext cx="6120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1000338" y="2130312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600×7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1125695" y="2910754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6×7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2690258" y="2143125"/>
            <a:ext cx="1449412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4814825" y="2005156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11×4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4905524" y="2621868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10×4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标题 1"/>
          <p:cNvSpPr>
            <a:spLocks noGrp="1" noChangeArrowheads="1"/>
          </p:cNvSpPr>
          <p:nvPr/>
        </p:nvSpPr>
        <p:spPr bwMode="auto">
          <a:xfrm>
            <a:off x="6316719" y="1996326"/>
            <a:ext cx="1449412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标题 1"/>
          <p:cNvSpPr>
            <a:spLocks noGrp="1" noChangeArrowheads="1"/>
          </p:cNvSpPr>
          <p:nvPr/>
        </p:nvSpPr>
        <p:spPr bwMode="auto">
          <a:xfrm>
            <a:off x="5796508" y="3074919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1×4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标题 1"/>
          <p:cNvSpPr>
            <a:spLocks noGrp="1" noChangeArrowheads="1"/>
          </p:cNvSpPr>
          <p:nvPr/>
        </p:nvSpPr>
        <p:spPr bwMode="auto">
          <a:xfrm>
            <a:off x="5322911" y="3517373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"/>
          <p:cNvSpPr txBox="1"/>
          <p:nvPr/>
        </p:nvSpPr>
        <p:spPr bwMode="auto">
          <a:xfrm>
            <a:off x="635080" y="709721"/>
            <a:ext cx="7131050" cy="7375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口算。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utoUpdateAnimBg="0"/>
      <p:bldP spid="27" grpId="0" bldLvl="0" autoUpdateAnimBg="0"/>
      <p:bldP spid="28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  <p:bldP spid="38" grpId="0" bldLvl="0" autoUpdateAnimBg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771800" y="1039809"/>
            <a:ext cx="3600400" cy="523829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多位数乘一位数笔算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583668" y="2149494"/>
            <a:ext cx="5976664" cy="3643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乘起，用一位数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乘多位数的每一位，哪一位上乘得的积满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就向前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177180"/>
            <a:ext cx="1748768" cy="1748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75"/>
          <p:cNvGrpSpPr/>
          <p:nvPr/>
        </p:nvGrpSpPr>
        <p:grpSpPr bwMode="auto">
          <a:xfrm>
            <a:off x="1793998" y="1349850"/>
            <a:ext cx="3024336" cy="936625"/>
            <a:chOff x="1125" y="1777"/>
            <a:chExt cx="1609" cy="590"/>
          </a:xfrm>
        </p:grpSpPr>
        <p:sp>
          <p:nvSpPr>
            <p:cNvPr id="12" name="TextBox 79"/>
            <p:cNvSpPr txBox="1">
              <a:spLocks noChangeArrowheads="1"/>
            </p:cNvSpPr>
            <p:nvPr/>
          </p:nvSpPr>
          <p:spPr bwMode="auto">
            <a:xfrm>
              <a:off x="1125" y="203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4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1 2 7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2724404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44"/>
          <p:cNvSpPr txBox="1">
            <a:spLocks noChangeArrowheads="1"/>
          </p:cNvSpPr>
          <p:nvPr/>
        </p:nvSpPr>
        <p:spPr bwMode="auto">
          <a:xfrm>
            <a:off x="2027042" y="2181707"/>
            <a:ext cx="850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45"/>
          <p:cNvSpPr txBox="1">
            <a:spLocks noChangeArrowheads="1"/>
          </p:cNvSpPr>
          <p:nvPr/>
        </p:nvSpPr>
        <p:spPr bwMode="auto">
          <a:xfrm>
            <a:off x="3065088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"/>
          <p:cNvSpPr txBox="1">
            <a:spLocks noChangeArrowheads="1"/>
          </p:cNvSpPr>
          <p:nvPr/>
        </p:nvSpPr>
        <p:spPr bwMode="auto">
          <a:xfrm>
            <a:off x="520901" y="740370"/>
            <a:ext cx="44774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Group 75"/>
          <p:cNvGrpSpPr/>
          <p:nvPr/>
        </p:nvGrpSpPr>
        <p:grpSpPr bwMode="auto">
          <a:xfrm>
            <a:off x="4785029" y="1349850"/>
            <a:ext cx="3024336" cy="930275"/>
            <a:chOff x="1051" y="1777"/>
            <a:chExt cx="1609" cy="586"/>
          </a:xfrm>
        </p:grpSpPr>
        <p:sp>
          <p:nvSpPr>
            <p:cNvPr id="23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9 0 5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2" name="TextBox 42"/>
          <p:cNvSpPr txBox="1">
            <a:spLocks noChangeArrowheads="1"/>
          </p:cNvSpPr>
          <p:nvPr/>
        </p:nvSpPr>
        <p:spPr bwMode="auto">
          <a:xfrm>
            <a:off x="5871310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44"/>
          <p:cNvSpPr txBox="1">
            <a:spLocks noChangeArrowheads="1"/>
          </p:cNvSpPr>
          <p:nvPr/>
        </p:nvSpPr>
        <p:spPr bwMode="auto">
          <a:xfrm>
            <a:off x="5155772" y="2175470"/>
            <a:ext cx="8173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8 1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45"/>
          <p:cNvSpPr txBox="1">
            <a:spLocks noChangeArrowheads="1"/>
          </p:cNvSpPr>
          <p:nvPr/>
        </p:nvSpPr>
        <p:spPr bwMode="auto">
          <a:xfrm>
            <a:off x="6237815" y="217568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45"/>
          <p:cNvSpPr txBox="1">
            <a:spLocks noChangeArrowheads="1"/>
          </p:cNvSpPr>
          <p:nvPr/>
        </p:nvSpPr>
        <p:spPr bwMode="auto">
          <a:xfrm>
            <a:off x="2828429" y="1951734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45"/>
          <p:cNvSpPr txBox="1">
            <a:spLocks noChangeArrowheads="1"/>
          </p:cNvSpPr>
          <p:nvPr/>
        </p:nvSpPr>
        <p:spPr bwMode="auto">
          <a:xfrm>
            <a:off x="2504376" y="1958497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45"/>
          <p:cNvSpPr txBox="1">
            <a:spLocks noChangeArrowheads="1"/>
          </p:cNvSpPr>
          <p:nvPr/>
        </p:nvSpPr>
        <p:spPr bwMode="auto">
          <a:xfrm>
            <a:off x="5992080" y="1961972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Group 75"/>
          <p:cNvGrpSpPr/>
          <p:nvPr/>
        </p:nvGrpSpPr>
        <p:grpSpPr bwMode="auto">
          <a:xfrm>
            <a:off x="1693223" y="3195443"/>
            <a:ext cx="3024336" cy="930275"/>
            <a:chOff x="1051" y="1777"/>
            <a:chExt cx="1609" cy="586"/>
          </a:xfrm>
        </p:grpSpPr>
        <p:sp>
          <p:nvSpPr>
            <p:cNvPr id="41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2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2" name="直接连接符 80"/>
            <p:cNvCxnSpPr>
              <a:cxnSpLocks noChangeShapeType="1"/>
            </p:cNvCxnSpPr>
            <p:nvPr/>
          </p:nvCxnSpPr>
          <p:spPr bwMode="auto">
            <a:xfrm>
              <a:off x="1162" y="2345"/>
              <a:ext cx="103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3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6 7 0 0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4" name="TextBox 42"/>
          <p:cNvSpPr txBox="1">
            <a:spLocks noChangeArrowheads="1"/>
          </p:cNvSpPr>
          <p:nvPr/>
        </p:nvSpPr>
        <p:spPr bwMode="auto">
          <a:xfrm>
            <a:off x="2759637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1855195" y="4010525"/>
            <a:ext cx="10200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1 3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3137474" y="4010525"/>
            <a:ext cx="7762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9" name="Group 75"/>
          <p:cNvGrpSpPr/>
          <p:nvPr/>
        </p:nvGrpSpPr>
        <p:grpSpPr bwMode="auto">
          <a:xfrm>
            <a:off x="4959355" y="3165004"/>
            <a:ext cx="3073207" cy="938213"/>
            <a:chOff x="1125" y="1777"/>
            <a:chExt cx="1635" cy="591"/>
          </a:xfrm>
        </p:grpSpPr>
        <p:sp>
          <p:nvSpPr>
            <p:cNvPr id="50" name="TextBox 79"/>
            <p:cNvSpPr txBox="1">
              <a:spLocks noChangeArrowheads="1"/>
            </p:cNvSpPr>
            <p:nvPr/>
          </p:nvSpPr>
          <p:spPr bwMode="auto">
            <a:xfrm>
              <a:off x="1151" y="2038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51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2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6 0 4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3" name="TextBox 42"/>
          <p:cNvSpPr txBox="1">
            <a:spLocks noChangeArrowheads="1"/>
          </p:cNvSpPr>
          <p:nvPr/>
        </p:nvSpPr>
        <p:spPr bwMode="auto">
          <a:xfrm>
            <a:off x="5895692" y="398380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45"/>
          <p:cNvSpPr txBox="1">
            <a:spLocks noChangeArrowheads="1"/>
          </p:cNvSpPr>
          <p:nvPr/>
        </p:nvSpPr>
        <p:spPr bwMode="auto">
          <a:xfrm>
            <a:off x="6250659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024291" y="3744782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45"/>
          <p:cNvSpPr txBox="1">
            <a:spLocks noChangeArrowheads="1"/>
          </p:cNvSpPr>
          <p:nvPr/>
        </p:nvSpPr>
        <p:spPr bwMode="auto">
          <a:xfrm>
            <a:off x="2543983" y="3764962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Box 42"/>
          <p:cNvSpPr txBox="1">
            <a:spLocks noChangeArrowheads="1"/>
          </p:cNvSpPr>
          <p:nvPr/>
        </p:nvSpPr>
        <p:spPr bwMode="auto">
          <a:xfrm>
            <a:off x="5188630" y="4003642"/>
            <a:ext cx="771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32" grpId="0"/>
      <p:bldP spid="33" grpId="0"/>
      <p:bldP spid="34" grpId="0"/>
      <p:bldP spid="35" grpId="0"/>
      <p:bldP spid="36" grpId="0"/>
      <p:bldP spid="37" grpId="0"/>
      <p:bldP spid="44" grpId="0"/>
      <p:bldP spid="45" grpId="0"/>
      <p:bldP spid="46" grpId="0"/>
      <p:bldP spid="53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71147" y="820616"/>
            <a:ext cx="605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如何解决“归一问题”？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31640" y="1884379"/>
            <a:ext cx="7658709" cy="2320852"/>
            <a:chOff x="1487871" y="2172411"/>
            <a:chExt cx="7266191" cy="2320852"/>
          </a:xfrm>
        </p:grpSpPr>
        <p:sp>
          <p:nvSpPr>
            <p:cNvPr id="14" name="圆角矩形 13"/>
            <p:cNvSpPr/>
            <p:nvPr/>
          </p:nvSpPr>
          <p:spPr>
            <a:xfrm>
              <a:off x="1487871" y="2172411"/>
              <a:ext cx="6216893" cy="23208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C884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994786" y="2405681"/>
              <a:ext cx="1759276" cy="1854312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1375833" y="1884379"/>
            <a:ext cx="6264696" cy="225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解决归一问题时，第一步先求出1份量，第二步再根据下面的数量关系求其他量：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3F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1份量×份数=总量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F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总量÷1份量=份数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70899" y="2542339"/>
            <a:ext cx="1858500" cy="1858500"/>
          </a:xfrm>
          <a:prstGeom prst="rect">
            <a:avLst/>
          </a:prstGeom>
        </p:spPr>
      </p:pic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562062" y="727426"/>
            <a:ext cx="78017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把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本相同的书摞起来，高度是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18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毫米。如果把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30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本这样的书摞起来，高度是多少毫米？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10172" y="2099744"/>
            <a:ext cx="3145241" cy="86827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先求一本书的高度是多少毫米？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5733" y="3192372"/>
            <a:ext cx="3116114" cy="8871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本高度是多少毫米？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9"/>
          <p:cNvSpPr txBox="1">
            <a:spLocks noChangeArrowheads="1"/>
          </p:cNvSpPr>
          <p:nvPr/>
        </p:nvSpPr>
        <p:spPr bwMode="auto">
          <a:xfrm>
            <a:off x="5084164" y="2199779"/>
            <a:ext cx="2390019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18÷3×30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9"/>
          <p:cNvSpPr txBox="1">
            <a:spLocks noChangeArrowheads="1"/>
          </p:cNvSpPr>
          <p:nvPr/>
        </p:nvSpPr>
        <p:spPr bwMode="auto">
          <a:xfrm>
            <a:off x="4814176" y="2651647"/>
            <a:ext cx="2390019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9"/>
          <p:cNvSpPr txBox="1">
            <a:spLocks noChangeArrowheads="1"/>
          </p:cNvSpPr>
          <p:nvPr/>
        </p:nvSpPr>
        <p:spPr bwMode="auto">
          <a:xfrm>
            <a:off x="4821762" y="3144855"/>
            <a:ext cx="2390019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（毫米）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9"/>
          <p:cNvSpPr txBox="1">
            <a:spLocks noChangeArrowheads="1"/>
          </p:cNvSpPr>
          <p:nvPr/>
        </p:nvSpPr>
        <p:spPr bwMode="auto">
          <a:xfrm>
            <a:off x="3855413" y="3854901"/>
            <a:ext cx="3252407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答：高度是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0" grpId="0" animBg="1"/>
      <p:bldP spid="22" grpId="0" animBg="1"/>
      <p:bldP spid="24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540667" y="795900"/>
            <a:ext cx="6053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如何解决“归总问题”？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03648" y="1884379"/>
            <a:ext cx="7334241" cy="1983515"/>
            <a:chOff x="1556189" y="2172411"/>
            <a:chExt cx="6958353" cy="1983515"/>
          </a:xfrm>
        </p:grpSpPr>
        <p:sp>
          <p:nvSpPr>
            <p:cNvPr id="14" name="圆角矩形 13"/>
            <p:cNvSpPr/>
            <p:nvPr/>
          </p:nvSpPr>
          <p:spPr>
            <a:xfrm>
              <a:off x="1556189" y="2172411"/>
              <a:ext cx="5986338" cy="1983515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C884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6755266" y="2210389"/>
              <a:ext cx="1759276" cy="1854312"/>
            </a:xfrm>
            <a:prstGeom prst="rect">
              <a:avLst/>
            </a:prstGeom>
          </p:spPr>
        </p:pic>
      </p:grpSp>
      <p:sp>
        <p:nvSpPr>
          <p:cNvPr id="16" name="矩形 15"/>
          <p:cNvSpPr/>
          <p:nvPr/>
        </p:nvSpPr>
        <p:spPr>
          <a:xfrm>
            <a:off x="1336114" y="2212415"/>
            <a:ext cx="626469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先用乘法求出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，再用除法求出新的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每份数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或新的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单一量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81640" y="2615705"/>
            <a:ext cx="2071860" cy="2071860"/>
          </a:xfrm>
          <a:prstGeom prst="rect">
            <a:avLst/>
          </a:prstGeom>
        </p:spPr>
      </p:pic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711405" y="730414"/>
            <a:ext cx="786606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一批电脑捐给希望小学。如果每班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台，正好可以分给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15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个班，如果每班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5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台，可以分给几个班？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924826" y="2300416"/>
            <a:ext cx="3145241" cy="58024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先求一共有多少台？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933982" y="3302869"/>
            <a:ext cx="3116114" cy="90881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再求每班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台，可以分给几个班？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9"/>
          <p:cNvSpPr txBox="1">
            <a:spLocks noChangeArrowheads="1"/>
          </p:cNvSpPr>
          <p:nvPr/>
        </p:nvSpPr>
        <p:spPr bwMode="auto">
          <a:xfrm>
            <a:off x="5175028" y="1888065"/>
            <a:ext cx="2390019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15×3÷5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9"/>
          <p:cNvSpPr txBox="1">
            <a:spLocks noChangeArrowheads="1"/>
          </p:cNvSpPr>
          <p:nvPr/>
        </p:nvSpPr>
        <p:spPr bwMode="auto">
          <a:xfrm>
            <a:off x="4905040" y="2339933"/>
            <a:ext cx="2390019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45÷5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9"/>
          <p:cNvSpPr txBox="1">
            <a:spLocks noChangeArrowheads="1"/>
          </p:cNvSpPr>
          <p:nvPr/>
        </p:nvSpPr>
        <p:spPr bwMode="auto">
          <a:xfrm>
            <a:off x="4912626" y="2833141"/>
            <a:ext cx="2390019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9"/>
          <p:cNvSpPr txBox="1">
            <a:spLocks noChangeArrowheads="1"/>
          </p:cNvSpPr>
          <p:nvPr/>
        </p:nvSpPr>
        <p:spPr bwMode="auto">
          <a:xfrm>
            <a:off x="4086291" y="3647770"/>
            <a:ext cx="3400773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答：可以分给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个班。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0" grpId="0" animBg="1"/>
      <p:bldP spid="22" grpId="0" animBg="1"/>
      <p:bldP spid="24" grpId="0"/>
      <p:bldP spid="32" grpId="0"/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1330</Words>
  <Application>WPS 演示</Application>
  <PresentationFormat>全屏显示(16:9)</PresentationFormat>
  <Paragraphs>219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60</cp:revision>
  <dcterms:created xsi:type="dcterms:W3CDTF">2019-09-02T08:53:00Z</dcterms:created>
  <dcterms:modified xsi:type="dcterms:W3CDTF">2023-09-28T13:34:18Z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26FFC8194D034280BABDB65F0FEB3D0A_12</vt:lpwstr>
  </property>
  <property fmtid="{D5CDD505-2E9C-101B-9397-08002B2CF9AE}" pid="3" name="KSOProductBuildVer">
    <vt:lpwstr>2052-12.1.0.15374</vt:lpwstr>
  </property>
</Properties>
</file>