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32"/>
  </p:handoutMasterIdLst>
  <p:sldIdLst>
    <p:sldId id="329" r:id="rId4"/>
    <p:sldId id="350" r:id="rId6"/>
    <p:sldId id="351" r:id="rId7"/>
    <p:sldId id="256" r:id="rId8"/>
    <p:sldId id="330" r:id="rId9"/>
    <p:sldId id="352" r:id="rId10"/>
    <p:sldId id="331" r:id="rId11"/>
    <p:sldId id="353" r:id="rId12"/>
    <p:sldId id="363" r:id="rId13"/>
    <p:sldId id="354" r:id="rId14"/>
    <p:sldId id="355" r:id="rId15"/>
    <p:sldId id="356" r:id="rId16"/>
    <p:sldId id="357" r:id="rId17"/>
    <p:sldId id="364" r:id="rId18"/>
    <p:sldId id="358" r:id="rId19"/>
    <p:sldId id="365" r:id="rId20"/>
    <p:sldId id="359" r:id="rId21"/>
    <p:sldId id="360" r:id="rId22"/>
    <p:sldId id="361" r:id="rId23"/>
    <p:sldId id="372" r:id="rId24"/>
    <p:sldId id="362" r:id="rId25"/>
    <p:sldId id="373" r:id="rId26"/>
    <p:sldId id="366" r:id="rId27"/>
    <p:sldId id="374" r:id="rId28"/>
    <p:sldId id="367" r:id="rId29"/>
    <p:sldId id="371" r:id="rId30"/>
    <p:sldId id="381" r:id="rId31"/>
  </p:sldIdLst>
  <p:sldSz cx="9144000" cy="5143500"/>
  <p:notesSz cx="6858000" cy="9144000"/>
  <p:custDataLst>
    <p:tags r:id="rId3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87" autoAdjust="0"/>
    <p:restoredTop sz="94660" autoAdjust="0"/>
  </p:normalViewPr>
  <p:slideViewPr>
    <p:cSldViewPr>
      <p:cViewPr varScale="1">
        <p:scale>
          <a:sx n="148" d="100"/>
          <a:sy n="14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FD7A85CE-9DC7-4C15-9C17-265AD6C51C2F}" type="datetime1">
              <a:rPr lang="zh-CN" altLang="en-US" sz="1200"/>
            </a:fld>
            <a:endParaRPr lang="zh-CN" altLang="en-US" sz="1200"/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BA72259-273C-40CB-B96A-3EA7AC2AB32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C03371F-1CE4-44B1-9AF0-2607C7BAA94B}" type="datetime1">
              <a:rPr lang="zh-CN" altLang="en-US" sz="1200"/>
            </a:fld>
            <a:endParaRPr lang="zh-CN" altLang="en-US" sz="1200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defTabSz="914400"/>
            <a:r>
              <a:t>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D6F87CE-808A-4D33-A9E6-EA755BB4458D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02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867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072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277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277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481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686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686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891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891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096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301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301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50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505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71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710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91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915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120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120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325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325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529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529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734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734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939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939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614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44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43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3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87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页眉占位符 5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3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0483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79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t="16617" b="4184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3"/>
          <p:cNvPicPr>
            <a:picLocks noChangeAspect="1"/>
          </p:cNvPicPr>
          <p:nvPr/>
        </p:nvPicPr>
        <p:blipFill>
          <a:blip r:embed="rId3"/>
          <a:srcRect b="64982"/>
          <a:stretch>
            <a:fillRect/>
          </a:stretch>
        </p:blipFill>
        <p:spPr>
          <a:xfrm>
            <a:off x="0" y="1177925"/>
            <a:ext cx="9144000" cy="3965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6138" y="523875"/>
            <a:ext cx="4911725" cy="43386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5"/>
          <p:cNvPicPr>
            <a:picLocks noChangeAspect="1"/>
          </p:cNvPicPr>
          <p:nvPr/>
        </p:nvPicPr>
        <p:blipFill>
          <a:blip r:embed="rId5"/>
          <a:srcRect t="33889" b="39722"/>
          <a:stretch>
            <a:fillRect/>
          </a:stretch>
        </p:blipFill>
        <p:spPr>
          <a:xfrm>
            <a:off x="1285875" y="1884363"/>
            <a:ext cx="6423025" cy="3813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6"/>
          <p:cNvPicPr>
            <a:picLocks noChangeAspect="1"/>
          </p:cNvPicPr>
          <p:nvPr/>
        </p:nvPicPr>
        <p:blipFill>
          <a:blip r:embed="rId6"/>
          <a:srcRect b="62812"/>
          <a:stretch>
            <a:fillRect/>
          </a:stretch>
        </p:blipFill>
        <p:spPr>
          <a:xfrm>
            <a:off x="0" y="2514600"/>
            <a:ext cx="9144000" cy="2628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rcRect t="16617" b="4184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/>
        </p:nvPicPr>
        <p:blipFill>
          <a:blip r:embed="rId3"/>
          <a:srcRect t="7671" b="14133"/>
          <a:stretch>
            <a:fillRect/>
          </a:stretch>
        </p:blipFill>
        <p:spPr>
          <a:xfrm>
            <a:off x="214313" y="0"/>
            <a:ext cx="8662987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rcRect t="16617" b="4184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3" name="图片 3"/>
          <p:cNvPicPr>
            <a:picLocks noChangeAspect="1"/>
          </p:cNvPicPr>
          <p:nvPr/>
        </p:nvPicPr>
        <p:blipFill>
          <a:blip r:embed="rId3"/>
          <a:srcRect t="35526" b="10069"/>
          <a:stretch>
            <a:fillRect/>
          </a:stretch>
        </p:blipFill>
        <p:spPr>
          <a:xfrm>
            <a:off x="0" y="2905125"/>
            <a:ext cx="9144000" cy="2238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4" name="圆角矩形 3"/>
          <p:cNvSpPr/>
          <p:nvPr/>
        </p:nvSpPr>
        <p:spPr>
          <a:xfrm>
            <a:off x="242888" y="220663"/>
            <a:ext cx="8658225" cy="4702175"/>
          </a:xfrm>
          <a:prstGeom prst="roundRect">
            <a:avLst>
              <a:gd name="adj" fmla="val 7099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1270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2"/>
          <a:srcRect t="16617" b="4184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3"/>
          <p:cNvPicPr>
            <a:picLocks noChangeAspect="1"/>
          </p:cNvPicPr>
          <p:nvPr/>
        </p:nvPicPr>
        <p:blipFill>
          <a:blip r:embed="rId3"/>
          <a:srcRect t="35526" b="10069"/>
          <a:stretch>
            <a:fillRect/>
          </a:stretch>
        </p:blipFill>
        <p:spPr>
          <a:xfrm>
            <a:off x="0" y="2905125"/>
            <a:ext cx="9144000" cy="2238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800" b="1" kern="12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1"/>
          <p:cNvSpPr/>
          <p:nvPr/>
        </p:nvSpPr>
        <p:spPr>
          <a:xfrm>
            <a:off x="541338" y="1392238"/>
            <a:ext cx="8061325" cy="18065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最近，老师发现班上有几位同学戴智能手表，昨天某某同学还把手机带到了学校。大家对此有什么意见呢？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218" name="组合 6"/>
          <p:cNvGrpSpPr/>
          <p:nvPr/>
        </p:nvGrpSpPr>
        <p:grpSpPr>
          <a:xfrm>
            <a:off x="6677025" y="2946400"/>
            <a:ext cx="1857375" cy="1841500"/>
            <a:chOff x="7039897" y="3181350"/>
            <a:chExt cx="1752446" cy="1734779"/>
          </a:xfrm>
        </p:grpSpPr>
        <p:sp>
          <p:nvSpPr>
            <p:cNvPr id="9219" name="椭圆 5"/>
            <p:cNvSpPr/>
            <p:nvPr/>
          </p:nvSpPr>
          <p:spPr>
            <a:xfrm>
              <a:off x="7039897" y="4602280"/>
              <a:ext cx="1752446" cy="313849"/>
            </a:xfrm>
            <a:prstGeom prst="ellipse">
              <a:avLst/>
            </a:prstGeom>
            <a:solidFill>
              <a:srgbClr val="696969">
                <a:alpha val="49000"/>
              </a:srgbClr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9220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380000">
              <a:off x="7162493" y="3181350"/>
              <a:ext cx="1558720" cy="155872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9221" name="组合 2"/>
          <p:cNvGrpSpPr/>
          <p:nvPr/>
        </p:nvGrpSpPr>
        <p:grpSpPr>
          <a:xfrm>
            <a:off x="471488" y="292100"/>
            <a:ext cx="1836737" cy="641350"/>
            <a:chOff x="471488" y="292100"/>
            <a:chExt cx="1836737" cy="641714"/>
          </a:xfrm>
        </p:grpSpPr>
        <p:sp>
          <p:nvSpPr>
            <p:cNvPr id="9222" name="文本框 3"/>
            <p:cNvSpPr txBox="1">
              <a:spLocks noChangeArrowheads="1"/>
            </p:cNvSpPr>
            <p:nvPr/>
          </p:nvSpPr>
          <p:spPr bwMode="auto">
            <a:xfrm>
              <a:off x="471488" y="292100"/>
              <a:ext cx="1836737" cy="64171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2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导入话题</a:t>
              </a:r>
              <a:endPara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23" name="可选流程 6"/>
            <p:cNvSpPr/>
            <p:nvPr/>
          </p:nvSpPr>
          <p:spPr>
            <a:xfrm>
              <a:off x="471488" y="395347"/>
              <a:ext cx="1836737" cy="519407"/>
            </a:xfrm>
            <a:prstGeom prst="flowChartAlternateProcess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4A452A"/>
                </a:solidFill>
                <a:latin typeface="字魂70号-灵悦黑体" pitchFamily="2" charset="-122"/>
                <a:ea typeface="字魂70号-灵悦黑体" pitchFamily="2" charset="-122"/>
                <a:sym typeface="字魂70号-灵悦黑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2840038"/>
            <a:ext cx="1466850" cy="184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0" name="文本框 3"/>
          <p:cNvSpPr/>
          <p:nvPr/>
        </p:nvSpPr>
        <p:spPr>
          <a:xfrm>
            <a:off x="2965450" y="2408238"/>
            <a:ext cx="5322888" cy="1727200"/>
          </a:xfrm>
          <a:prstGeom prst="wedgeRoundRectCallout">
            <a:avLst>
              <a:gd name="adj1" fmla="val -64935"/>
              <a:gd name="adj2" fmla="val 12523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>
            <a:solidFill>
              <a:srgbClr val="98B954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lIns="38721" tIns="38721" rIns="38721" bIns="38721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1066800" eaLnBrk="1" hangingPunct="0">
              <a:lnSpc>
                <a:spcPct val="120000"/>
              </a:lnSpc>
              <a:spcAft>
                <a:spcPct val="0"/>
              </a:spcAft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春节如果不燃放烟花爆竹，就太没年味了！我们小朋友也少了很多乐趣。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6"/>
          <p:cNvSpPr txBox="1"/>
          <p:nvPr/>
        </p:nvSpPr>
        <p:spPr>
          <a:xfrm>
            <a:off x="600075" y="1020763"/>
            <a:ext cx="7818438" cy="1182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大家的身份不同，关于该不该燃放烟花爆竹的观点也不同。该怎么协商呢？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/>
          <p:nvPr/>
        </p:nvSpPr>
        <p:spPr>
          <a:xfrm>
            <a:off x="635000" y="611188"/>
            <a:ext cx="6007100" cy="3921125"/>
          </a:xfrm>
          <a:prstGeom prst="wedgeRoundRectCallout">
            <a:avLst>
              <a:gd name="adj1" fmla="val 59065"/>
              <a:gd name="adj2" fmla="val -7250"/>
              <a:gd name="adj3" fmla="val 16667"/>
            </a:avLst>
          </a:prstGeom>
          <a:gradFill rotWithShape="1">
            <a:gsLst>
              <a:gs pos="0">
                <a:srgbClr val="FFA2A1"/>
              </a:gs>
              <a:gs pos="35001">
                <a:srgbClr val="FFBEBD"/>
              </a:gs>
              <a:gs pos="100000">
                <a:srgbClr val="FFE5E5"/>
              </a:gs>
            </a:gsLst>
            <a:lin ang="16200000" scaled="1"/>
          </a:gradFill>
          <a:ln>
            <a:solidFill>
              <a:srgbClr val="BE4B48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lIns="38721" tIns="38721" rIns="38721" bIns="38721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803275" defTabSz="1066800" eaLnBrk="1" hangingPunct="0">
              <a:lnSpc>
                <a:spcPct val="120000"/>
              </a:lnSpc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我赞同你的意见，放鞭炮确实能增加喜庆气氛，但是鞭炮也带来了很多安全问题，如引发火灾、伤人，同时还对环境造成了污染。权衡利弊，在城市里还是不宜燃放烟花爆竹。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6725" y="2963863"/>
            <a:ext cx="2062163" cy="1865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1651000"/>
            <a:ext cx="1466850" cy="184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6" name="文本框 2"/>
          <p:cNvSpPr/>
          <p:nvPr/>
        </p:nvSpPr>
        <p:spPr>
          <a:xfrm>
            <a:off x="2792413" y="801688"/>
            <a:ext cx="4264025" cy="3268662"/>
          </a:xfrm>
          <a:prstGeom prst="wedgeRoundRectCallout">
            <a:avLst>
              <a:gd name="adj1" fmla="val -64935"/>
              <a:gd name="adj2" fmla="val 12523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>
            <a:solidFill>
              <a:srgbClr val="98B954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lIns="38721" tIns="38721" rIns="38721" bIns="38721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803275" defTabSz="1066800" eaLnBrk="1" hangingPunct="0">
              <a:lnSpc>
                <a:spcPct val="120000"/>
              </a:lnSpc>
              <a:spcAft>
                <a:spcPct val="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你说得很有道理，可以开展其他民俗活动来增强春节的喜庆气氛，也可以购买电子鞭炮。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7" name="Picture 2" descr="æ¥çæºå¾å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588" y="1562100"/>
            <a:ext cx="3465512" cy="3465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909638" y="2106613"/>
            <a:ext cx="7038975" cy="1192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：意见不同时，要换位思考，积极沟通。讨论问题时，态度要平和，以理服人。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3"/>
          <p:cNvSpPr txBox="1">
            <a:spLocks noChangeArrowheads="1"/>
          </p:cNvSpPr>
          <p:nvPr/>
        </p:nvSpPr>
        <p:spPr bwMode="auto">
          <a:xfrm>
            <a:off x="471488" y="1128713"/>
            <a:ext cx="8172450" cy="29908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8096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活动提示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请看书上两个事例，每个小组选择其中一则事例讨论。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由组长主持，组员分别选择一个角色，从这个角色的立场出发阐述对这个问题的看法。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讨论时，做到态度平和、换位思考，以理服人。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倾听时，准确把握别人的观点，不歪曲，不断章取义。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2" name="组合 1"/>
          <p:cNvGrpSpPr/>
          <p:nvPr/>
        </p:nvGrpSpPr>
        <p:grpSpPr>
          <a:xfrm>
            <a:off x="471488" y="292100"/>
            <a:ext cx="1836737" cy="731838"/>
            <a:chOff x="471488" y="292100"/>
            <a:chExt cx="1836737" cy="731838"/>
          </a:xfrm>
        </p:grpSpPr>
        <p:sp>
          <p:nvSpPr>
            <p:cNvPr id="35843" name="文本框 3"/>
            <p:cNvSpPr txBox="1">
              <a:spLocks noChangeArrowheads="1"/>
            </p:cNvSpPr>
            <p:nvPr/>
          </p:nvSpPr>
          <p:spPr bwMode="auto">
            <a:xfrm>
              <a:off x="471488" y="292100"/>
              <a:ext cx="1836737" cy="731838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2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练习协商</a:t>
              </a:r>
              <a:endPara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844" name="可选流程 6"/>
            <p:cNvSpPr/>
            <p:nvPr/>
          </p:nvSpPr>
          <p:spPr>
            <a:xfrm>
              <a:off x="471488" y="395288"/>
              <a:ext cx="1836737" cy="519112"/>
            </a:xfrm>
            <a:prstGeom prst="flowChartAlternateProcess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4A452A"/>
                </a:solidFill>
                <a:latin typeface="字魂70号-灵悦黑体" pitchFamily="2" charset="-122"/>
                <a:ea typeface="字魂70号-灵悦黑体" pitchFamily="2" charset="-122"/>
                <a:sym typeface="字魂70号-灵悦黑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3"/>
          <p:cNvSpPr txBox="1">
            <a:spLocks noChangeArrowheads="1"/>
          </p:cNvSpPr>
          <p:nvPr/>
        </p:nvSpPr>
        <p:spPr bwMode="auto">
          <a:xfrm>
            <a:off x="469900" y="782638"/>
            <a:ext cx="8172450" cy="33416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8096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小组展示，全班评议。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20000"/>
              </a:lnSpc>
              <a:spcAft>
                <a:spcPts val="1200"/>
              </a:spcAft>
            </a:pPr>
            <a:r>
              <a:rPr lang="zh-CN" altLang="en-US" sz="32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评价标准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spcAft>
                <a:spcPts val="1200"/>
              </a:spcAft>
              <a:buClrTx/>
              <a:buFont typeface="Arial" panose="020B0604020202020204" pitchFamily="34" charset="0"/>
              <a:buChar char="•"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说：尊重不同意见，讨论问题时，态度要平和，以理服人。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spcAft>
                <a:spcPts val="1200"/>
              </a:spcAft>
              <a:buClrTx/>
              <a:buFont typeface="Arial" panose="020B0604020202020204" pitchFamily="34" charset="0"/>
              <a:buChar char="•"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听：准确把握别人的观点，不歪曲，不断章取义。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3"/>
          <p:cNvSpPr txBox="1"/>
          <p:nvPr/>
        </p:nvSpPr>
        <p:spPr>
          <a:xfrm>
            <a:off x="844550" y="1603375"/>
            <a:ext cx="7559675" cy="2314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现在，我们要现场录制一个名叫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有事好商量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的节目。老师是主持人，我们邀请了一些嘉宾，将就大家关注的热点话题进行讨论。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9938" name="组合 1"/>
          <p:cNvGrpSpPr/>
          <p:nvPr/>
        </p:nvGrpSpPr>
        <p:grpSpPr>
          <a:xfrm>
            <a:off x="471488" y="292100"/>
            <a:ext cx="1836737" cy="641350"/>
            <a:chOff x="471488" y="292100"/>
            <a:chExt cx="1836737" cy="641350"/>
          </a:xfrm>
        </p:grpSpPr>
        <p:sp>
          <p:nvSpPr>
            <p:cNvPr id="39939" name="文本框 3"/>
            <p:cNvSpPr txBox="1">
              <a:spLocks noChangeArrowheads="1"/>
            </p:cNvSpPr>
            <p:nvPr/>
          </p:nvSpPr>
          <p:spPr bwMode="auto">
            <a:xfrm>
              <a:off x="471488" y="292100"/>
              <a:ext cx="1836737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2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讨论协商</a:t>
              </a:r>
              <a:endPara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940" name="可选流程 6"/>
            <p:cNvSpPr/>
            <p:nvPr/>
          </p:nvSpPr>
          <p:spPr>
            <a:xfrm>
              <a:off x="471488" y="395288"/>
              <a:ext cx="1836737" cy="519112"/>
            </a:xfrm>
            <a:prstGeom prst="flowChartAlternateProcess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4A452A"/>
                </a:solidFill>
                <a:latin typeface="字魂70号-灵悦黑体" pitchFamily="2" charset="-122"/>
                <a:ea typeface="字魂70号-灵悦黑体" pitchFamily="2" charset="-122"/>
                <a:sym typeface="字魂70号-灵悦黑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3"/>
          <p:cNvSpPr txBox="1"/>
          <p:nvPr/>
        </p:nvSpPr>
        <p:spPr>
          <a:xfrm>
            <a:off x="481013" y="981075"/>
            <a:ext cx="8304212" cy="313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准备工作：搬几张桌椅到教室前方，呈弧形摆放。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邀请学生上前表演，可小组推荐，也可毛遂自荐。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分发嘉宾卡，如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普通市民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环卫工人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环保局局长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消防队员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眼科医生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鞭炮厂工人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3"/>
          <p:cNvSpPr txBox="1"/>
          <p:nvPr/>
        </p:nvSpPr>
        <p:spPr>
          <a:xfrm>
            <a:off x="404813" y="1093788"/>
            <a:ext cx="8334375" cy="3467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主持人：现场嘉宾对燃放烟花这件事有什么不同意见？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普通市民：春节燃放烟花，热闹喜庆。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消防队员：燃放不当，容易引起火灾，威胁人民群众的生命财产安全，也增加了消防工作压力。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4" name="文本框 3"/>
          <p:cNvSpPr txBox="1">
            <a:spLocks noChangeArrowheads="1"/>
          </p:cNvSpPr>
          <p:nvPr/>
        </p:nvSpPr>
        <p:spPr bwMode="auto">
          <a:xfrm>
            <a:off x="3719513" y="317500"/>
            <a:ext cx="1836738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引发讨论</a:t>
            </a:r>
            <a:endParaRPr lang="zh-CN" altLang="en-US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3"/>
          <p:cNvSpPr txBox="1"/>
          <p:nvPr/>
        </p:nvSpPr>
        <p:spPr>
          <a:xfrm>
            <a:off x="477838" y="806450"/>
            <a:ext cx="8334375" cy="354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环卫工人：给清扫工作带来很大压力。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鞭炮厂工人：多生产烟花，大家的收入才能增加。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眼科医生：因为春节燃放烟花爆竹，儿童眼部致伤的比例是平常的两倍以上，炸伤眼睛将会给伤者带来很大的伤害。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组合 3"/>
          <p:cNvGrpSpPr/>
          <p:nvPr/>
        </p:nvGrpSpPr>
        <p:grpSpPr>
          <a:xfrm>
            <a:off x="668338" y="769938"/>
            <a:ext cx="7837487" cy="3700462"/>
            <a:chOff x="668338" y="769938"/>
            <a:chExt cx="7837487" cy="3700462"/>
          </a:xfrm>
        </p:grpSpPr>
        <p:sp>
          <p:nvSpPr>
            <p:cNvPr id="11266" name="矩形 1"/>
            <p:cNvSpPr/>
            <p:nvPr/>
          </p:nvSpPr>
          <p:spPr>
            <a:xfrm>
              <a:off x="790575" y="1216025"/>
              <a:ext cx="7591425" cy="28067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457200" lvl="0" indent="-457200" eaLnBrk="1" hangingPunct="1">
                <a:lnSpc>
                  <a:spcPct val="13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学校明令禁止学生在校内使用智能手表和手机，这行为不对。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457200" lvl="0" indent="-457200" eaLnBrk="1" hangingPunct="1">
                <a:lnSpc>
                  <a:spcPct val="13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有智能手表或手机的同学，是为了方便放学后和家长联系。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67" name="可选流程 6"/>
            <p:cNvSpPr/>
            <p:nvPr/>
          </p:nvSpPr>
          <p:spPr>
            <a:xfrm>
              <a:off x="668338" y="769938"/>
              <a:ext cx="7837487" cy="3700462"/>
            </a:xfrm>
            <a:prstGeom prst="flowChartAlternateProcess">
              <a:avLst/>
            </a:prstGeom>
            <a:noFill/>
            <a:ln w="50800">
              <a:solidFill>
                <a:schemeClr val="accent1"/>
              </a:solidFill>
              <a:prstDash val="dash"/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4A452A"/>
                </a:solidFill>
                <a:latin typeface="字魂70号-灵悦黑体" pitchFamily="2" charset="-122"/>
                <a:ea typeface="字魂70号-灵悦黑体" pitchFamily="2" charset="-122"/>
                <a:sym typeface="字魂70号-灵悦黑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3"/>
          <p:cNvSpPr txBox="1"/>
          <p:nvPr/>
        </p:nvSpPr>
        <p:spPr>
          <a:xfrm>
            <a:off x="471488" y="1112838"/>
            <a:ext cx="8334375" cy="3249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主持人：听了各方的观点，现在你们对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春节到底该不该燃放烟花爆竹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怎么看？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市民：听了消防队员、环卫工人以及眼科医生的观点之后，换位思考，觉得禁放有一定道理。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鞭炮厂工人：如果完全禁止燃放烟花爆竹，我们就失业了。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0" name="文本框 3"/>
          <p:cNvSpPr txBox="1">
            <a:spLocks noChangeArrowheads="1"/>
          </p:cNvSpPr>
          <p:nvPr/>
        </p:nvSpPr>
        <p:spPr bwMode="auto">
          <a:xfrm>
            <a:off x="3719513" y="336550"/>
            <a:ext cx="1836738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引导协商</a:t>
            </a:r>
            <a:endParaRPr lang="zh-CN" altLang="en-US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3"/>
          <p:cNvSpPr txBox="1"/>
          <p:nvPr/>
        </p:nvSpPr>
        <p:spPr>
          <a:xfrm>
            <a:off x="492125" y="838200"/>
            <a:ext cx="8334375" cy="1103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主持人：请各方代表想一想，有没有两全其美的解决方案？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8" name="文本框 3"/>
          <p:cNvSpPr txBox="1"/>
          <p:nvPr/>
        </p:nvSpPr>
        <p:spPr>
          <a:xfrm>
            <a:off x="404813" y="2019300"/>
            <a:ext cx="8334375" cy="228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春节期间不要在城市大规模地燃放烟花爆竹，但是可以去离城市较远、人口密集程度较低的郊区燃放；父母要陪同孩子一起燃放；厂家要开发一些污染小的产品等。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3"/>
          <p:cNvSpPr txBox="1">
            <a:spLocks noChangeArrowheads="1"/>
          </p:cNvSpPr>
          <p:nvPr/>
        </p:nvSpPr>
        <p:spPr bwMode="auto">
          <a:xfrm>
            <a:off x="471488" y="1239838"/>
            <a:ext cx="8334375" cy="26622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8096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  <a:spcAft>
                <a:spcPct val="0"/>
              </a:spcAft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针对事例二，组内成员根据自己的观点进行反思和调整，对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要路还是要树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再次讨论协商，求同存异，达成共识。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50000"/>
              </a:lnSpc>
              <a:spcAft>
                <a:spcPct val="0"/>
              </a:spcAft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小组汇报。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26" name="文本框 3"/>
          <p:cNvSpPr txBox="1">
            <a:spLocks noChangeArrowheads="1"/>
          </p:cNvSpPr>
          <p:nvPr/>
        </p:nvSpPr>
        <p:spPr bwMode="auto">
          <a:xfrm>
            <a:off x="3719513" y="441325"/>
            <a:ext cx="1836738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讨论协商</a:t>
            </a:r>
            <a:endParaRPr lang="zh-CN" altLang="en-US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3"/>
          <p:cNvSpPr txBox="1"/>
          <p:nvPr/>
        </p:nvSpPr>
        <p:spPr>
          <a:xfrm>
            <a:off x="404813" y="1017588"/>
            <a:ext cx="8334375" cy="310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砍掉大树，拓宽了马路，行车又快又安全，司机朋友喜欢；而运输业发达了，也确实能促进当地经济发展。但树木长到几十年非常不容易，砍掉它们，不仅失去了美丽的环境，还会破坏城市的生态。我们讨论后觉得这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3"/>
          <p:cNvSpPr txBox="1"/>
          <p:nvPr/>
        </p:nvSpPr>
        <p:spPr>
          <a:xfrm>
            <a:off x="495300" y="989013"/>
            <a:ext cx="8334375" cy="310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些树不一定要砍掉，可以请有丰富经验的园林工人把它们移植到其他地方，等路修好后再移植回来；或者请道路设计师在设计路线时多动些心思，尽量少砍一些树，力争树和路都要，既要建设现代化大都市，也要保护好环境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框 3"/>
          <p:cNvSpPr txBox="1"/>
          <p:nvPr/>
        </p:nvSpPr>
        <p:spPr>
          <a:xfrm>
            <a:off x="742950" y="814388"/>
            <a:ext cx="7969250" cy="3514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小结：生活中的许多事情，不是一加一等于二那么简单。当意见不同时，我们不仅要准确表达自己的观点，认真倾听他人的观点，不歪曲，不断章取义，还要做到态度平和，不冲动，要懂得换位思考，通过友好协商，最后达成共识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3"/>
          <p:cNvSpPr txBox="1">
            <a:spLocks noChangeArrowheads="1"/>
          </p:cNvSpPr>
          <p:nvPr/>
        </p:nvSpPr>
        <p:spPr bwMode="auto">
          <a:xfrm>
            <a:off x="1389063" y="1152525"/>
            <a:ext cx="6737350" cy="2838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8096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口语交际：意见不同怎么办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听：准确把握对方观点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说：尊重不同意见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换位思考    态度平和    以理服人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418" name="组合 1"/>
          <p:cNvGrpSpPr/>
          <p:nvPr/>
        </p:nvGrpSpPr>
        <p:grpSpPr>
          <a:xfrm>
            <a:off x="471488" y="292100"/>
            <a:ext cx="1836737" cy="641350"/>
            <a:chOff x="471488" y="292100"/>
            <a:chExt cx="1836737" cy="641350"/>
          </a:xfrm>
        </p:grpSpPr>
        <p:sp>
          <p:nvSpPr>
            <p:cNvPr id="60419" name="文本框 7"/>
            <p:cNvSpPr txBox="1">
              <a:spLocks noChangeArrowheads="1"/>
            </p:cNvSpPr>
            <p:nvPr/>
          </p:nvSpPr>
          <p:spPr bwMode="auto">
            <a:xfrm>
              <a:off x="471488" y="292100"/>
              <a:ext cx="1836737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2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板书设计</a:t>
              </a:r>
              <a:endPara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420" name="可选流程 6"/>
            <p:cNvSpPr/>
            <p:nvPr/>
          </p:nvSpPr>
          <p:spPr>
            <a:xfrm>
              <a:off x="471488" y="395288"/>
              <a:ext cx="1836737" cy="519112"/>
            </a:xfrm>
            <a:prstGeom prst="flowChartAlternateProcess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4A452A"/>
                </a:solidFill>
                <a:latin typeface="字魂70号-灵悦黑体" pitchFamily="2" charset="-122"/>
                <a:ea typeface="字魂70号-灵悦黑体" pitchFamily="2" charset="-122"/>
                <a:sym typeface="字魂70号-灵悦黑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7" grpId="0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1"/>
          <p:cNvSpPr/>
          <p:nvPr/>
        </p:nvSpPr>
        <p:spPr>
          <a:xfrm>
            <a:off x="1003300" y="1474788"/>
            <a:ext cx="7194550" cy="2608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生活中的同一件事，在不同的人看来却有着不同的意见或看法。因为每个人的立场不同、关注点不同，所以就会有分歧。当意见不同时怎么办？今天，我们的口语交际课就来学习如何解决这个问题。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标题 1"/>
          <p:cNvSpPr txBox="1"/>
          <p:nvPr/>
        </p:nvSpPr>
        <p:spPr>
          <a:xfrm>
            <a:off x="1030288" y="1311275"/>
            <a:ext cx="70834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口语交际：意见不同怎么办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220663"/>
            <a:ext cx="2228850" cy="460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3"/>
          <p:cNvSpPr txBox="1"/>
          <p:nvPr/>
        </p:nvSpPr>
        <p:spPr>
          <a:xfrm>
            <a:off x="936625" y="1549400"/>
            <a:ext cx="754697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生活中很多事情，大家意见会有分歧，需要协商才能解决。比如，遇到下面的情况该怎么办呢？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0" name="组合 1"/>
          <p:cNvGrpSpPr/>
          <p:nvPr/>
        </p:nvGrpSpPr>
        <p:grpSpPr>
          <a:xfrm>
            <a:off x="471488" y="292100"/>
            <a:ext cx="1836737" cy="641350"/>
            <a:chOff x="471488" y="292100"/>
            <a:chExt cx="1836737" cy="641350"/>
          </a:xfrm>
        </p:grpSpPr>
        <p:sp>
          <p:nvSpPr>
            <p:cNvPr id="17411" name="文本框 3"/>
            <p:cNvSpPr txBox="1">
              <a:spLocks noChangeArrowheads="1"/>
            </p:cNvSpPr>
            <p:nvPr/>
          </p:nvSpPr>
          <p:spPr bwMode="auto">
            <a:xfrm>
              <a:off x="471488" y="292100"/>
              <a:ext cx="1836737" cy="64135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2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学习协商</a:t>
              </a:r>
              <a:endPara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412" name="可选流程 6"/>
            <p:cNvSpPr/>
            <p:nvPr/>
          </p:nvSpPr>
          <p:spPr>
            <a:xfrm>
              <a:off x="471488" y="395288"/>
              <a:ext cx="1836737" cy="519112"/>
            </a:xfrm>
            <a:prstGeom prst="flowChartAlternateProcess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4A452A"/>
                </a:solidFill>
                <a:latin typeface="字魂70号-灵悦黑体" pitchFamily="2" charset="-122"/>
                <a:ea typeface="字魂70号-灵悦黑体" pitchFamily="2" charset="-122"/>
                <a:sym typeface="字魂70号-灵悦黑体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479425" y="1003300"/>
            <a:ext cx="8199438" cy="3544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爆竹声声辞旧岁，银花朵朵贺新年。噼里啪啦的爆竹、五彩缤纷的烟花，给人们带来浓浓的年味和喜庆气氛，但也在环保、安全等方面带来很多问题。一些城市在燃放鞭炮方面的政策也在不断摇摆。那么，春节到底该不该燃放烟花爆竹呢？</a:t>
            </a:r>
            <a:endParaRPr lang="zh-CN" altLang="en-US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3"/>
          <p:cNvSpPr txBox="1"/>
          <p:nvPr/>
        </p:nvSpPr>
        <p:spPr>
          <a:xfrm>
            <a:off x="696913" y="1055688"/>
            <a:ext cx="7546975" cy="512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对这个事例，大家的意见有什么分歧？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文本框 4"/>
          <p:cNvSpPr txBox="1"/>
          <p:nvPr/>
        </p:nvSpPr>
        <p:spPr>
          <a:xfrm>
            <a:off x="696913" y="1857375"/>
            <a:ext cx="7939087" cy="2214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浓浓的年味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喜庆气氛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是燃放烟花爆竹带来的好处；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环保、安全等方面带来很多问题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是燃放烟花爆竹带来的坏处。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不断摇摆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指对此问题有争议、态度不坚定。</a:t>
            </a:r>
            <a:endParaRPr lang="zh-CN" altLang="en-US" sz="30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3"/>
          <p:cNvSpPr txBox="1"/>
          <p:nvPr/>
        </p:nvSpPr>
        <p:spPr>
          <a:xfrm>
            <a:off x="658813" y="909638"/>
            <a:ext cx="8026400" cy="1662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这件事的相关方各有谁？如果你是其中的一方，对燃放烟花爆竹是支持还是反对？理由是什么？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4" name="文本框 4"/>
          <p:cNvSpPr txBox="1"/>
          <p:nvPr/>
        </p:nvSpPr>
        <p:spPr>
          <a:xfrm>
            <a:off x="2176463" y="2571750"/>
            <a:ext cx="4992687" cy="1693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相关方：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普通市民  消防队员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环卫工人  鞭炮厂工人</a:t>
            </a:r>
            <a:r>
              <a:rPr lang="en-US" altLang="zh-CN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3"/>
          <p:cNvSpPr txBox="1"/>
          <p:nvPr/>
        </p:nvSpPr>
        <p:spPr>
          <a:xfrm>
            <a:off x="595313" y="866775"/>
            <a:ext cx="8069262" cy="1181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选择下面一种角色进行扮演，站在该角色的立场谈一谈你的观点和理由。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文本框 4"/>
          <p:cNvSpPr txBox="1"/>
          <p:nvPr/>
        </p:nvSpPr>
        <p:spPr>
          <a:xfrm>
            <a:off x="2133600" y="2878138"/>
            <a:ext cx="4992688" cy="1693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相关方：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普通市民  消防队员</a:t>
            </a:r>
            <a:endParaRPr lang="en-US" altLang="zh-CN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环卫工人  鞭炮厂工人</a:t>
            </a:r>
            <a:r>
              <a:rPr lang="en-US" altLang="zh-CN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5"/>
          <p:cNvSpPr/>
          <p:nvPr/>
        </p:nvSpPr>
        <p:spPr>
          <a:xfrm>
            <a:off x="3513138" y="2170113"/>
            <a:ext cx="2117725" cy="5857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>
            <a:solidFill>
              <a:srgbClr val="4A7EBB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lIns="38721" tIns="38721" rIns="38721" bIns="38721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1066800" hangingPunct="0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有理有据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2069</Words>
  <Application>WPS 演示</Application>
  <PresentationFormat>全屏显示(16:9)</PresentationFormat>
  <Paragraphs>108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Wingdings</vt:lpstr>
      <vt:lpstr>楷体</vt:lpstr>
      <vt:lpstr>Times New Roman</vt:lpstr>
      <vt:lpstr>黑体</vt:lpstr>
      <vt:lpstr>等线</vt:lpstr>
      <vt:lpstr>字魂70号-灵悦黑体</vt:lpstr>
      <vt:lpstr>微软雅黑</vt:lpstr>
      <vt:lpstr>Arial Unicode MS</vt:lpstr>
      <vt:lpstr>Calibri</vt:lpstr>
      <vt:lpstr>Cambria</vt:lpstr>
      <vt:lpstr>Arial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2016-01-14T07:05:00Z</dcterms:created>
  <dcterms:modified xsi:type="dcterms:W3CDTF">2023-09-25T17:30:32Z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内容">
    <vt:lpwstr>状元成才路</vt:lpwstr>
  </property>
  <property fmtid="{D5CDD505-2E9C-101B-9397-08002B2CF9AE}" pid="4" name="ICV">
    <vt:lpwstr>85570ABFB4C94762A8D54DDB09EAEFE6_12</vt:lpwstr>
  </property>
</Properties>
</file>