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4"/>
  </p:notesMasterIdLst>
  <p:handoutMasterIdLst>
    <p:handoutMasterId r:id="rId31"/>
  </p:handoutMasterIdLst>
  <p:sldIdLst>
    <p:sldId id="256" r:id="rId4"/>
    <p:sldId id="376" r:id="rId5"/>
    <p:sldId id="378" r:id="rId6"/>
    <p:sldId id="383" r:id="rId7"/>
    <p:sldId id="384" r:id="rId8"/>
    <p:sldId id="404" r:id="rId9"/>
    <p:sldId id="386" r:id="rId10"/>
    <p:sldId id="387" r:id="rId11"/>
    <p:sldId id="388" r:id="rId12"/>
    <p:sldId id="389" r:id="rId13"/>
    <p:sldId id="390" r:id="rId14"/>
    <p:sldId id="391" r:id="rId15"/>
    <p:sldId id="405" r:id="rId16"/>
    <p:sldId id="392" r:id="rId17"/>
    <p:sldId id="393" r:id="rId18"/>
    <p:sldId id="396" r:id="rId19"/>
    <p:sldId id="397" r:id="rId20"/>
    <p:sldId id="394" r:id="rId21"/>
    <p:sldId id="398" r:id="rId22"/>
    <p:sldId id="399" r:id="rId23"/>
    <p:sldId id="400" r:id="rId25"/>
    <p:sldId id="406" r:id="rId26"/>
    <p:sldId id="401" r:id="rId27"/>
    <p:sldId id="402" r:id="rId28"/>
    <p:sldId id="403" r:id="rId29"/>
    <p:sldId id="424" r:id="rId30"/>
  </p:sldIdLst>
  <p:sldSz cx="9144000" cy="51435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4B3BC"/>
    <a:srgbClr val="7ECDF4"/>
    <a:srgbClr val="FFD674"/>
    <a:srgbClr val="FFE9BF"/>
    <a:srgbClr val="FFD777"/>
    <a:srgbClr val="FFF0D7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96"/>
    <p:restoredTop sz="95893"/>
  </p:normalViewPr>
  <p:slideViewPr>
    <p:cSldViewPr snapToGrid="0" showGuides="1">
      <p:cViewPr>
        <p:scale>
          <a:sx n="157" d="100"/>
          <a:sy n="157" d="100"/>
        </p:scale>
        <p:origin x="-294" y="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37895A-8B40-40CA-8359-EF4FB5F08F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7002E4-197E-4FE3-8B44-78493B72D7F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337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66125" y="4394200"/>
            <a:ext cx="985838" cy="965200"/>
            <a:chOff x="5615952" y="2988531"/>
            <a:chExt cx="986646" cy="964319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5952" y="3075764"/>
              <a:ext cx="400378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66125" y="4394200"/>
            <a:ext cx="985838" cy="965200"/>
            <a:chOff x="5615952" y="2988531"/>
            <a:chExt cx="986646" cy="964319"/>
          </a:xfrm>
        </p:grpSpPr>
        <p:pic>
          <p:nvPicPr>
            <p:cNvPr id="3077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5952" y="3075764"/>
              <a:ext cx="400378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66125" y="4394200"/>
            <a:ext cx="985838" cy="965200"/>
            <a:chOff x="5615952" y="2988531"/>
            <a:chExt cx="986646" cy="964319"/>
          </a:xfrm>
        </p:grpSpPr>
        <p:pic>
          <p:nvPicPr>
            <p:cNvPr id="4102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877172" y="2988531"/>
              <a:ext cx="725426" cy="713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5615952" y="3075764"/>
              <a:ext cx="400378" cy="87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01" name="图片 8"/>
          <p:cNvPicPr>
            <a:picLocks noChangeAspect="1"/>
          </p:cNvPicPr>
          <p:nvPr userDrawn="1"/>
        </p:nvPicPr>
        <p:blipFill>
          <a:blip r:embed="rId5"/>
          <a:srcRect t="23845"/>
          <a:stretch>
            <a:fillRect/>
          </a:stretch>
        </p:blipFill>
        <p:spPr>
          <a:xfrm>
            <a:off x="-207962" y="0"/>
            <a:ext cx="2379662" cy="1208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png"/><Relationship Id="rId3" Type="http://schemas.openxmlformats.org/officeDocument/2006/relationships/slide" Target="slide18.xml"/><Relationship Id="rId2" Type="http://schemas.openxmlformats.org/officeDocument/2006/relationships/image" Target="../media/image20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1"/>
          <p:cNvSpPr txBox="1"/>
          <p:nvPr/>
        </p:nvSpPr>
        <p:spPr>
          <a:xfrm>
            <a:off x="296863" y="1160463"/>
            <a:ext cx="4187825" cy="11080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6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r>
              <a:rPr lang="en-US" altLang="zh-CN" sz="6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6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e</a:t>
            </a:r>
            <a:r>
              <a:rPr lang="en-US" altLang="zh-CN" sz="6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6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u</a:t>
            </a:r>
            <a:r>
              <a:rPr lang="en-US" altLang="zh-CN" sz="6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zh-CN" altLang="en-US" sz="66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4551363"/>
            <a:ext cx="3908425" cy="46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/>
          <p:cNvSpPr/>
          <p:nvPr/>
        </p:nvSpPr>
        <p:spPr bwMode="auto">
          <a:xfrm>
            <a:off x="395288" y="439738"/>
            <a:ext cx="719138" cy="720725"/>
          </a:xfrm>
          <a:prstGeom prst="ellipse">
            <a:avLst/>
          </a:prstGeom>
          <a:solidFill>
            <a:srgbClr val="22B7BB"/>
          </a:solidFill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400" y="390525"/>
            <a:ext cx="55403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9</a:t>
            </a:r>
            <a:endParaRPr kumimoji="0" lang="zh-CN" altLang="en-US" sz="44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336931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40.jpg"/>
          <p:cNvPicPr>
            <a:picLocks noChangeAspect="1"/>
          </p:cNvPicPr>
          <p:nvPr/>
        </p:nvPicPr>
        <p:blipFill>
          <a:blip r:embed="rId1"/>
          <a:srcRect l="7273" t="15625" r="10220" b="34375"/>
          <a:stretch>
            <a:fillRect/>
          </a:stretch>
        </p:blipFill>
        <p:spPr>
          <a:xfrm>
            <a:off x="624341" y="1120706"/>
            <a:ext cx="3171552" cy="2718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7" name="矩形 4"/>
          <p:cNvSpPr/>
          <p:nvPr/>
        </p:nvSpPr>
        <p:spPr>
          <a:xfrm>
            <a:off x="3748088" y="1165225"/>
            <a:ext cx="5094287" cy="194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奶奶讲故事讲累了，想喝点水润润嗓子，旁边的小桌子上放着一个水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杯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7315200" y="3057525"/>
            <a:ext cx="928688" cy="601663"/>
          </a:xfrm>
          <a:prstGeom prst="wedgeEllipseCallout">
            <a:avLst>
              <a:gd name="adj1" fmla="val -60045"/>
              <a:gd name="adj2" fmla="val -5044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4900" y="2984500"/>
            <a:ext cx="6492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i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390" name="组合 10"/>
          <p:cNvGrpSpPr/>
          <p:nvPr/>
        </p:nvGrpSpPr>
        <p:grpSpPr>
          <a:xfrm>
            <a:off x="65088" y="49213"/>
            <a:ext cx="3019425" cy="620712"/>
            <a:chOff x="65088" y="49967"/>
            <a:chExt cx="3020189" cy="620347"/>
          </a:xfrm>
        </p:grpSpPr>
        <p:sp>
          <p:nvSpPr>
            <p:cNvPr id="12" name="燕尾形 11"/>
            <p:cNvSpPr/>
            <p:nvPr/>
          </p:nvSpPr>
          <p:spPr>
            <a:xfrm>
              <a:off x="222290" y="86458"/>
              <a:ext cx="22230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65088" y="86458"/>
              <a:ext cx="22230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371553" y="86458"/>
              <a:ext cx="249618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7167" y="49967"/>
              <a:ext cx="2558110" cy="5854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002060"/>
                  </a:solidFill>
                  <a:latin typeface="+mj-ea"/>
                  <a:ea typeface="+mj-ea"/>
                  <a:cs typeface="黑体-繁" pitchFamily="66" charset="-122"/>
                </a:rPr>
                <a:t>迁移学习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C00000"/>
                  </a:solidFill>
                  <a:latin typeface="+mn-ea"/>
                  <a:ea typeface="宋体" panose="02010600030101010101" pitchFamily="2" charset="-122"/>
                  <a:cs typeface="+mn-cs"/>
                </a:rPr>
                <a:t>ei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3"/>
          <p:cNvSpPr/>
          <p:nvPr/>
        </p:nvSpPr>
        <p:spPr>
          <a:xfrm>
            <a:off x="2074863" y="1050925"/>
            <a:ext cx="4832350" cy="647700"/>
          </a:xfrm>
          <a:prstGeom prst="rect">
            <a:avLst/>
          </a:prstGeom>
          <a:noFill/>
          <a:ln w="25400" cap="flat" cmpd="sng">
            <a:solidFill>
              <a:srgbClr val="44B3BC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ēi    éi    ěi    èi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5038" y="2328863"/>
            <a:ext cx="4572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l-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èi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èi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ēi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éi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ēi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ěi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w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éi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ēi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5875" y="2571750"/>
            <a:ext cx="2019300" cy="1958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组合 8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10" name="燕尾形 9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422" name="文本框 12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四声练习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62" name="组合 13"/>
          <p:cNvGrpSpPr/>
          <p:nvPr/>
        </p:nvGrpSpPr>
        <p:grpSpPr>
          <a:xfrm>
            <a:off x="65088" y="1951038"/>
            <a:ext cx="2640012" cy="620712"/>
            <a:chOff x="65088" y="49967"/>
            <a:chExt cx="2640275" cy="620347"/>
          </a:xfrm>
        </p:grpSpPr>
        <p:sp>
          <p:nvSpPr>
            <p:cNvPr id="15" name="燕尾形 14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418" name="文本框 17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拼读练习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040.jpg"/>
          <p:cNvPicPr>
            <a:picLocks noChangeAspect="1"/>
          </p:cNvPicPr>
          <p:nvPr/>
        </p:nvPicPr>
        <p:blipFill>
          <a:blip r:embed="rId1"/>
          <a:srcRect l="7273" t="15625" r="10220" b="34375"/>
          <a:stretch>
            <a:fillRect/>
          </a:stretch>
        </p:blipFill>
        <p:spPr>
          <a:xfrm>
            <a:off x="762488" y="1212804"/>
            <a:ext cx="3171551" cy="2718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5" name="矩形 6"/>
          <p:cNvSpPr/>
          <p:nvPr/>
        </p:nvSpPr>
        <p:spPr>
          <a:xfrm>
            <a:off x="4102100" y="1260475"/>
            <a:ext cx="42799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奶奶今天戴的是一条红色的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围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巾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6289675" y="2765425"/>
            <a:ext cx="927100" cy="601663"/>
          </a:xfrm>
          <a:prstGeom prst="wedgeEllipseCallout">
            <a:avLst>
              <a:gd name="adj1" fmla="val -64452"/>
              <a:gd name="adj2" fmla="val -5271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375" y="2714625"/>
            <a:ext cx="6492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i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438" name="组合 14"/>
          <p:cNvGrpSpPr/>
          <p:nvPr/>
        </p:nvGrpSpPr>
        <p:grpSpPr>
          <a:xfrm>
            <a:off x="65088" y="49213"/>
            <a:ext cx="3019425" cy="620712"/>
            <a:chOff x="65088" y="49967"/>
            <a:chExt cx="3020189" cy="620347"/>
          </a:xfrm>
        </p:grpSpPr>
        <p:sp>
          <p:nvSpPr>
            <p:cNvPr id="16" name="燕尾形 15"/>
            <p:cNvSpPr/>
            <p:nvPr/>
          </p:nvSpPr>
          <p:spPr>
            <a:xfrm>
              <a:off x="222290" y="86458"/>
              <a:ext cx="22230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65088" y="86458"/>
              <a:ext cx="222306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371553" y="86458"/>
              <a:ext cx="249618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7167" y="49967"/>
              <a:ext cx="2558110" cy="5854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002060"/>
                  </a:solidFill>
                  <a:latin typeface="+mj-ea"/>
                  <a:ea typeface="+mj-ea"/>
                  <a:cs typeface="黑体-繁" pitchFamily="66" charset="-122"/>
                </a:rPr>
                <a:t>合作学习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C00000"/>
                  </a:solidFill>
                  <a:latin typeface="+mn-ea"/>
                  <a:ea typeface="宋体" panose="02010600030101010101" pitchFamily="2" charset="-122"/>
                  <a:cs typeface="+mn-cs"/>
                </a:rPr>
                <a:t>ui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3"/>
          <p:cNvSpPr/>
          <p:nvPr/>
        </p:nvSpPr>
        <p:spPr>
          <a:xfrm>
            <a:off x="1501775" y="1398588"/>
            <a:ext cx="4833938" cy="646112"/>
          </a:xfrm>
          <a:prstGeom prst="rect">
            <a:avLst/>
          </a:prstGeom>
          <a:noFill/>
          <a:ln w="25400" cap="flat" cmpd="sng">
            <a:solidFill>
              <a:srgbClr val="44B3BC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uī    uí    uǐ    uì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9459" name="图片 2"/>
          <p:cNvPicPr>
            <a:picLocks noChangeAspect="1"/>
          </p:cNvPicPr>
          <p:nvPr/>
        </p:nvPicPr>
        <p:blipFill>
          <a:blip r:embed="rId1"/>
          <a:srcRect l="29266" t="6441" r="18256" b="2663"/>
          <a:stretch>
            <a:fillRect/>
          </a:stretch>
        </p:blipFill>
        <p:spPr>
          <a:xfrm>
            <a:off x="6704013" y="306388"/>
            <a:ext cx="1150937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339975" y="635000"/>
            <a:ext cx="31988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u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并列标在后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9461" name="组合 8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6" name="燕尾形 9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燕尾形 10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燕尾形 11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9471" name="文本框 12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四声练习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6"/>
          <p:cNvGrpSpPr/>
          <p:nvPr/>
        </p:nvGrpSpPr>
        <p:grpSpPr>
          <a:xfrm>
            <a:off x="119063" y="2263775"/>
            <a:ext cx="2640012" cy="620713"/>
            <a:chOff x="65088" y="49967"/>
            <a:chExt cx="2640275" cy="620347"/>
          </a:xfrm>
        </p:grpSpPr>
        <p:sp>
          <p:nvSpPr>
            <p:cNvPr id="11" name="燕尾形 7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2" name="燕尾形 8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9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9467" name="文本框 10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拼读练习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355725" y="2808288"/>
            <a:ext cx="6197600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t-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uǐ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t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uǐ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uì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uī</a:t>
            </a:r>
            <a:endParaRPr kumimoji="0" lang="en-US" altLang="zh-CN" sz="3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uī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z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uǐ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uì</a:t>
            </a:r>
            <a:r>
              <a:rPr kumimoji="0" lang="en-US" altLang="zh-CN" sz="3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sh</a:t>
            </a:r>
            <a:r>
              <a:rPr kumimoji="0" lang="en-US" altLang="zh-CN" sz="3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uǐ</a:t>
            </a:r>
            <a:endParaRPr kumimoji="0" lang="zh-CN" altLang="zh-CN" sz="36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38325" y="1304925"/>
          <a:ext cx="54213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4213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9"/>
          <p:cNvSpPr txBox="1"/>
          <p:nvPr/>
        </p:nvSpPr>
        <p:spPr>
          <a:xfrm>
            <a:off x="2057400" y="1244600"/>
            <a:ext cx="511333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ɑi  </a:t>
            </a:r>
            <a:r>
              <a: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ei  ui</a:t>
            </a:r>
            <a:endParaRPr lang="en-US" altLang="zh-CN" sz="6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1" name="矩形 7"/>
          <p:cNvSpPr/>
          <p:nvPr/>
        </p:nvSpPr>
        <p:spPr>
          <a:xfrm>
            <a:off x="1171575" y="2640013"/>
            <a:ext cx="688498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请同学们说一说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个复韵母在四线格中的位置。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20492" name="组合 7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9" name="燕尾形 8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6" name="文本框 11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练习书写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54100" y="2797175"/>
            <a:ext cx="709930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15240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占中格，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占上中格，书写时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要靠近一些。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0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949325"/>
            <a:ext cx="1624013" cy="16732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74925" y="1371600"/>
          <a:ext cx="56626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6626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676525" y="1303338"/>
            <a:ext cx="5319713" cy="1108075"/>
            <a:chOff x="2463953" y="1328800"/>
            <a:chExt cx="5319420" cy="1107996"/>
          </a:xfrm>
        </p:grpSpPr>
        <p:sp>
          <p:nvSpPr>
            <p:cNvPr id="21517" name="Text Box 9"/>
            <p:cNvSpPr txBox="1"/>
            <p:nvPr/>
          </p:nvSpPr>
          <p:spPr>
            <a:xfrm>
              <a:off x="2463953" y="1328800"/>
              <a:ext cx="5319420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  ɑ  ɑi</a:t>
              </a:r>
              <a:r>
                <a:rPr lang="en-US" altLang="zh-CN" sz="6600" b="1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en-US" altLang="zh-CN" sz="6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ɑ</a:t>
              </a:r>
              <a:r>
                <a:rPr lang="en-US" altLang="zh-CN" sz="6600" b="1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i</a:t>
              </a:r>
              <a:endPara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18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63809" y="1548066"/>
              <a:ext cx="361950" cy="2286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41425" y="2900363"/>
            <a:ext cx="673417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15240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一笔写成，起笔横要写直；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占上中格，点不要写得太大。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53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25500"/>
            <a:ext cx="1590675" cy="16494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181350" y="1266825"/>
          <a:ext cx="441166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41166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3284538" y="1200150"/>
            <a:ext cx="4016375" cy="1108075"/>
            <a:chOff x="3752050" y="1267448"/>
            <a:chExt cx="4016692" cy="1107996"/>
          </a:xfrm>
        </p:grpSpPr>
        <p:sp>
          <p:nvSpPr>
            <p:cNvPr id="22541" name="Text Box 9"/>
            <p:cNvSpPr txBox="1"/>
            <p:nvPr/>
          </p:nvSpPr>
          <p:spPr>
            <a:xfrm>
              <a:off x="3752050" y="1267448"/>
              <a:ext cx="4016692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e  ei  </a:t>
              </a:r>
              <a:r>
                <a:rPr lang="en-US" altLang="zh-CN" sz="6600" b="1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ei</a:t>
              </a:r>
              <a:endPara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542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22366" y="1523057"/>
              <a:ext cx="242776" cy="1953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889000" y="2784475"/>
            <a:ext cx="725646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占中格，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占上中格，书写时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个字母要靠近一些。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817563"/>
            <a:ext cx="1765300" cy="1574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46350" y="1312863"/>
          <a:ext cx="56626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6626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647950" y="1244600"/>
            <a:ext cx="5319713" cy="1108075"/>
            <a:chOff x="2463953" y="1328800"/>
            <a:chExt cx="5319420" cy="1107996"/>
          </a:xfrm>
        </p:grpSpPr>
        <p:sp>
          <p:nvSpPr>
            <p:cNvPr id="23566" name="Text Box 9"/>
            <p:cNvSpPr txBox="1"/>
            <p:nvPr/>
          </p:nvSpPr>
          <p:spPr>
            <a:xfrm>
              <a:off x="2463953" y="1328800"/>
              <a:ext cx="5319420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u  u  ui</a:t>
              </a:r>
              <a:r>
                <a:rPr lang="en-US" altLang="zh-CN" sz="6600" b="1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ui</a:t>
              </a:r>
              <a:endPara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567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63809" y="1548066"/>
              <a:ext cx="36195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8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8795" y="1829930"/>
              <a:ext cx="190500" cy="40892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3565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875" y="1746250"/>
            <a:ext cx="190500" cy="84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85750" y="1397000"/>
            <a:ext cx="8609013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ei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ui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tái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kāi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nǎi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hǎi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ɡuāi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huài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kuài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bēi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péi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fēi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wéi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hēi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huì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duī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chuī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zuǐ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ruì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shuǐ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100013" y="160338"/>
            <a:ext cx="189865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4580" name="组合 14"/>
          <p:cNvGrpSpPr/>
          <p:nvPr/>
        </p:nvGrpSpPr>
        <p:grpSpPr>
          <a:xfrm>
            <a:off x="3251200" y="296863"/>
            <a:ext cx="2641600" cy="620712"/>
            <a:chOff x="65088" y="49967"/>
            <a:chExt cx="2640275" cy="620347"/>
          </a:xfrm>
        </p:grpSpPr>
        <p:sp>
          <p:nvSpPr>
            <p:cNvPr id="16" name="燕尾形 15"/>
            <p:cNvSpPr/>
            <p:nvPr/>
          </p:nvSpPr>
          <p:spPr>
            <a:xfrm>
              <a:off x="222172" y="86458"/>
              <a:ext cx="222139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65088" y="86458"/>
              <a:ext cx="222139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371322" y="86458"/>
              <a:ext cx="2135703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4589" name="文本框 18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581" name="组合 19"/>
          <p:cNvGrpSpPr/>
          <p:nvPr/>
        </p:nvGrpSpPr>
        <p:grpSpPr>
          <a:xfrm>
            <a:off x="285750" y="1125538"/>
            <a:ext cx="2640013" cy="598487"/>
            <a:chOff x="65088" y="70478"/>
            <a:chExt cx="2640275" cy="599836"/>
          </a:xfrm>
        </p:grpSpPr>
        <p:sp>
          <p:nvSpPr>
            <p:cNvPr id="21" name="燕尾形 20"/>
            <p:cNvSpPr/>
            <p:nvPr/>
          </p:nvSpPr>
          <p:spPr>
            <a:xfrm>
              <a:off x="222267" y="86389"/>
              <a:ext cx="222272" cy="583925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5088" y="86389"/>
              <a:ext cx="222272" cy="583925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71506" y="86389"/>
              <a:ext cx="2135399" cy="583925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4585" name="文本框 23"/>
            <p:cNvSpPr txBox="1"/>
            <p:nvPr/>
          </p:nvSpPr>
          <p:spPr>
            <a:xfrm>
              <a:off x="527907" y="70478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指认拼读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/>
          <p:cNvPicPr>
            <a:picLocks noChangeAspect="1"/>
          </p:cNvPicPr>
          <p:nvPr/>
        </p:nvPicPr>
        <p:blipFill>
          <a:blip r:embed="rId1"/>
          <a:srcRect l="5396" r="3581"/>
          <a:stretch>
            <a:fillRect/>
          </a:stretch>
        </p:blipFill>
        <p:spPr>
          <a:xfrm>
            <a:off x="444500" y="1984375"/>
            <a:ext cx="2605088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5"/>
          <p:cNvSpPr/>
          <p:nvPr/>
        </p:nvSpPr>
        <p:spPr>
          <a:xfrm>
            <a:off x="568325" y="909638"/>
            <a:ext cx="8007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观察情境图。你看到了什么？听到了什么？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6" name="矩形 10"/>
          <p:cNvSpPr/>
          <p:nvPr/>
        </p:nvSpPr>
        <p:spPr>
          <a:xfrm>
            <a:off x="3049588" y="1657350"/>
            <a:ext cx="57705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放学了，小妹妹看到来接自己的奶奶，像小鸟一样扑了上去，奶奶伸出双手抱住了她。多么温馨的画面啊！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5605" name="组合 12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14" name="燕尾形 13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5609" name="文本框 16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看图书写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28750" y="904875"/>
            <a:ext cx="3341688" cy="1895475"/>
            <a:chOff x="2080021" y="691933"/>
            <a:chExt cx="3340509" cy="189516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9926" t="9368" r="25128" b="53786"/>
            <a:stretch>
              <a:fillRect/>
            </a:stretch>
          </p:blipFill>
          <p:spPr>
            <a:xfrm>
              <a:off x="2080021" y="691933"/>
              <a:ext cx="3340509" cy="1895169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4" name="文本框 3">
              <a:hlinkClick r:id="rId1" action="ppaction://hlinksldjump"/>
            </p:cNvPr>
            <p:cNvSpPr txBox="1"/>
            <p:nvPr/>
          </p:nvSpPr>
          <p:spPr>
            <a:xfrm>
              <a:off x="2789384" y="1401431"/>
              <a:ext cx="1805938" cy="646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87925" y="2141538"/>
            <a:ext cx="2909888" cy="1636712"/>
            <a:chOff x="5147186" y="1860442"/>
            <a:chExt cx="2909617" cy="1637071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34193" t="30968" r="9238" b="37204"/>
            <a:stretch>
              <a:fillRect/>
            </a:stretch>
          </p:blipFill>
          <p:spPr>
            <a:xfrm>
              <a:off x="5147186" y="1860442"/>
              <a:ext cx="2909617" cy="1637071"/>
            </a:xfrm>
            <a:prstGeom prst="rect">
              <a:avLst/>
            </a:prstGeom>
            <a:effectLst>
              <a:outerShdw blurRad="139700" dist="76200" dir="2400000" algn="tl" rotWithShape="0">
                <a:prstClr val="black">
                  <a:alpha val="50000"/>
                </a:prstClr>
              </a:outerShdw>
            </a:effectLst>
          </p:spPr>
        </p:pic>
        <p:sp>
          <p:nvSpPr>
            <p:cNvPr id="7" name="文本框 6">
              <a:hlinkClick r:id="rId3" action="ppaction://hlinksldjump"/>
            </p:cNvPr>
            <p:cNvSpPr txBox="1"/>
            <p:nvPr/>
          </p:nvSpPr>
          <p:spPr>
            <a:xfrm>
              <a:off x="5697998" y="2420952"/>
              <a:ext cx="1807994" cy="6462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600" b="1" kern="1200" cap="none" spc="0" normalizeH="0" baseline="0" noProof="0" dirty="0">
                  <a:solidFill>
                    <a:srgbClr val="174134"/>
                  </a:solidFill>
                  <a:effectLst>
                    <a:outerShdw blurRad="38100" dist="38100" dir="2700000" algn="tl">
                      <a:srgbClr val="0E4262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46313" y="1103313"/>
            <a:ext cx="2357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mèi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mei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7750" y="1754188"/>
            <a:ext cx="2071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妹  妹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16463" y="1103313"/>
            <a:ext cx="2357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nǎi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nɑi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75200" y="1792288"/>
            <a:ext cx="2143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奶  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424238" y="273050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163" y="2716213"/>
            <a:ext cx="84740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仔细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观察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这两个词语的音节，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你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发现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0963" y="3516313"/>
            <a:ext cx="67310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后面的音节都没标调，要读成轻声。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51238" y="458788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588" y="1503363"/>
            <a:ext cx="7615238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还有很多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表示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称呼的词，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个字相同，后面一个字也是轻声，如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妈妈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你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还知道哪些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5013" y="3638550"/>
            <a:ext cx="4846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爷爷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哥哥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叔叔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17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3" name="燕尾形 18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4" name="燕尾形 19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5" name="燕尾形 20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80" name="文本框 21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034" name="Picture 2" descr="https://timgsa.baidu.com/timg?image&amp;quality=80&amp;size=b9999_10000&amp;sec=1562922934070&amp;di=fda5d1a6c77cd841552d7b58a20061b6&amp;imgtype=0&amp;src=http%3A%2F%2Fpic6.58cdn.com.cn%2Fzhuanzh%2Fn_v24140209385b24eafa1b56f66df088411.jpg%3Fw%3D750%26h%3D0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>
            <a:fillRect/>
          </a:stretch>
        </p:blipFill>
        <p:spPr bwMode="auto">
          <a:xfrm>
            <a:off x="1888397" y="572056"/>
            <a:ext cx="5367205" cy="32811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889125" y="3986213"/>
            <a:ext cx="574675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你们喜欢小白兔吗？为什么？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71" y="1086859"/>
            <a:ext cx="2358067" cy="2839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9"/>
          <p:cNvSpPr txBox="1"/>
          <p:nvPr/>
        </p:nvSpPr>
        <p:spPr>
          <a:xfrm>
            <a:off x="3243263" y="479425"/>
            <a:ext cx="5467350" cy="411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  白  兔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 白 兔，穿 皮 袄，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耳 朵 长，尾 巴 小。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 瓣 嘴，胡 子 翘，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 动 一 动 总 在 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4714875" y="349250"/>
            <a:ext cx="2659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3465513" y="1198563"/>
            <a:ext cx="4579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3648075" y="1997075"/>
            <a:ext cx="4538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duo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chánɡ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wěi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3563938" y="2794000"/>
            <a:ext cx="453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bàn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qiào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465513" y="3695700"/>
            <a:ext cx="5005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dònɡ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dònɡ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zǒnɡ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xiào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551238" y="309563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675" y="1497013"/>
            <a:ext cx="84248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在生活中找一找带有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白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1825" y="2438400"/>
            <a:ext cx="5340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白色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白云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白天   白菜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1825" y="3238500"/>
            <a:ext cx="5340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皮肤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皮蛋   皮鞋   皮球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8000" y="1400175"/>
            <a:ext cx="8636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试着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把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pái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duì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这个音节正确书写在四线格里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52538" y="2525713"/>
          <a:ext cx="6948488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948487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1" marR="91451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1" marR="91451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1" marR="91451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862263" y="2463800"/>
            <a:ext cx="53197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pá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i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du</a:t>
            </a:r>
            <a:r>
              <a:rPr kumimoji="0" lang="en-US" altLang="zh-CN" sz="66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ì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1756" name="组合 7"/>
          <p:cNvGrpSpPr/>
          <p:nvPr/>
        </p:nvGrpSpPr>
        <p:grpSpPr>
          <a:xfrm>
            <a:off x="65088" y="85725"/>
            <a:ext cx="2640012" cy="588963"/>
            <a:chOff x="65088" y="86458"/>
            <a:chExt cx="2640275" cy="589204"/>
          </a:xfrm>
        </p:grpSpPr>
        <p:sp>
          <p:nvSpPr>
            <p:cNvPr id="9" name="燕尾形 8"/>
            <p:cNvSpPr/>
            <p:nvPr/>
          </p:nvSpPr>
          <p:spPr>
            <a:xfrm>
              <a:off x="222266" y="86458"/>
              <a:ext cx="222272" cy="584439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65088" y="86458"/>
              <a:ext cx="222272" cy="584439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71506" y="86458"/>
              <a:ext cx="2135401" cy="584439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31761" name="文本框 11"/>
            <p:cNvSpPr txBox="1"/>
            <p:nvPr/>
          </p:nvSpPr>
          <p:spPr>
            <a:xfrm>
              <a:off x="527907" y="9088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指导书写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5988" y="3921125"/>
            <a:ext cx="76215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个音节间要留出大约一个字母的空隙。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76213" y="184150"/>
            <a:ext cx="2222500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000" y="1020763"/>
            <a:ext cx="8785225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游戏：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我来比画你来猜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看口形，猜一猜教师读的是哪一个单韵母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4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2573338"/>
            <a:ext cx="1193800" cy="155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638425"/>
            <a:ext cx="1603375" cy="141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638" y="2727325"/>
            <a:ext cx="1206500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513" y="2592388"/>
            <a:ext cx="1444625" cy="141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3010" y="2723235"/>
            <a:ext cx="1654572" cy="1149214"/>
          </a:xfrm>
          <a:prstGeom prst="ellipse">
            <a:avLst/>
          </a:prstGeom>
        </p:spPr>
      </p:pic>
      <p:pic>
        <p:nvPicPr>
          <p:cNvPr id="19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1513" y="2625725"/>
            <a:ext cx="1185862" cy="134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矩形 4"/>
          <p:cNvSpPr>
            <a:spLocks noChangeArrowheads="1"/>
          </p:cNvSpPr>
          <p:nvPr/>
        </p:nvSpPr>
        <p:spPr bwMode="auto">
          <a:xfrm>
            <a:off x="3278188" y="552450"/>
            <a:ext cx="54086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说一说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图上画了什么？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8188" y="1254125"/>
            <a:ext cx="5548312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小朋友们高高兴兴地围坐在一起听红围脖奶奶讲故事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。你们瞧，他们听得多认真啊！小朋友们生怕听不清奶奶讲的故事，一个个都挨得那么近。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图片 11" descr="040.jpg"/>
          <p:cNvPicPr>
            <a:picLocks noChangeAspect="1"/>
          </p:cNvPicPr>
          <p:nvPr/>
        </p:nvPicPr>
        <p:blipFill>
          <a:blip r:embed="rId1"/>
          <a:srcRect l="7273" t="15625" r="10220" b="34375"/>
          <a:stretch>
            <a:fillRect/>
          </a:stretch>
        </p:blipFill>
        <p:spPr>
          <a:xfrm>
            <a:off x="317507" y="1248769"/>
            <a:ext cx="3095922" cy="265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245" name="组合 10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7" name="燕尾形 6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249" name="文本框 9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情景导入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云形 2"/>
          <p:cNvSpPr/>
          <p:nvPr/>
        </p:nvSpPr>
        <p:spPr>
          <a:xfrm>
            <a:off x="1771650" y="1473200"/>
            <a:ext cx="1463675" cy="118268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970088" y="1376363"/>
            <a:ext cx="1133475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ɑi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3481388" y="412750"/>
            <a:ext cx="573087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5564188" y="465138"/>
            <a:ext cx="56991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86488" y="1603375"/>
            <a:ext cx="15748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复韵母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4238" y="2908300"/>
            <a:ext cx="52800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由两个单韵母组成的字母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5" name="下箭头 14"/>
          <p:cNvSpPr/>
          <p:nvPr/>
        </p:nvSpPr>
        <p:spPr>
          <a:xfrm rot="2600457">
            <a:off x="5749925" y="2178050"/>
            <a:ext cx="436563" cy="544513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1273" name="Rectangle 8"/>
          <p:cNvSpPr/>
          <p:nvPr/>
        </p:nvSpPr>
        <p:spPr>
          <a:xfrm>
            <a:off x="3481388" y="412750"/>
            <a:ext cx="573087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4" name="Rectangle 12"/>
          <p:cNvSpPr/>
          <p:nvPr/>
        </p:nvSpPr>
        <p:spPr>
          <a:xfrm>
            <a:off x="5564188" y="465138"/>
            <a:ext cx="56991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7238" y="587375"/>
            <a:ext cx="3019425" cy="771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6" name="组合 19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21" name="燕尾形 20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28684" y="49967"/>
              <a:ext cx="2176679" cy="5854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002060"/>
                  </a:solidFill>
                  <a:latin typeface="+mj-ea"/>
                  <a:ea typeface="+mj-ea"/>
                  <a:cs typeface="黑体-繁" pitchFamily="66" charset="-122"/>
                </a:rPr>
                <a:t>复韵母</a:t>
              </a:r>
              <a:r>
                <a:rPr kumimoji="0" lang="en-US" altLang="zh-CN" sz="3200" b="1" kern="1200" cap="none" spc="0" normalizeH="0" baseline="0" noProof="0" dirty="0" err="1">
                  <a:solidFill>
                    <a:srgbClr val="C00000"/>
                  </a:solidFill>
                  <a:latin typeface="+mn-ea"/>
                  <a:ea typeface="宋体" panose="02010600030101010101" pitchFamily="2" charset="-122"/>
                  <a:cs typeface="+mn-cs"/>
                </a:rPr>
                <a:t>ɑi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4568E-6 L 0.04323 0.305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15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6914E-6 L -0.14809 0.2972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圆角矩形 9"/>
          <p:cNvSpPr/>
          <p:nvPr/>
        </p:nvSpPr>
        <p:spPr>
          <a:xfrm>
            <a:off x="1211263" y="1931988"/>
            <a:ext cx="6323013" cy="13668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6038" y="1844675"/>
            <a:ext cx="635476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不放过，没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找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 e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u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并列标在后，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上标调点去掉。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5976938" y="1225550"/>
            <a:ext cx="2409825" cy="1014413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9488" y="144621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标调小儿歌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294" name="组合 10"/>
          <p:cNvGrpSpPr/>
          <p:nvPr/>
        </p:nvGrpSpPr>
        <p:grpSpPr>
          <a:xfrm>
            <a:off x="65088" y="49213"/>
            <a:ext cx="2640012" cy="620712"/>
            <a:chOff x="65088" y="49967"/>
            <a:chExt cx="2640275" cy="620347"/>
          </a:xfrm>
        </p:grpSpPr>
        <p:sp>
          <p:nvSpPr>
            <p:cNvPr id="12" name="燕尾形 11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71506" y="86458"/>
              <a:ext cx="2135401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2298" name="文本框 14"/>
            <p:cNvSpPr txBox="1"/>
            <p:nvPr/>
          </p:nvSpPr>
          <p:spPr>
            <a:xfrm>
              <a:off x="527907" y="49967"/>
              <a:ext cx="217745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四声练习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2571750"/>
            <a:ext cx="2028825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20750" y="698500"/>
            <a:ext cx="7786688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挨着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挨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á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á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á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皑皑白雪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皑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高矮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矮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爱心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爱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370013" y="1370013"/>
            <a:ext cx="50657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t    k    c    h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78675" y="1370013"/>
            <a:ext cx="6492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ɑi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0013" y="1370013"/>
            <a:ext cx="41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0475" y="1370013"/>
            <a:ext cx="41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t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3475" y="1370013"/>
            <a:ext cx="41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k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6000" y="1370013"/>
            <a:ext cx="41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70588" y="1370013"/>
            <a:ext cx="41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8675" y="1370013"/>
            <a:ext cx="6492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ɑi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1875" y="3487738"/>
            <a:ext cx="71882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声母轻短韵母响，两音相连猛一碰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4347" name="组合 12"/>
          <p:cNvGrpSpPr/>
          <p:nvPr/>
        </p:nvGrpSpPr>
        <p:grpSpPr>
          <a:xfrm>
            <a:off x="65088" y="49213"/>
            <a:ext cx="3414712" cy="620712"/>
            <a:chOff x="65088" y="49967"/>
            <a:chExt cx="3414895" cy="620347"/>
          </a:xfrm>
        </p:grpSpPr>
        <p:sp>
          <p:nvSpPr>
            <p:cNvPr id="15" name="燕尾形 14"/>
            <p:cNvSpPr/>
            <p:nvPr/>
          </p:nvSpPr>
          <p:spPr>
            <a:xfrm>
              <a:off x="222258" y="86458"/>
              <a:ext cx="22226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65088" y="86458"/>
              <a:ext cx="22226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371491" y="86458"/>
              <a:ext cx="2937032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351" name="文本框 17"/>
            <p:cNvSpPr txBox="1"/>
            <p:nvPr/>
          </p:nvSpPr>
          <p:spPr>
            <a:xfrm>
              <a:off x="527907" y="49967"/>
              <a:ext cx="295207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音节拼读练习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4568E-6 L -0.00017 0.24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34568E-6 L -0.61146 0.23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5679E-6 L -0.02275 0.240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45679E-6 L -0.50538 0.237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4568E-6 L -0.02274 0.2388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45679E-6 L -0.3783 0.238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5679E-6 L -0.02275 0.2401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45679E-6 L -0.25434 0.2376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45679E-6 L 0.00365 0.2379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45679E-6 L -0.10173 0.2401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2" grpId="1"/>
      <p:bldP spid="12" grpId="2"/>
      <p:bldP spid="12" grpId="3"/>
      <p:bldP spid="12" grpId="4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76638" y="228600"/>
            <a:ext cx="2041525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125" y="1766888"/>
            <a:ext cx="860901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tái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kāi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cāi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nǎi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hǎi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ɡ-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ɡ-u-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ɡuāi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huài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kuài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1988" y="3689350"/>
            <a:ext cx="7570787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联系生活说说词语或者做做相应的动作。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661988" y="1181100"/>
            <a:ext cx="80121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看下列音节，请试着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自己拼一拼，读一读。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1549</Words>
  <Application>WPS 演示</Application>
  <PresentationFormat/>
  <Paragraphs>206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Cambria</vt:lpstr>
      <vt:lpstr>楷体</vt:lpstr>
      <vt:lpstr>黑体-繁</vt:lpstr>
      <vt:lpstr>微软雅黑</vt:lpstr>
      <vt:lpstr>Arial Unicode MS</vt:lpstr>
      <vt:lpstr>Calibri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4</cp:revision>
  <dcterms:created xsi:type="dcterms:W3CDTF">2016-01-14T07:05:00Z</dcterms:created>
  <dcterms:modified xsi:type="dcterms:W3CDTF">2023-09-24T04:59:28Z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78ED4734A45D400887D69C442B77899D_13</vt:lpwstr>
  </property>
  <property fmtid="{D5CDD505-2E9C-101B-9397-08002B2CF9AE}" pid="4" name="KSOProductBuildVer">
    <vt:lpwstr>2052-12.1.0.15374</vt:lpwstr>
  </property>
</Properties>
</file>