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7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audio" Target="../media/audio4.wav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8.wav"/><Relationship Id="rId2" Type="http://schemas.openxmlformats.org/officeDocument/2006/relationships/audio" Target="../media/audio7.wav"/><Relationship Id="rId1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oleObject" Target="../embeddings/oleObject2.bin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标题 5121"/>
          <p:cNvPicPr>
            <a:picLocks noChangeAspect="1"/>
          </p:cNvPicPr>
          <p:nvPr>
            <p:ph type="title"/>
          </p:nvPr>
        </p:nvPicPr>
        <p:blipFill>
          <a:blip r:embed="rId1"/>
          <a:stretch>
            <a:fillRect/>
          </a:stretch>
        </p:blipFill>
        <p:spPr>
          <a:xfrm>
            <a:off x="0" y="1219200"/>
            <a:ext cx="4267200" cy="5233988"/>
          </a:xfrm>
        </p:spPr>
      </p:pic>
      <p:sp>
        <p:nvSpPr>
          <p:cNvPr id="5123" name="文本占位符 5122"/>
          <p:cNvSpPr txBox="1"/>
          <p:nvPr>
            <p:ph type="body" sz="half" idx="1"/>
          </p:nvPr>
        </p:nvSpPr>
        <p:spPr>
          <a:xfrm>
            <a:off x="4211638" y="1412875"/>
            <a:ext cx="4716462" cy="4114800"/>
          </a:xfrm>
        </p:spPr>
        <p:txBody>
          <a:bodyPr vert="horz" wrap="square" lIns="91440" tIns="45720" rIns="91440" bIns="45720" anchor="t" anchorCtr="0"/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zh-CN" sz="2800"/>
              <a:t>1.I often </a:t>
            </a:r>
            <a:r>
              <a:rPr lang="en-US" altLang="zh-CN" sz="2800" u="sng"/>
              <a:t>           </a:t>
            </a:r>
            <a:r>
              <a:rPr lang="en-US" altLang="zh-CN" sz="2800"/>
              <a:t>(bring) </a:t>
            </a:r>
            <a:r>
              <a:rPr lang="en-US" altLang="zh-CN" sz="2800" err="1"/>
              <a:t>lingts</a:t>
            </a:r>
            <a:r>
              <a:rPr lang="en-US" altLang="zh-CN" sz="2800"/>
              <a:t> for the </a:t>
            </a:r>
            <a:r>
              <a:rPr lang="en-US" altLang="zh-CN" sz="2800" err="1"/>
              <a:t>Chtistmas</a:t>
            </a:r>
            <a:r>
              <a:rPr lang="en-US" altLang="zh-CN" sz="2800"/>
              <a:t> tree.</a:t>
            </a:r>
            <a:endParaRPr lang="en-US" altLang="zh-CN" sz="2800"/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endParaRPr lang="en-US" altLang="zh-CN" sz="2800"/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zh-CN" sz="2800"/>
              <a:t>2. Yesterday I </a:t>
            </a:r>
            <a:r>
              <a:rPr lang="en-US" altLang="zh-CN" sz="2800" u="sng"/>
              <a:t>                 </a:t>
            </a:r>
            <a:r>
              <a:rPr lang="en-US" altLang="zh-CN" sz="2800"/>
              <a:t>(bring)   a </a:t>
            </a:r>
            <a:r>
              <a:rPr lang="en-US" altLang="zh-CN" sz="2800" err="1"/>
              <a:t>Chtistmas</a:t>
            </a:r>
            <a:r>
              <a:rPr lang="en-US" altLang="zh-CN" sz="2800"/>
              <a:t> tree to school.</a:t>
            </a:r>
            <a:endParaRPr lang="en-US" altLang="zh-CN" sz="2800"/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endParaRPr lang="en-US" altLang="zh-CN" sz="2800" u="sng"/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endParaRPr lang="en-US" altLang="zh-CN" sz="2800"/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zh-CN" sz="2800"/>
              <a:t>3. Tomorrow I </a:t>
            </a:r>
            <a:r>
              <a:rPr lang="en-US" altLang="zh-CN" sz="2800" u="sng"/>
              <a:t>                 </a:t>
            </a:r>
            <a:endParaRPr lang="en-US" altLang="zh-CN" sz="2800" u="sng"/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zh-CN" sz="2800"/>
              <a:t>     (bring) a star for the tree.</a:t>
            </a:r>
            <a:endParaRPr lang="en-US" altLang="zh-CN" sz="2800"/>
          </a:p>
        </p:txBody>
      </p:sp>
      <p:sp>
        <p:nvSpPr>
          <p:cNvPr id="5124" name="文本框 5123"/>
          <p:cNvSpPr txBox="1"/>
          <p:nvPr/>
        </p:nvSpPr>
        <p:spPr>
          <a:xfrm>
            <a:off x="5580063" y="1341438"/>
            <a:ext cx="1008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bring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6629400" y="2743200"/>
            <a:ext cx="12239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brought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6443663" y="4797425"/>
            <a:ext cx="23764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am going to bring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7" name="直接连接符 5126"/>
          <p:cNvSpPr/>
          <p:nvPr/>
        </p:nvSpPr>
        <p:spPr>
          <a:xfrm>
            <a:off x="6516688" y="5300663"/>
            <a:ext cx="21605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8" name="矩形 5127"/>
          <p:cNvSpPr/>
          <p:nvPr/>
        </p:nvSpPr>
        <p:spPr>
          <a:xfrm>
            <a:off x="2411413" y="0"/>
            <a:ext cx="3970337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用动词的适当形式填空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61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3">
                                            <p:txEl>
                                              <p:charRg st="61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charRg st="61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33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3">
                                            <p:txEl>
                                              <p:charRg st="133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3">
                                            <p:txEl>
                                              <p:charRg st="133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65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3">
                                            <p:txEl>
                                              <p:charRg st="165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3">
                                            <p:txEl>
                                              <p:charRg st="165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l"/>
            <a:r>
              <a:rPr lang="en-US" altLang="zh-CN">
                <a:solidFill>
                  <a:srgbClr val="FF0000"/>
                </a:solidFill>
              </a:rPr>
              <a:t>Read  and listen!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</a:rPr>
              <a:t>Where(</a:t>
            </a:r>
            <a:r>
              <a:rPr lang="zh-CN" altLang="en-US" dirty="0">
                <a:solidFill>
                  <a:srgbClr val="FF0000"/>
                </a:solidFill>
              </a:rPr>
              <a:t>哪里</a:t>
            </a:r>
            <a:r>
              <a:rPr lang="en-US" altLang="zh-CN">
                <a:solidFill>
                  <a:srgbClr val="FF0000"/>
                </a:solidFill>
              </a:rPr>
              <a:t>) are they  ?</a:t>
            </a:r>
            <a:endParaRPr lang="en-US" altLang="zh-CN">
              <a:solidFill>
                <a:srgbClr val="FF0000"/>
              </a:solidFill>
            </a:endParaRPr>
          </a:p>
          <a:p>
            <a:r>
              <a:rPr lang="en-US" altLang="zh-CN">
                <a:solidFill>
                  <a:srgbClr val="FF0000"/>
                </a:solidFill>
              </a:rPr>
              <a:t>What are they doing ?</a:t>
            </a:r>
            <a:endParaRPr lang="en-US" altLang="zh-CN">
              <a:solidFill>
                <a:srgbClr val="FF0000"/>
              </a:solidFill>
            </a:endParaRPr>
          </a:p>
          <a:p>
            <a:r>
              <a:rPr lang="en-US" altLang="zh-CN">
                <a:solidFill>
                  <a:srgbClr val="FF0000"/>
                </a:solidFill>
              </a:rPr>
              <a:t>What does Danny want to buy ?</a:t>
            </a:r>
            <a:endParaRPr lang="en-US" altLang="zh-CN">
              <a:solidFill>
                <a:srgbClr val="FF0000"/>
              </a:solidFill>
            </a:endParaRPr>
          </a:p>
          <a:p>
            <a:r>
              <a:rPr lang="en-US" altLang="zh-CN">
                <a:solidFill>
                  <a:srgbClr val="FF0000"/>
                </a:solidFill>
              </a:rPr>
              <a:t>What does Li Ming want to buy ?</a:t>
            </a:r>
            <a:endParaRPr lang="en-US" altLang="zh-CN">
              <a:solidFill>
                <a:srgbClr val="FF0000"/>
              </a:solidFill>
            </a:endParaRPr>
          </a:p>
          <a:p>
            <a:r>
              <a:rPr lang="en-US" altLang="zh-CN">
                <a:solidFill>
                  <a:srgbClr val="FF0000"/>
                </a:solidFill>
              </a:rPr>
              <a:t>Do you like Santa? </a:t>
            </a:r>
            <a:endParaRPr lang="en-US" altLang="zh-CN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占位符 15361"/>
          <p:cNvSpPr>
            <a:spLocks noGrp="1"/>
          </p:cNvSpPr>
          <p:nvPr>
            <p:ph type="body" idx="1"/>
          </p:nvPr>
        </p:nvSpPr>
        <p:spPr>
          <a:xfrm>
            <a:off x="107950" y="909638"/>
            <a:ext cx="8712200" cy="1439862"/>
          </a:xfrm>
        </p:spPr>
        <p:txBody>
          <a:bodyPr/>
          <a:p>
            <a:pPr marL="609600" indent="-609600">
              <a:lnSpc>
                <a:spcPct val="90000"/>
              </a:lnSpc>
              <a:buNone/>
            </a:pP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</a:rPr>
              <a:t>1. I want to buy ______for my family.</a:t>
            </a:r>
            <a:endParaRPr lang="en-US" altLang="zh-CN" sz="4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90000"/>
              </a:lnSpc>
              <a:buNone/>
            </a:pP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4000" err="1">
                <a:solidFill>
                  <a:srgbClr val="000000"/>
                </a:solidFill>
                <a:latin typeface="Times New Roman" panose="02020603050405020304" pitchFamily="18" charset="0"/>
              </a:rPr>
              <a:t>A.Thing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en-US" altLang="zh-CN" sz="4000" err="1">
                <a:solidFill>
                  <a:srgbClr val="000000"/>
                </a:solidFill>
                <a:latin typeface="Times New Roman" panose="02020603050405020304" pitchFamily="18" charset="0"/>
              </a:rPr>
              <a:t>B.something</a:t>
            </a:r>
            <a:endParaRPr lang="en-US" altLang="zh-CN" sz="4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矩形 15362"/>
          <p:cNvSpPr>
            <a:spLocks noRot="1"/>
          </p:cNvSpPr>
          <p:nvPr/>
        </p:nvSpPr>
        <p:spPr>
          <a:xfrm>
            <a:off x="73025" y="2133600"/>
            <a:ext cx="9036050" cy="18002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609600" lvl="0" indent="-609600">
              <a:lnSpc>
                <a:spcPct val="90000"/>
              </a:lnSpc>
              <a:buNone/>
            </a:pP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</a:rPr>
              <a:t>2. I am  going  to  give  something</a:t>
            </a:r>
            <a:endParaRPr lang="en-US" altLang="zh-CN" sz="4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609600" lvl="0" indent="-609600">
              <a:lnSpc>
                <a:spcPct val="90000"/>
              </a:lnSpc>
              <a:buNone/>
            </a:pP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</a:rPr>
              <a:t>    ______Jenny.</a:t>
            </a:r>
            <a:endParaRPr lang="en-US" altLang="zh-CN" sz="4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609600" lvl="0" indent="-609600">
              <a:lnSpc>
                <a:spcPct val="90000"/>
              </a:lnSpc>
              <a:buNone/>
            </a:pP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4000" err="1">
                <a:solidFill>
                  <a:srgbClr val="000000"/>
                </a:solidFill>
                <a:latin typeface="Times New Roman" panose="02020603050405020304" pitchFamily="18" charset="0"/>
              </a:rPr>
              <a:t>A.of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</a:rPr>
              <a:t>             B. to             </a:t>
            </a:r>
            <a:r>
              <a:rPr lang="en-US" altLang="zh-CN" sz="4000" err="1">
                <a:solidFill>
                  <a:srgbClr val="000000"/>
                </a:solidFill>
                <a:latin typeface="Times New Roman" panose="02020603050405020304" pitchFamily="18" charset="0"/>
              </a:rPr>
              <a:t>C.on</a:t>
            </a:r>
            <a:endParaRPr lang="en-US" altLang="zh-CN" sz="4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4" name="矩形 15363"/>
          <p:cNvSpPr>
            <a:spLocks noRot="1"/>
          </p:cNvSpPr>
          <p:nvPr/>
        </p:nvSpPr>
        <p:spPr>
          <a:xfrm>
            <a:off x="107950" y="4005263"/>
            <a:ext cx="10656888" cy="299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609600" lvl="0" indent="-609600">
              <a:lnSpc>
                <a:spcPct val="90000"/>
              </a:lnSpc>
              <a:buNone/>
            </a:pP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</a:rPr>
              <a:t>3. Li Ming   is   going   to   buy </a:t>
            </a:r>
            <a:endParaRPr lang="en-US" altLang="zh-CN" sz="4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609600" lvl="0" indent="-609600">
              <a:lnSpc>
                <a:spcPct val="90000"/>
              </a:lnSpc>
              <a:buNone/>
            </a:pP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</a:rPr>
              <a:t>    ________to   Jenny.</a:t>
            </a:r>
            <a:endParaRPr lang="en-US" altLang="zh-CN" sz="4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609600" lvl="0" indent="-609600">
              <a:lnSpc>
                <a:spcPct val="90000"/>
              </a:lnSpc>
              <a:buNone/>
            </a:pP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</a:rPr>
              <a:t>   A. something special </a:t>
            </a:r>
            <a:endParaRPr lang="en-US" altLang="zh-CN" sz="4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609600" lvl="0" indent="-609600">
              <a:lnSpc>
                <a:spcPct val="90000"/>
              </a:lnSpc>
              <a:buNone/>
            </a:pP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</a:rPr>
              <a:t>   B. special something</a:t>
            </a:r>
            <a:endParaRPr lang="en-US" altLang="zh-CN" sz="4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3995738" y="765175"/>
            <a:ext cx="557212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</a:rPr>
              <a:t>B</a:t>
            </a:r>
            <a:endParaRPr lang="en-US" altLang="zh-CN" sz="440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1042988" y="2636838"/>
            <a:ext cx="557212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</a:rPr>
              <a:t>B</a:t>
            </a:r>
            <a:endParaRPr lang="en-US" altLang="zh-CN" sz="440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1331913" y="4581525"/>
            <a:ext cx="557212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</a:rPr>
              <a:t>A</a:t>
            </a:r>
            <a:endParaRPr lang="en-US" altLang="zh-CN" sz="440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5368" name="矩形 15367"/>
          <p:cNvSpPr/>
          <p:nvPr/>
        </p:nvSpPr>
        <p:spPr>
          <a:xfrm>
            <a:off x="3505200" y="152400"/>
            <a:ext cx="2019300" cy="7762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40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我能行！</a:t>
            </a:r>
            <a:endParaRPr lang="zh-CN" altLang="en-US" sz="40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你真聪明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太棒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ou are so smart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  <p:bldP spid="153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占位符 16385"/>
          <p:cNvSpPr>
            <a:spLocks noGrp="1"/>
          </p:cNvSpPr>
          <p:nvPr>
            <p:ph type="body" idx="1"/>
          </p:nvPr>
        </p:nvSpPr>
        <p:spPr>
          <a:xfrm>
            <a:off x="0" y="1052513"/>
            <a:ext cx="9036050" cy="790575"/>
          </a:xfrm>
        </p:spPr>
        <p:txBody>
          <a:bodyPr/>
          <a:p>
            <a:pPr marL="609600" indent="-609600">
              <a:lnSpc>
                <a:spcPct val="90000"/>
              </a:lnSpc>
              <a:buNone/>
            </a:pPr>
            <a:r>
              <a:rPr lang="en-US" altLang="zh-CN" sz="4400">
                <a:solidFill>
                  <a:srgbClr val="000000"/>
                </a:solidFill>
                <a:latin typeface="Times New Roman" panose="02020603050405020304" pitchFamily="18" charset="0"/>
              </a:rPr>
              <a:t>1. Santa is a man in red clothes  (   )</a:t>
            </a:r>
            <a:endParaRPr lang="en-US" altLang="zh-CN" sz="4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7" name="矩形 16386"/>
          <p:cNvSpPr>
            <a:spLocks noRot="1"/>
          </p:cNvSpPr>
          <p:nvPr/>
        </p:nvSpPr>
        <p:spPr>
          <a:xfrm>
            <a:off x="0" y="1917700"/>
            <a:ext cx="9036050" cy="9350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609600" lvl="0" indent="-609600">
              <a:lnSpc>
                <a:spcPct val="90000"/>
              </a:lnSpc>
              <a:buNone/>
            </a:pPr>
            <a:r>
              <a:rPr lang="en-US" altLang="zh-CN" sz="4400">
                <a:solidFill>
                  <a:srgbClr val="000000"/>
                </a:solidFill>
                <a:latin typeface="Times New Roman" panose="02020603050405020304" pitchFamily="18" charset="0"/>
              </a:rPr>
              <a:t>2. Jenny and </a:t>
            </a:r>
            <a:r>
              <a:rPr lang="en-US" altLang="zh-CN" sz="4400" err="1">
                <a:solidFill>
                  <a:srgbClr val="000000"/>
                </a:solidFill>
                <a:latin typeface="Times New Roman" panose="02020603050405020304" pitchFamily="18" charset="0"/>
              </a:rPr>
              <a:t>Ll</a:t>
            </a:r>
            <a:r>
              <a:rPr lang="en-US" altLang="zh-CN" sz="4400">
                <a:solidFill>
                  <a:srgbClr val="000000"/>
                </a:solidFill>
                <a:latin typeface="Times New Roman" panose="02020603050405020304" pitchFamily="18" charset="0"/>
              </a:rPr>
              <a:t> Ming are shopping 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</a:rPr>
              <a:t>(   )</a:t>
            </a:r>
            <a:endParaRPr lang="en-US" altLang="zh-CN" sz="48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8" name="矩形 16387"/>
          <p:cNvSpPr>
            <a:spLocks noRot="1"/>
          </p:cNvSpPr>
          <p:nvPr/>
        </p:nvSpPr>
        <p:spPr>
          <a:xfrm>
            <a:off x="34925" y="2852738"/>
            <a:ext cx="9359900" cy="105251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609600" lvl="0" indent="-609600">
              <a:lnSpc>
                <a:spcPct val="90000"/>
              </a:lnSpc>
              <a:buNone/>
            </a:pPr>
            <a:r>
              <a:rPr lang="en-US" altLang="zh-CN" sz="4400">
                <a:solidFill>
                  <a:srgbClr val="000000"/>
                </a:solidFill>
                <a:latin typeface="Times New Roman" panose="02020603050405020304" pitchFamily="18" charset="0"/>
              </a:rPr>
              <a:t>3. Danny  would like a new  sweater(   )</a:t>
            </a:r>
            <a:endParaRPr lang="en-US" altLang="zh-CN" sz="4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7451725" y="1052513"/>
            <a:ext cx="525463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</a:rPr>
              <a:t>T</a:t>
            </a:r>
            <a:endParaRPr lang="en-US" altLang="zh-CN" sz="440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8172450" y="1946275"/>
            <a:ext cx="525463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endParaRPr lang="en-US" altLang="zh-CN" sz="4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8367713" y="2852738"/>
            <a:ext cx="525462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endParaRPr lang="en-US" altLang="zh-CN" sz="4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392" name="矩形 16391"/>
          <p:cNvSpPr>
            <a:spLocks noRot="1"/>
          </p:cNvSpPr>
          <p:nvPr/>
        </p:nvSpPr>
        <p:spPr>
          <a:xfrm>
            <a:off x="0" y="3644900"/>
            <a:ext cx="9251950" cy="16557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609600" lvl="0" indent="-609600">
              <a:lnSpc>
                <a:spcPct val="90000"/>
              </a:lnSpc>
              <a:buNone/>
            </a:pPr>
            <a:r>
              <a:rPr lang="en-US" altLang="zh-CN" sz="4400">
                <a:solidFill>
                  <a:srgbClr val="000000"/>
                </a:solidFill>
                <a:latin typeface="Times New Roman" panose="02020603050405020304" pitchFamily="18" charset="0"/>
              </a:rPr>
              <a:t>4. Li   Ming  doesn’t   want to   buy Christmas  gifts                    (   )</a:t>
            </a:r>
            <a:endParaRPr lang="en-US" altLang="zh-CN" sz="4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3" name="文本框 16392"/>
          <p:cNvSpPr txBox="1"/>
          <p:nvPr/>
        </p:nvSpPr>
        <p:spPr>
          <a:xfrm>
            <a:off x="7164388" y="4221163"/>
            <a:ext cx="525462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endParaRPr lang="en-US" altLang="zh-CN" sz="4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394" name="矩形 16393"/>
          <p:cNvSpPr/>
          <p:nvPr/>
        </p:nvSpPr>
        <p:spPr>
          <a:xfrm>
            <a:off x="3505200" y="228600"/>
            <a:ext cx="224790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看我的！</a:t>
            </a:r>
            <a:endParaRPr lang="zh-CN" altLang="en-US" sz="44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t's graet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  <p:bldP spid="16391" grpId="0"/>
      <p:bldP spid="163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2006102901232600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-387350"/>
            <a:ext cx="9971088" cy="72453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147" name="对象 6146"/>
          <p:cNvGraphicFramePr/>
          <p:nvPr/>
        </p:nvGraphicFramePr>
        <p:xfrm>
          <a:off x="-252412" y="-387350"/>
          <a:ext cx="3452812" cy="724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6153150" imgH="4572000" progId="Paint.Picture">
                  <p:embed/>
                </p:oleObj>
              </mc:Choice>
              <mc:Fallback>
                <p:oleObj name="" r:id="rId2" imgW="6153150" imgH="45720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252412" y="-387350"/>
                        <a:ext cx="3452812" cy="7245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" name="文本框 6147"/>
          <p:cNvSpPr txBox="1"/>
          <p:nvPr/>
        </p:nvSpPr>
        <p:spPr>
          <a:xfrm>
            <a:off x="3200400" y="685800"/>
            <a:ext cx="65278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err="1">
                <a:latin typeface="Times New Roman" panose="02020603050405020304" pitchFamily="18" charset="0"/>
              </a:rPr>
              <a:t>Yesterday,Danny</a:t>
            </a:r>
            <a:r>
              <a:rPr lang="en-US" altLang="zh-CN" sz="3200" b="1">
                <a:latin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  <a:r>
              <a:rPr lang="en-US" altLang="zh-CN" sz="3200" b="1">
                <a:latin typeface="Times New Roman" panose="02020603050405020304" pitchFamily="18" charset="0"/>
              </a:rPr>
              <a:t> to school by bus.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Danny often ____(go) to  school     by   bus .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5715000" y="1905000"/>
            <a:ext cx="3581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goes</a:t>
            </a:r>
            <a:r>
              <a:rPr lang="en-US" altLang="zh-CN" sz="2800" b="1">
                <a:latin typeface="Arial" panose="020B0604020202020204" pitchFamily="34" charset="0"/>
              </a:rPr>
              <a:t> 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3200400" y="4191000"/>
            <a:ext cx="6248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Danny  ___________ </a:t>
            </a:r>
            <a:r>
              <a:rPr lang="zh-CN" altLang="en-US" sz="3200" b="1" dirty="0">
                <a:latin typeface="Arial" panose="020B0604020202020204" pitchFamily="34" charset="0"/>
              </a:rPr>
              <a:t>（</a:t>
            </a:r>
            <a:r>
              <a:rPr lang="en-US" altLang="zh-CN" sz="3200" b="1">
                <a:latin typeface="Arial" panose="020B0604020202020204" pitchFamily="34" charset="0"/>
              </a:rPr>
              <a:t>go</a:t>
            </a:r>
            <a:r>
              <a:rPr lang="zh-CN" altLang="en-US" sz="3200" b="1" dirty="0">
                <a:latin typeface="Arial" panose="020B0604020202020204" pitchFamily="34" charset="0"/>
              </a:rPr>
              <a:t>）</a:t>
            </a:r>
            <a:r>
              <a:rPr lang="en-US" altLang="zh-CN" sz="3200" b="1">
                <a:latin typeface="Arial" panose="020B0604020202020204" pitchFamily="34" charset="0"/>
              </a:rPr>
              <a:t>school by  bus tomorrow.                        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4800600" y="4114800"/>
            <a:ext cx="228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is going to 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skyhill_1024X768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964613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7171" name="对象 7170"/>
          <p:cNvGraphicFramePr/>
          <p:nvPr/>
        </p:nvGraphicFramePr>
        <p:xfrm>
          <a:off x="4557713" y="3414713"/>
          <a:ext cx="28575" cy="2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2" imgW="28575" imgH="28575" progId="Paint.Picture">
                  <p:embed/>
                </p:oleObj>
              </mc:Choice>
              <mc:Fallback>
                <p:oleObj name="" r:id="rId2" imgW="28575" imgH="28575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57713" y="3414713"/>
                        <a:ext cx="28575" cy="28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2" name="文本框 7171"/>
          <p:cNvSpPr txBox="1"/>
          <p:nvPr/>
        </p:nvSpPr>
        <p:spPr>
          <a:xfrm>
            <a:off x="0" y="5300663"/>
            <a:ext cx="8388350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Tomorrow Danny  is going to</a:t>
            </a:r>
            <a:r>
              <a:rPr lang="en-US" altLang="zh-CN" sz="3600">
                <a:latin typeface="Arial" panose="020B0604020202020204" pitchFamily="34" charset="0"/>
              </a:rPr>
              <a:t>………………</a:t>
            </a:r>
            <a:r>
              <a:rPr lang="en-US" altLang="zh-CN" sz="3600">
                <a:latin typeface="Times New Roman" panose="02020603050405020304" pitchFamily="18" charset="0"/>
              </a:rPr>
              <a:t>.</a:t>
            </a:r>
            <a:endParaRPr lang="en-US" altLang="zh-CN" sz="36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400" dirty="0">
              <a:latin typeface="Times New Roman" panose="02020603050405020304" pitchFamily="18" charset="0"/>
            </a:endParaRPr>
          </a:p>
        </p:txBody>
      </p:sp>
      <p:pic>
        <p:nvPicPr>
          <p:cNvPr id="7173" name="图片 7172" descr="SC200410201032099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084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文本框 7173"/>
          <p:cNvSpPr txBox="1"/>
          <p:nvPr/>
        </p:nvSpPr>
        <p:spPr>
          <a:xfrm>
            <a:off x="5508625" y="5084763"/>
            <a:ext cx="3635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600">
                <a:solidFill>
                  <a:schemeClr val="accent2"/>
                </a:solidFill>
                <a:latin typeface="Times New Roman" panose="02020603050405020304" pitchFamily="18" charset="0"/>
              </a:rPr>
              <a:t>ski </a:t>
            </a:r>
            <a:r>
              <a:rPr lang="en-US" altLang="zh-CN" sz="3600">
                <a:latin typeface="Times New Roman" panose="02020603050405020304" pitchFamily="18" charset="0"/>
              </a:rPr>
              <a:t> on the  snow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17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sz="4000"/>
              <a:t>Part 2</a:t>
            </a:r>
            <a:br>
              <a:rPr lang="en-US" altLang="zh-CN" sz="4000"/>
            </a:br>
            <a:r>
              <a:rPr lang="en-US" altLang="zh-CN" sz="4000"/>
              <a:t>writing  Christmas  cards </a:t>
            </a:r>
            <a:endParaRPr lang="en-US" altLang="zh-CN" sz="400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1044575" y="2132013"/>
            <a:ext cx="3084513" cy="71120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b="1"/>
              <a:t>write(</a:t>
            </a:r>
            <a:r>
              <a:rPr lang="zh-CN" altLang="en-US" b="1" dirty="0"/>
              <a:t>现在分词</a:t>
            </a:r>
            <a:r>
              <a:rPr lang="en-US" altLang="zh-CN" b="1"/>
              <a:t>)</a:t>
            </a:r>
            <a:endParaRPr lang="en-US" altLang="zh-CN" b="1"/>
          </a:p>
        </p:txBody>
      </p:sp>
      <p:sp>
        <p:nvSpPr>
          <p:cNvPr id="8196" name="文本框 8195"/>
          <p:cNvSpPr txBox="1"/>
          <p:nvPr/>
        </p:nvSpPr>
        <p:spPr>
          <a:xfrm>
            <a:off x="4495800" y="2362200"/>
            <a:ext cx="2438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writing 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990600" y="3429000"/>
            <a:ext cx="3200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send   a card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4572000" y="3352800"/>
            <a:ext cx="3200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寄卡片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990600" y="4267200"/>
            <a:ext cx="84582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err="1">
                <a:latin typeface="Arial" panose="020B0604020202020204" pitchFamily="34" charset="0"/>
              </a:rPr>
              <a:t>eg</a:t>
            </a:r>
            <a:r>
              <a:rPr lang="en-US" altLang="zh-CN" sz="3200">
                <a:latin typeface="Arial" panose="020B0604020202020204" pitchFamily="34" charset="0"/>
              </a:rPr>
              <a:t>: </a:t>
            </a:r>
            <a:r>
              <a:rPr lang="en-US" altLang="zh-CN" sz="3200" b="1">
                <a:latin typeface="Arial" panose="020B0604020202020204" pitchFamily="34" charset="0"/>
              </a:rPr>
              <a:t>Send</a:t>
            </a:r>
            <a:r>
              <a:rPr lang="en-US" altLang="zh-CN" sz="3200">
                <a:latin typeface="Arial" panose="020B0604020202020204" pitchFamily="34" charset="0"/>
              </a:rPr>
              <a:t> them </a:t>
            </a:r>
            <a:r>
              <a:rPr lang="en-US" altLang="zh-CN" sz="3200" b="1">
                <a:latin typeface="Arial" panose="020B0604020202020204" pitchFamily="34" charset="0"/>
              </a:rPr>
              <a:t>a card</a:t>
            </a:r>
            <a:r>
              <a:rPr lang="en-US" altLang="zh-CN" sz="3200">
                <a:latin typeface="Arial" panose="020B0604020202020204" pitchFamily="34" charset="0"/>
              </a:rPr>
              <a:t> .</a:t>
            </a:r>
            <a:endParaRPr lang="en-US" altLang="zh-CN" sz="3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      Send  </a:t>
            </a:r>
            <a:r>
              <a:rPr lang="en-US" altLang="zh-CN" sz="3200" b="1" err="1">
                <a:latin typeface="Arial" panose="020B0604020202020204" pitchFamily="34" charset="0"/>
              </a:rPr>
              <a:t>Luodan</a:t>
            </a:r>
            <a:r>
              <a:rPr lang="en-US" altLang="zh-CN" sz="3200" b="1">
                <a:latin typeface="Arial" panose="020B0604020202020204" pitchFamily="34" charset="0"/>
              </a:rPr>
              <a:t> a card.</a:t>
            </a:r>
            <a:endParaRPr lang="en-US" altLang="zh-CN" sz="32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  <p:bldP spid="81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12045244W6-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9218"/>
          <p:cNvSpPr txBox="1"/>
          <p:nvPr/>
        </p:nvSpPr>
        <p:spPr>
          <a:xfrm>
            <a:off x="395288" y="549275"/>
            <a:ext cx="8424862" cy="6497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>
                <a:latin typeface="Arial Black" panose="020B0A04020102020204" pitchFamily="34" charset="0"/>
              </a:rPr>
              <a:t>December 23</a:t>
            </a:r>
            <a:endParaRPr lang="en-US" altLang="zh-CN" sz="2800">
              <a:latin typeface="Arial Black" panose="020B0A04020102020204" pitchFamily="34" charset="0"/>
            </a:endParaRPr>
          </a:p>
          <a:p>
            <a:r>
              <a:rPr lang="en-US" altLang="zh-CN" sz="2800">
                <a:latin typeface="Arial Black" panose="020B0A04020102020204" pitchFamily="34" charset="0"/>
              </a:rPr>
              <a:t>Dear Jing,</a:t>
            </a:r>
            <a:endParaRPr lang="en-US" altLang="zh-CN" sz="2800">
              <a:latin typeface="Arial Black" panose="020B0A04020102020204" pitchFamily="34" charset="0"/>
            </a:endParaRPr>
          </a:p>
          <a:p>
            <a:r>
              <a:rPr lang="en-US" altLang="zh-CN" sz="2800">
                <a:latin typeface="Arial Black" panose="020B0A04020102020204" pitchFamily="34" charset="0"/>
              </a:rPr>
              <a:t> </a:t>
            </a:r>
            <a:endParaRPr lang="en-US" altLang="zh-CN" sz="2800">
              <a:latin typeface="Arial Black" panose="020B0A04020102020204" pitchFamily="34" charset="0"/>
            </a:endParaRPr>
          </a:p>
          <a:p>
            <a:r>
              <a:rPr lang="en-US" altLang="zh-CN" sz="2800">
                <a:latin typeface="Arial Black" panose="020B0A04020102020204" pitchFamily="34" charset="0"/>
              </a:rPr>
              <a:t>    Jenny’s family </a:t>
            </a:r>
            <a:r>
              <a:rPr lang="en-US" altLang="zh-CN" sz="2800" u="sng">
                <a:latin typeface="Arial Black" panose="020B0A04020102020204" pitchFamily="34" charset="0"/>
              </a:rPr>
              <a:t>is getting ready for</a:t>
            </a:r>
            <a:r>
              <a:rPr lang="en-US" altLang="zh-CN" sz="2800">
                <a:latin typeface="Arial Black" panose="020B0A04020102020204" pitchFamily="34" charset="0"/>
              </a:rPr>
              <a:t> the Christmas holiday.</a:t>
            </a:r>
            <a:endParaRPr lang="en-US" altLang="zh-CN" sz="2800">
              <a:latin typeface="Arial Black" panose="020B0A04020102020204" pitchFamily="34" charset="0"/>
            </a:endParaRPr>
          </a:p>
          <a:p>
            <a:r>
              <a:rPr lang="en-US" altLang="zh-CN" sz="2800">
                <a:solidFill>
                  <a:schemeClr val="bg2"/>
                </a:solidFill>
                <a:latin typeface="Arial Black" panose="020B0A04020102020204" pitchFamily="34" charset="0"/>
              </a:rPr>
              <a:t>    </a:t>
            </a:r>
            <a:r>
              <a:rPr lang="en-US" altLang="zh-CN" sz="2800">
                <a:solidFill>
                  <a:schemeClr val="hlink"/>
                </a:solidFill>
                <a:latin typeface="Arial Black" panose="020B0A04020102020204" pitchFamily="34" charset="0"/>
              </a:rPr>
              <a:t>Yesterday </a:t>
            </a:r>
            <a:r>
              <a:rPr lang="en-US" altLang="zh-CN" sz="2800">
                <a:latin typeface="Arial Black" panose="020B0A04020102020204" pitchFamily="34" charset="0"/>
              </a:rPr>
              <a:t>I </a:t>
            </a:r>
            <a:r>
              <a:rPr lang="en-US" altLang="zh-CN" sz="2800" u="sng">
                <a:latin typeface="Arial Black" panose="020B0A04020102020204" pitchFamily="34" charset="0"/>
              </a:rPr>
              <a:t>helped </a:t>
            </a:r>
            <a:r>
              <a:rPr lang="en-US" altLang="zh-CN" sz="2800">
                <a:latin typeface="Arial Black" panose="020B0A04020102020204" pitchFamily="34" charset="0"/>
              </a:rPr>
              <a:t>Mr.Smith with the Christmas lights.</a:t>
            </a:r>
            <a:endParaRPr lang="en-US" altLang="zh-CN" sz="2800">
              <a:latin typeface="Arial Black" panose="020B0A04020102020204" pitchFamily="34" charset="0"/>
            </a:endParaRPr>
          </a:p>
          <a:p>
            <a:r>
              <a:rPr lang="en-US" altLang="zh-CN" sz="2800">
                <a:solidFill>
                  <a:schemeClr val="bg2"/>
                </a:solidFill>
                <a:latin typeface="Arial Black" panose="020B0A04020102020204" pitchFamily="34" charset="0"/>
              </a:rPr>
              <a:t>    </a:t>
            </a:r>
            <a:r>
              <a:rPr lang="en-US" altLang="zh-CN" sz="2800">
                <a:solidFill>
                  <a:schemeClr val="hlink"/>
                </a:solidFill>
                <a:latin typeface="Arial Black" panose="020B0A04020102020204" pitchFamily="34" charset="0"/>
              </a:rPr>
              <a:t>Today</a:t>
            </a:r>
            <a:r>
              <a:rPr lang="en-US" altLang="zh-CN" sz="2800">
                <a:solidFill>
                  <a:schemeClr val="bg2"/>
                </a:solidFill>
                <a:latin typeface="Arial Black" panose="020B0A04020102020204" pitchFamily="34" charset="0"/>
              </a:rPr>
              <a:t> </a:t>
            </a:r>
            <a:r>
              <a:rPr lang="en-US" altLang="zh-CN" sz="2800">
                <a:latin typeface="Arial Black" panose="020B0A04020102020204" pitchFamily="34" charset="0"/>
              </a:rPr>
              <a:t>we </a:t>
            </a:r>
            <a:r>
              <a:rPr lang="en-US" altLang="zh-CN" sz="2800" u="sng">
                <a:latin typeface="Arial Black" panose="020B0A04020102020204" pitchFamily="34" charset="0"/>
              </a:rPr>
              <a:t>are buying</a:t>
            </a:r>
            <a:r>
              <a:rPr lang="en-US" altLang="zh-CN" sz="2800">
                <a:latin typeface="Arial Black" panose="020B0A04020102020204" pitchFamily="34" charset="0"/>
              </a:rPr>
              <a:t> Christmas gifts.</a:t>
            </a:r>
            <a:endParaRPr lang="en-US" altLang="zh-CN" sz="2800">
              <a:latin typeface="Arial Black" panose="020B0A04020102020204" pitchFamily="34" charset="0"/>
            </a:endParaRPr>
          </a:p>
          <a:p>
            <a:r>
              <a:rPr lang="en-US" altLang="zh-CN" sz="2800">
                <a:solidFill>
                  <a:schemeClr val="bg2"/>
                </a:solidFill>
                <a:latin typeface="Arial Black" panose="020B0A04020102020204" pitchFamily="34" charset="0"/>
              </a:rPr>
              <a:t>    </a:t>
            </a:r>
            <a:r>
              <a:rPr lang="en-US" altLang="zh-CN" sz="2800">
                <a:solidFill>
                  <a:schemeClr val="hlink"/>
                </a:solidFill>
                <a:latin typeface="Arial Black" panose="020B0A04020102020204" pitchFamily="34" charset="0"/>
              </a:rPr>
              <a:t>Tomorrow</a:t>
            </a:r>
            <a:r>
              <a:rPr lang="en-US" altLang="zh-CN" sz="2800">
                <a:latin typeface="Arial Black" panose="020B0A04020102020204" pitchFamily="34" charset="0"/>
              </a:rPr>
              <a:t> we </a:t>
            </a:r>
            <a:r>
              <a:rPr lang="en-US" altLang="zh-CN" sz="2800" u="sng">
                <a:latin typeface="Arial Black" panose="020B0A04020102020204" pitchFamily="34" charset="0"/>
              </a:rPr>
              <a:t>are going to put up</a:t>
            </a:r>
            <a:r>
              <a:rPr lang="en-US" altLang="zh-CN" sz="2800">
                <a:latin typeface="Arial Black" panose="020B0A04020102020204" pitchFamily="34" charset="0"/>
              </a:rPr>
              <a:t> the Chrismas tree</a:t>
            </a:r>
            <a:endParaRPr lang="en-US" altLang="zh-CN" sz="2800">
              <a:latin typeface="Arial Black" panose="020B0A04020102020204" pitchFamily="34" charset="0"/>
            </a:endParaRPr>
          </a:p>
          <a:p>
            <a:r>
              <a:rPr lang="en-US" altLang="zh-CN" sz="2800">
                <a:latin typeface="Arial Black" panose="020B0A04020102020204" pitchFamily="34" charset="0"/>
              </a:rPr>
              <a:t> Write soon.</a:t>
            </a:r>
            <a:endParaRPr lang="en-US" altLang="zh-CN" sz="2800">
              <a:latin typeface="Arial Black" panose="020B0A04020102020204" pitchFamily="34" charset="0"/>
            </a:endParaRPr>
          </a:p>
          <a:p>
            <a:r>
              <a:rPr lang="en-US" altLang="zh-CN" sz="2800">
                <a:latin typeface="Arial Black" panose="020B0A04020102020204" pitchFamily="34" charset="0"/>
              </a:rPr>
              <a:t>                                              Liming</a:t>
            </a:r>
            <a:endParaRPr lang="en-US" altLang="zh-CN" sz="2800">
              <a:latin typeface="Arial Black" panose="020B0A04020102020204" pitchFamily="34" charset="0"/>
            </a:endParaRPr>
          </a:p>
          <a:p>
            <a:r>
              <a:rPr lang="en-US" altLang="zh-CN" sz="2800">
                <a:latin typeface="Arial Black" panose="020B0A04020102020204" pitchFamily="34" charset="0"/>
              </a:rPr>
              <a:t>                                                            </a:t>
            </a:r>
            <a:endParaRPr lang="en-US" altLang="zh-CN" sz="2800">
              <a:latin typeface="Arial Black" panose="020B0A04020102020204" pitchFamily="34" charset="0"/>
            </a:endParaRPr>
          </a:p>
          <a:p>
            <a:endParaRPr lang="en-US" altLang="zh-CN" sz="2800">
              <a:latin typeface="Arial Black" panose="020B0A04020102020204" pitchFamily="34" charset="0"/>
            </a:endParaRPr>
          </a:p>
          <a:p>
            <a:r>
              <a:rPr lang="en-US" altLang="zh-CN" sz="2800">
                <a:latin typeface="Arial Black" panose="020B0A04020102020204" pitchFamily="34" charset="0"/>
              </a:rPr>
              <a:t>                                                                                               </a:t>
            </a:r>
            <a:endParaRPr lang="en-US" altLang="zh-CN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295c8ddd514e19285982ddc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标题 10242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/>
              <a:t>重点句型及动词词组</a:t>
            </a:r>
            <a:endParaRPr lang="zh-CN" altLang="en-US"/>
          </a:p>
        </p:txBody>
      </p:sp>
      <p:sp>
        <p:nvSpPr>
          <p:cNvPr id="10244" name="文本占位符 10243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get ready for +</a:t>
            </a:r>
            <a:r>
              <a:rPr lang="zh-CN" altLang="en-US"/>
              <a:t>名词        为</a:t>
            </a:r>
            <a:r>
              <a:rPr lang="en-US" altLang="zh-CN">
                <a:latin typeface="Arial" panose="020B0604020202020204" pitchFamily="34" charset="0"/>
              </a:rPr>
              <a:t>······</a:t>
            </a:r>
            <a:r>
              <a:rPr lang="zh-CN" altLang="en-US"/>
              <a:t>做好准备</a:t>
            </a:r>
            <a:endParaRPr lang="zh-CN" altLang="en-US"/>
          </a:p>
          <a:p>
            <a:pPr>
              <a:buNone/>
            </a:pPr>
            <a:r>
              <a:rPr lang="zh-CN" altLang="en-US"/>
              <a:t>   </a:t>
            </a:r>
            <a:r>
              <a:rPr lang="en-US" altLang="zh-CN"/>
              <a:t>I get ready for the party.</a:t>
            </a:r>
            <a:endParaRPr lang="en-US" altLang="zh-CN"/>
          </a:p>
          <a:p>
            <a:r>
              <a:rPr lang="en-US" altLang="zh-CN"/>
              <a:t>help s.b with s.th        </a:t>
            </a:r>
            <a:r>
              <a:rPr lang="zh-CN" altLang="en-US"/>
              <a:t>在某方面帮助某人</a:t>
            </a:r>
            <a:endParaRPr lang="zh-CN" altLang="en-US"/>
          </a:p>
          <a:p>
            <a:pPr>
              <a:buNone/>
            </a:pPr>
            <a:r>
              <a:rPr lang="en-US" altLang="zh-CN"/>
              <a:t>she often helps me with my English.</a:t>
            </a:r>
            <a:endParaRPr lang="en-US" altLang="zh-CN"/>
          </a:p>
          <a:p>
            <a:r>
              <a:rPr lang="en-US" altLang="zh-CN"/>
              <a:t>put  up                         </a:t>
            </a:r>
            <a:r>
              <a:rPr lang="zh-CN" altLang="en-US"/>
              <a:t>装点、装扮</a:t>
            </a:r>
            <a:endParaRPr lang="zh-CN" altLang="en-US"/>
          </a:p>
          <a:p>
            <a:pPr>
              <a:buNone/>
            </a:pPr>
            <a:r>
              <a:rPr lang="en-US" altLang="zh-CN"/>
              <a:t>Let’s put up the Christmas tree.         </a:t>
            </a:r>
            <a:endParaRPr lang="en-US" altLang="zh-CN"/>
          </a:p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3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4">
                                            <p:txEl>
                                              <p:charRg st="37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67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44">
                                            <p:txEl>
                                              <p:charRg st="67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102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44">
                                            <p:txEl>
                                              <p:charRg st="102" end="1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138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244">
                                            <p:txEl>
                                              <p:charRg st="138" end="1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176" end="2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244">
                                            <p:txEl>
                                              <p:charRg st="176" end="2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4400" kern="1200" baseline="0">
                <a:latin typeface="Arial" panose="020B0604020202020204" pitchFamily="34" charset="0"/>
                <a:ea typeface="宋体" panose="02010600030101010101" pitchFamily="2" charset="-122"/>
              </a:rPr>
              <a:t>Lesson 27 Christmas Gifts</a:t>
            </a:r>
            <a:endParaRPr lang="en-US" altLang="zh-CN" sz="4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副标题 11266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xfrm>
            <a:off x="-838200" y="0"/>
            <a:ext cx="7013575" cy="1143000"/>
          </a:xfrm>
        </p:spPr>
        <p:txBody>
          <a:bodyPr anchor="ctr" anchorCtr="0"/>
          <a:p>
            <a:r>
              <a:rPr lang="en-US" altLang="zh-CN" sz="3600">
                <a:solidFill>
                  <a:schemeClr val="folHlink"/>
                </a:solidFill>
              </a:rPr>
              <a:t>New  words</a:t>
            </a:r>
            <a:endParaRPr lang="en-US" altLang="zh-CN" sz="3600">
              <a:solidFill>
                <a:schemeClr val="folHlink"/>
              </a:solidFill>
            </a:endParaRPr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228600" y="1524000"/>
            <a:ext cx="8540750" cy="3886200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>
                <a:solidFill>
                  <a:srgbClr val="FF3399"/>
                </a:solidFill>
              </a:rPr>
              <a:t>department  store    </a:t>
            </a:r>
            <a:r>
              <a:rPr lang="zh-CN" altLang="en-US" dirty="0">
                <a:solidFill>
                  <a:srgbClr val="FF3399"/>
                </a:solidFill>
              </a:rPr>
              <a:t>百货商店</a:t>
            </a:r>
            <a:endParaRPr lang="zh-CN" altLang="en-US" dirty="0">
              <a:solidFill>
                <a:srgbClr val="FF3399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rgbClr val="FF3399"/>
                </a:solidFill>
              </a:rPr>
              <a:t>Santa   </a:t>
            </a:r>
            <a:r>
              <a:rPr lang="zh-CN" altLang="en-US" dirty="0">
                <a:solidFill>
                  <a:srgbClr val="FF3399"/>
                </a:solidFill>
              </a:rPr>
              <a:t>圣诞老人</a:t>
            </a:r>
            <a:endParaRPr lang="zh-CN" altLang="en-US" dirty="0">
              <a:solidFill>
                <a:srgbClr val="FF3399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rgbClr val="FF3399"/>
                </a:solidFill>
              </a:rPr>
              <a:t>fun  </a:t>
            </a:r>
            <a:r>
              <a:rPr lang="zh-CN" altLang="en-US" dirty="0">
                <a:solidFill>
                  <a:srgbClr val="FF3399"/>
                </a:solidFill>
              </a:rPr>
              <a:t>愉快，开心（</a:t>
            </a:r>
            <a:r>
              <a:rPr lang="en-US" altLang="zh-CN">
                <a:solidFill>
                  <a:srgbClr val="FF3399"/>
                </a:solidFill>
              </a:rPr>
              <a:t>funny </a:t>
            </a:r>
            <a:r>
              <a:rPr lang="zh-CN" altLang="en-US" dirty="0">
                <a:solidFill>
                  <a:srgbClr val="FF3399"/>
                </a:solidFill>
              </a:rPr>
              <a:t>形容词：有趣的）</a:t>
            </a:r>
            <a:endParaRPr lang="zh-CN" altLang="en-US" dirty="0">
              <a:solidFill>
                <a:srgbClr val="FF3399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rgbClr val="FF3399"/>
                </a:solidFill>
              </a:rPr>
              <a:t>Come on    </a:t>
            </a:r>
            <a:r>
              <a:rPr lang="zh-CN" altLang="en-US" dirty="0">
                <a:solidFill>
                  <a:srgbClr val="FF3399"/>
                </a:solidFill>
              </a:rPr>
              <a:t>过来</a:t>
            </a:r>
            <a:endParaRPr lang="zh-CN" altLang="en-US" dirty="0">
              <a:solidFill>
                <a:srgbClr val="FF3399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rgbClr val="FF3399"/>
                </a:solidFill>
              </a:rPr>
              <a:t>give     </a:t>
            </a:r>
            <a:r>
              <a:rPr lang="zh-CN" altLang="en-US" dirty="0">
                <a:solidFill>
                  <a:srgbClr val="FF3399"/>
                </a:solidFill>
              </a:rPr>
              <a:t>给  </a:t>
            </a:r>
            <a:r>
              <a:rPr lang="en-US" altLang="zh-CN">
                <a:solidFill>
                  <a:srgbClr val="0000FF"/>
                </a:solidFill>
              </a:rPr>
              <a:t>give</a:t>
            </a:r>
            <a:r>
              <a:rPr lang="en-US" altLang="zh-CN">
                <a:solidFill>
                  <a:srgbClr val="0000FF"/>
                </a:solidFill>
                <a:latin typeface="Arial" panose="020B0604020202020204" pitchFamily="34" charset="0"/>
              </a:rPr>
              <a:t>……</a:t>
            </a:r>
            <a:r>
              <a:rPr lang="en-US" altLang="zh-CN">
                <a:solidFill>
                  <a:srgbClr val="0000FF"/>
                </a:solidFill>
              </a:rPr>
              <a:t>to</a:t>
            </a:r>
            <a:r>
              <a:rPr lang="en-US" altLang="zh-CN">
                <a:solidFill>
                  <a:srgbClr val="0000FF"/>
                </a:solidFill>
                <a:latin typeface="Arial" panose="020B0604020202020204" pitchFamily="34" charset="0"/>
              </a:rPr>
              <a:t>…</a:t>
            </a:r>
            <a:r>
              <a:rPr lang="en-US" altLang="zh-CN">
                <a:solidFill>
                  <a:srgbClr val="0000FF"/>
                </a:solidFill>
              </a:rPr>
              <a:t>..</a:t>
            </a:r>
            <a:r>
              <a:rPr lang="zh-CN" altLang="en-US" dirty="0">
                <a:solidFill>
                  <a:srgbClr val="0000FF"/>
                </a:solidFill>
              </a:rPr>
              <a:t>把</a:t>
            </a:r>
            <a:r>
              <a:rPr lang="en-US" altLang="zh-CN">
                <a:solidFill>
                  <a:srgbClr val="0000FF"/>
                </a:solidFill>
                <a:latin typeface="Arial" panose="020B0604020202020204" pitchFamily="34" charset="0"/>
              </a:rPr>
              <a:t>…</a:t>
            </a:r>
            <a:r>
              <a:rPr lang="en-US" altLang="zh-CN">
                <a:solidFill>
                  <a:srgbClr val="0000FF"/>
                </a:solidFill>
              </a:rPr>
              <a:t>..</a:t>
            </a:r>
            <a:r>
              <a:rPr lang="zh-CN" altLang="en-US" dirty="0">
                <a:solidFill>
                  <a:srgbClr val="0000FF"/>
                </a:solidFill>
              </a:rPr>
              <a:t>给</a:t>
            </a:r>
            <a:r>
              <a:rPr lang="en-US" altLang="zh-CN">
                <a:solidFill>
                  <a:srgbClr val="0000FF"/>
                </a:solidFill>
                <a:latin typeface="Arial" panose="020B0604020202020204" pitchFamily="34" charset="0"/>
              </a:rPr>
              <a:t>……</a:t>
            </a:r>
            <a:r>
              <a:rPr lang="en-US" altLang="zh-CN">
                <a:solidFill>
                  <a:srgbClr val="0000FF"/>
                </a:solidFill>
              </a:rPr>
              <a:t>Please give the box to me .</a:t>
            </a:r>
            <a:endParaRPr lang="en-US" altLang="zh-CN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</a:pPr>
            <a:endParaRPr lang="en-US" altLang="zh-CN"/>
          </a:p>
          <a:p>
            <a:pPr>
              <a:lnSpc>
                <a:spcPct val="80000"/>
              </a:lnSpc>
            </a:pPr>
            <a:endParaRPr lang="en-US" altLang="zh-CN">
              <a:solidFill>
                <a:srgbClr val="FF3399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>
                <a:solidFill>
                  <a:srgbClr val="FF3399"/>
                </a:solidFill>
              </a:rPr>
              <a:t> </a:t>
            </a:r>
            <a:endParaRPr lang="en-US" altLang="zh-CN">
              <a:solidFill>
                <a:srgbClr val="FF3399"/>
              </a:solidFill>
            </a:endParaRPr>
          </a:p>
        </p:txBody>
      </p:sp>
      <p:pic>
        <p:nvPicPr>
          <p:cNvPr id="12292" name="图片 12291" descr="MP900422553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0" y="5076825"/>
            <a:ext cx="1781175" cy="178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8540750" cy="4648200"/>
          </a:xfrm>
        </p:spPr>
        <p:txBody>
          <a:bodyPr/>
          <a:p>
            <a:r>
              <a:rPr lang="en-US" altLang="zh-CN" sz="4000">
                <a:solidFill>
                  <a:srgbClr val="0000FF"/>
                </a:solidFill>
              </a:rPr>
              <a:t>shop </a:t>
            </a:r>
            <a:r>
              <a:rPr lang="zh-CN" altLang="en-US" sz="4000" dirty="0">
                <a:solidFill>
                  <a:srgbClr val="0000FF"/>
                </a:solidFill>
              </a:rPr>
              <a:t>名词 ，商店。在文中意为购物，去买东西，动词。（</a:t>
            </a:r>
            <a:r>
              <a:rPr lang="en-US" altLang="zh-CN" sz="4000">
                <a:solidFill>
                  <a:srgbClr val="0000FF"/>
                </a:solidFill>
              </a:rPr>
              <a:t>go shopping </a:t>
            </a:r>
            <a:r>
              <a:rPr lang="zh-CN" altLang="en-US" sz="4000" dirty="0">
                <a:solidFill>
                  <a:srgbClr val="0000FF"/>
                </a:solidFill>
              </a:rPr>
              <a:t>去购物</a:t>
            </a:r>
            <a:endParaRPr lang="zh-CN" altLang="en-US" sz="4000" dirty="0">
              <a:solidFill>
                <a:srgbClr val="0000FF"/>
              </a:solidFill>
            </a:endParaRPr>
          </a:p>
          <a:p>
            <a:r>
              <a:rPr lang="en-US" altLang="zh-CN" sz="4000">
                <a:solidFill>
                  <a:srgbClr val="0000FF"/>
                </a:solidFill>
              </a:rPr>
              <a:t>something   </a:t>
            </a:r>
            <a:r>
              <a:rPr lang="zh-CN" altLang="en-US" sz="4000" dirty="0">
                <a:solidFill>
                  <a:srgbClr val="0000FF"/>
                </a:solidFill>
              </a:rPr>
              <a:t>东西，某物，某事</a:t>
            </a:r>
            <a:endParaRPr lang="zh-CN" altLang="en-US" sz="4000" dirty="0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sz="4000">
                <a:solidFill>
                  <a:srgbClr val="0000FF"/>
                </a:solidFill>
              </a:rPr>
              <a:t>   </a:t>
            </a:r>
            <a:r>
              <a:rPr lang="en-US" altLang="zh-CN" sz="4000">
                <a:solidFill>
                  <a:srgbClr val="0000FF"/>
                </a:solidFill>
              </a:rPr>
              <a:t>something  special </a:t>
            </a:r>
            <a:r>
              <a:rPr lang="zh-CN" altLang="en-US" sz="3600" dirty="0">
                <a:solidFill>
                  <a:srgbClr val="0000FF"/>
                </a:solidFill>
              </a:rPr>
              <a:t>特殊的礼物</a:t>
            </a:r>
            <a:endParaRPr lang="zh-CN" altLang="en-US" sz="3600" dirty="0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sz="3600">
                <a:solidFill>
                  <a:srgbClr val="0000FF"/>
                </a:solidFill>
              </a:rPr>
              <a:t> </a:t>
            </a:r>
            <a:r>
              <a:rPr lang="en-US" altLang="zh-CN" sz="3600" err="1">
                <a:solidFill>
                  <a:srgbClr val="0000FF"/>
                </a:solidFill>
              </a:rPr>
              <a:t>eg</a:t>
            </a:r>
            <a:r>
              <a:rPr lang="en-US" altLang="zh-CN" sz="3600">
                <a:solidFill>
                  <a:srgbClr val="0000FF"/>
                </a:solidFill>
              </a:rPr>
              <a:t>: </a:t>
            </a:r>
            <a:r>
              <a:rPr lang="en-US" altLang="zh-CN" sz="4000">
                <a:solidFill>
                  <a:srgbClr val="0000FF"/>
                </a:solidFill>
              </a:rPr>
              <a:t>something  beautiful  </a:t>
            </a:r>
            <a:r>
              <a:rPr lang="zh-CN" altLang="en-US" sz="4000" dirty="0">
                <a:solidFill>
                  <a:srgbClr val="0000FF"/>
                </a:solidFill>
              </a:rPr>
              <a:t>美丽的事物</a:t>
            </a:r>
            <a:endParaRPr lang="zh-CN" altLang="en-US" sz="3600" dirty="0">
              <a:solidFill>
                <a:srgbClr val="0000FF"/>
              </a:solidFill>
            </a:endParaRPr>
          </a:p>
          <a:p>
            <a:endParaRPr lang="zh-CN" altLang="en-US" sz="4000" dirty="0">
              <a:solidFill>
                <a:srgbClr val="0000FF"/>
              </a:solidFill>
            </a:endParaRPr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2192</Words>
  <Application>WPS 演示</Application>
  <PresentationFormat>在屏幕上显示</PresentationFormat>
  <Paragraphs>139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楷体_GB2312</vt:lpstr>
      <vt:lpstr>新宋体</vt:lpstr>
      <vt:lpstr>Arial Black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Paint.Picture</vt:lpstr>
      <vt:lpstr>Paint.Picture</vt:lpstr>
      <vt:lpstr>PowerPoint 演示文稿</vt:lpstr>
      <vt:lpstr>PowerPoint 演示文稿</vt:lpstr>
      <vt:lpstr>PowerPoint 演示文稿</vt:lpstr>
      <vt:lpstr>Part 2 writing  Christmas  cards </vt:lpstr>
      <vt:lpstr>PowerPoint 演示文稿</vt:lpstr>
      <vt:lpstr>重点句型及动词词组</vt:lpstr>
      <vt:lpstr>Lesson 27 Christmas Gifts</vt:lpstr>
      <vt:lpstr>New  words</vt:lpstr>
      <vt:lpstr>PowerPoint 演示文稿</vt:lpstr>
      <vt:lpstr>Read  and listen!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3</cp:revision>
  <dcterms:created xsi:type="dcterms:W3CDTF">2016-07-08T08:05:00Z</dcterms:created>
  <dcterms:modified xsi:type="dcterms:W3CDTF">2023-09-30T11:43:29Z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9E1AFE44B3654526992AF3C11B4013E6_13</vt:lpwstr>
  </property>
  <property fmtid="{D5CDD505-2E9C-101B-9397-08002B2CF9AE}" pid="4" name="KSOProductBuildVer">
    <vt:lpwstr>2052-12.1.0.15374</vt:lpwstr>
  </property>
</Properties>
</file>