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36"/>
  </p:notesMasterIdLst>
  <p:handoutMasterIdLst>
    <p:handoutMasterId r:id="rId37"/>
  </p:handoutMasterIdLst>
  <p:sldIdLst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27" r:id="rId21"/>
    <p:sldId id="413" r:id="rId22"/>
    <p:sldId id="414" r:id="rId23"/>
    <p:sldId id="416" r:id="rId24"/>
    <p:sldId id="417" r:id="rId25"/>
    <p:sldId id="419" r:id="rId26"/>
    <p:sldId id="420" r:id="rId27"/>
    <p:sldId id="421" r:id="rId28"/>
    <p:sldId id="418" r:id="rId29"/>
    <p:sldId id="422" r:id="rId30"/>
    <p:sldId id="423" r:id="rId31"/>
    <p:sldId id="424" r:id="rId32"/>
    <p:sldId id="425" r:id="rId33"/>
    <p:sldId id="426" r:id="rId34"/>
    <p:sldId id="441" r:id="rId35"/>
  </p:sldIdLst>
  <p:sldSz cx="9144000" cy="5143500"/>
  <p:notesSz cx="6858000" cy="9144000"/>
  <p:custDataLst>
    <p:tags r:id="rId4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278" autoAdjust="0"/>
  </p:normalViewPr>
  <p:slideViewPr>
    <p:cSldViewPr>
      <p:cViewPr varScale="1">
        <p:scale>
          <a:sx n="138" d="100"/>
          <a:sy n="13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099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449B89AB-E333-4A9E-9DCF-3B243F6A8897}" type="datetime1">
              <a:rPr lang="zh-CN" altLang="en-US" sz="1200"/>
            </a:fld>
            <a:endParaRPr lang="zh-CN" altLang="en-US" sz="1200"/>
          </a:p>
        </p:txBody>
      </p:sp>
      <p:sp>
        <p:nvSpPr>
          <p:cNvPr id="4100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101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5C71ADF-1C7A-4B63-A332-97EFA16ECE6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9CEF7D85-048B-41BB-B6FA-5834CBA2A8B5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A287C69-276C-4418-A69B-81550D5B4D2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"/>
          <p:cNvGrpSpPr/>
          <p:nvPr/>
        </p:nvGrpSpPr>
        <p:grpSpPr>
          <a:xfrm>
            <a:off x="0" y="0"/>
            <a:ext cx="9144000" cy="5143500"/>
            <a:chOff x="-3586" y="0"/>
            <a:chExt cx="12199172" cy="6858000"/>
          </a:xfrm>
        </p:grpSpPr>
        <p:pic>
          <p:nvPicPr>
            <p:cNvPr id="2051" name="图片 3"/>
            <p:cNvPicPr>
              <a:picLocks noChangeAspect="1"/>
            </p:cNvPicPr>
            <p:nvPr/>
          </p:nvPicPr>
          <p:blipFill>
            <a:blip r:embed="rId2"/>
            <a:srcRect t="3125" b="3125"/>
            <a:stretch>
              <a:fillRect/>
            </a:stretch>
          </p:blipFill>
          <p:spPr>
            <a:xfrm>
              <a:off x="-3586" y="0"/>
              <a:ext cx="12199172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2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9249" y="1085850"/>
              <a:ext cx="9533502" cy="52197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3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7750" y="590550"/>
              <a:ext cx="1104900" cy="16573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4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90550"/>
              <a:ext cx="12192000" cy="46186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2"/>
          <p:cNvGrpSpPr/>
          <p:nvPr/>
        </p:nvGrpSpPr>
        <p:grpSpPr>
          <a:xfrm>
            <a:off x="-3175" y="0"/>
            <a:ext cx="9147175" cy="5143500"/>
            <a:chOff x="-3586" y="0"/>
            <a:chExt cx="12199172" cy="6858000"/>
          </a:xfrm>
        </p:grpSpPr>
        <p:pic>
          <p:nvPicPr>
            <p:cNvPr id="3075" name="图片 3"/>
            <p:cNvPicPr>
              <a:picLocks noChangeAspect="1"/>
            </p:cNvPicPr>
            <p:nvPr/>
          </p:nvPicPr>
          <p:blipFill>
            <a:blip r:embed="rId2"/>
            <a:srcRect t="3125" b="3125"/>
            <a:stretch>
              <a:fillRect/>
            </a:stretch>
          </p:blipFill>
          <p:spPr>
            <a:xfrm>
              <a:off x="-3586" y="0"/>
              <a:ext cx="12199172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76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90550"/>
              <a:ext cx="12192000" cy="46186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3077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88" y="14288"/>
            <a:ext cx="8810625" cy="5114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矩形 2"/>
          <p:cNvSpPr/>
          <p:nvPr/>
        </p:nvSpPr>
        <p:spPr>
          <a:xfrm>
            <a:off x="1476375" y="1558925"/>
            <a:ext cx="6199188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400" b="1">
                <a:solidFill>
                  <a:srgbClr val="3065B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</a:t>
            </a:r>
            <a:r>
              <a:rPr lang="en-US" altLang="zh-CN" sz="4400" b="1">
                <a:solidFill>
                  <a:srgbClr val="3065B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4400" b="1">
                <a:solidFill>
                  <a:srgbClr val="3065B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让生活更美好</a:t>
            </a:r>
            <a:endParaRPr lang="zh-CN" altLang="en-US" sz="2000" b="1">
              <a:solidFill>
                <a:srgbClr val="3065B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/>
          <a:srcRect l="65283" t="208" r="-2579" b="71252"/>
          <a:stretch>
            <a:fillRect/>
          </a:stretch>
        </p:blipFill>
        <p:spPr>
          <a:xfrm rot="20700000">
            <a:off x="952500" y="1995488"/>
            <a:ext cx="1570038" cy="1803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矩形 24">
            <a:hlinkClick r:id="rId2" action="ppaction://hlinksldjump"/>
          </p:cNvPr>
          <p:cNvSpPr/>
          <p:nvPr/>
        </p:nvSpPr>
        <p:spPr>
          <a:xfrm>
            <a:off x="2484438" y="2827338"/>
            <a:ext cx="19288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矩形 25">
            <a:hlinkClick r:id="rId3" action="ppaction://hlinksldjump"/>
          </p:cNvPr>
          <p:cNvSpPr/>
          <p:nvPr/>
        </p:nvSpPr>
        <p:spPr>
          <a:xfrm>
            <a:off x="4932363" y="2768600"/>
            <a:ext cx="1851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9" name="文本框 1"/>
          <p:cNvSpPr txBox="1"/>
          <p:nvPr/>
        </p:nvSpPr>
        <p:spPr>
          <a:xfrm>
            <a:off x="1258888" y="987425"/>
            <a:ext cx="1873250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六年级语文上册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1331913" y="965200"/>
            <a:ext cx="7200900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当你确定了自己要分享的这个话题的时候，你想起了哪些和这个话题有关的事情呢？和组内的同学交流一下这些美好的故事。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362" name="组合 6"/>
          <p:cNvGrpSpPr/>
          <p:nvPr/>
        </p:nvGrpSpPr>
        <p:grpSpPr>
          <a:xfrm>
            <a:off x="619125" y="477838"/>
            <a:ext cx="1871663" cy="538162"/>
            <a:chOff x="971600" y="796805"/>
            <a:chExt cx="1872208" cy="539057"/>
          </a:xfrm>
        </p:grpSpPr>
        <p:sp>
          <p:nvSpPr>
            <p:cNvPr id="15363" name="云形 5"/>
            <p:cNvSpPr/>
            <p:nvPr/>
          </p:nvSpPr>
          <p:spPr>
            <a:xfrm>
              <a:off x="971600" y="796805"/>
              <a:ext cx="1872208" cy="539057"/>
            </a:xfrm>
            <a:prstGeom prst="cloud">
              <a:avLst/>
            </a:prstGeom>
            <a:solidFill>
              <a:srgbClr val="F8E992"/>
            </a:solidFill>
            <a:ln>
              <a:solidFill>
                <a:srgbClr val="B4A8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5364" name="矩形 2"/>
            <p:cNvSpPr/>
            <p:nvPr/>
          </p:nvSpPr>
          <p:spPr>
            <a:xfrm>
              <a:off x="1200267" y="822247"/>
              <a:ext cx="1643541" cy="461141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r>
                <a:rPr lang="zh-CN" altLang="zh-CN" sz="2400" b="1" spc="0">
                  <a:solidFill>
                    <a:srgbClr val="C0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小组交流</a:t>
              </a:r>
              <a:endParaRPr lang="zh-CN" altLang="en-US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5" name="矩形 4"/>
          <p:cNvSpPr/>
          <p:nvPr/>
        </p:nvSpPr>
        <p:spPr>
          <a:xfrm>
            <a:off x="1331913" y="3363913"/>
            <a:ext cx="7056437" cy="1152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根据你确定的话题，谁能分享一下你心中最美好的事情？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366" name="组合 7"/>
          <p:cNvGrpSpPr/>
          <p:nvPr/>
        </p:nvGrpSpPr>
        <p:grpSpPr>
          <a:xfrm>
            <a:off x="619125" y="2851150"/>
            <a:ext cx="1871663" cy="538163"/>
            <a:chOff x="971600" y="796805"/>
            <a:chExt cx="1872208" cy="539057"/>
          </a:xfrm>
        </p:grpSpPr>
        <p:sp>
          <p:nvSpPr>
            <p:cNvPr id="15367" name="云形 8"/>
            <p:cNvSpPr/>
            <p:nvPr/>
          </p:nvSpPr>
          <p:spPr>
            <a:xfrm>
              <a:off x="971600" y="796805"/>
              <a:ext cx="1872208" cy="539057"/>
            </a:xfrm>
            <a:prstGeom prst="cloud">
              <a:avLst/>
            </a:prstGeom>
            <a:solidFill>
              <a:srgbClr val="F8E992"/>
            </a:solidFill>
            <a:ln>
              <a:solidFill>
                <a:srgbClr val="B4A8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5368" name="矩形 9"/>
            <p:cNvSpPr/>
            <p:nvPr/>
          </p:nvSpPr>
          <p:spPr>
            <a:xfrm>
              <a:off x="1200267" y="822247"/>
              <a:ext cx="1643541" cy="461140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r>
                <a:rPr lang="zh-CN" altLang="en-US" sz="2400" b="1" spc="0">
                  <a:solidFill>
                    <a:srgbClr val="C0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全班</a:t>
              </a:r>
              <a:r>
                <a:rPr lang="zh-CN" altLang="zh-CN" sz="2400" b="1" spc="0">
                  <a:solidFill>
                    <a:srgbClr val="C0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交流</a:t>
              </a:r>
              <a:endParaRPr lang="zh-CN" altLang="en-US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2"/>
          <p:cNvSpPr/>
          <p:nvPr/>
        </p:nvSpPr>
        <p:spPr>
          <a:xfrm>
            <a:off x="1187450" y="915988"/>
            <a:ext cx="25209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写作要求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矩形 3"/>
          <p:cNvSpPr/>
          <p:nvPr/>
        </p:nvSpPr>
        <p:spPr>
          <a:xfrm>
            <a:off x="1187450" y="1708150"/>
            <a:ext cx="6624638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defTabSz="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写清楚它是怎么影响你的生活的。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defTabSz="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它为什么让你觉得生活更美好？写的时候注意把原因写具体。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7" name="组合 5"/>
          <p:cNvGrpSpPr/>
          <p:nvPr/>
        </p:nvGrpSpPr>
        <p:grpSpPr>
          <a:xfrm>
            <a:off x="-53975" y="-246062"/>
            <a:ext cx="2787650" cy="1163637"/>
            <a:chOff x="-53319" y="-246261"/>
            <a:chExt cx="2787431" cy="1163527"/>
          </a:xfrm>
        </p:grpSpPr>
        <p:sp>
          <p:nvSpPr>
            <p:cNvPr id="16388" name="流程图: 终止 6"/>
            <p:cNvSpPr/>
            <p:nvPr/>
          </p:nvSpPr>
          <p:spPr>
            <a:xfrm>
              <a:off x="611792" y="245818"/>
              <a:ext cx="1871515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6389" name="矩形 7"/>
            <p:cNvSpPr/>
            <p:nvPr/>
          </p:nvSpPr>
          <p:spPr>
            <a:xfrm>
              <a:off x="645880" y="195246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提纲梳理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390" name="图片 8"/>
            <p:cNvPicPr>
              <a:picLocks noChangeAspect="1"/>
            </p:cNvPicPr>
            <p:nvPr/>
          </p:nvPicPr>
          <p:blipFill>
            <a:blip r:embed="rId1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6391" name="组合 10"/>
          <p:cNvGrpSpPr/>
          <p:nvPr/>
        </p:nvGrpSpPr>
        <p:grpSpPr>
          <a:xfrm>
            <a:off x="2268538" y="3724275"/>
            <a:ext cx="5197475" cy="660400"/>
            <a:chOff x="1966162" y="3723878"/>
            <a:chExt cx="5198126" cy="661200"/>
          </a:xfrm>
        </p:grpSpPr>
        <p:sp>
          <p:nvSpPr>
            <p:cNvPr id="16392" name="对话气泡: 圆角矩形 9"/>
            <p:cNvSpPr/>
            <p:nvPr/>
          </p:nvSpPr>
          <p:spPr>
            <a:xfrm>
              <a:off x="1966162" y="3723878"/>
              <a:ext cx="4837718" cy="661200"/>
            </a:xfrm>
            <a:prstGeom prst="wedgeRoundRectCallout">
              <a:avLst>
                <a:gd name="adj1" fmla="val 3569"/>
                <a:gd name="adj2" fmla="val -92634"/>
                <a:gd name="adj3" fmla="val 16667"/>
              </a:avLst>
            </a:prstGeom>
            <a:solidFill>
              <a:srgbClr val="FCD34A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6393" name="矩形 4"/>
            <p:cNvSpPr/>
            <p:nvPr/>
          </p:nvSpPr>
          <p:spPr>
            <a:xfrm>
              <a:off x="1979712" y="3723878"/>
              <a:ext cx="5184576" cy="59221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457200" eaLnBrk="1" hangingPunct="1">
                <a:lnSpc>
                  <a:spcPct val="130000"/>
                </a:lnSpc>
              </a:pPr>
              <a:r>
                <a:rPr lang="zh-CN" altLang="zh-CN" sz="2800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你认为如何达到这个要求呢？</a:t>
              </a:r>
              <a:endPara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组合 3"/>
          <p:cNvGrpSpPr/>
          <p:nvPr/>
        </p:nvGrpSpPr>
        <p:grpSpPr>
          <a:xfrm rot="21120000">
            <a:off x="844550" y="1609725"/>
            <a:ext cx="2130425" cy="2130425"/>
            <a:chOff x="935328" y="1431779"/>
            <a:chExt cx="2548384" cy="2471477"/>
          </a:xfrm>
        </p:grpSpPr>
        <p:pic>
          <p:nvPicPr>
            <p:cNvPr id="17410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5328" y="1481089"/>
              <a:ext cx="2548384" cy="242216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11" name="矩形 5"/>
            <p:cNvSpPr/>
            <p:nvPr/>
          </p:nvSpPr>
          <p:spPr>
            <a:xfrm>
              <a:off x="974239" y="1230425"/>
              <a:ext cx="1615884" cy="136659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50" normalizeH="0" baseline="0" noProof="0">
                  <a:ln w="9525" cmpd="sng">
                    <a:solidFill>
                      <a:srgbClr val="92D050"/>
                    </a:solidFill>
                    <a:prstDash val="solid"/>
                  </a:ln>
                  <a:solidFill>
                    <a:srgbClr val="FFFF63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2400" b="1" i="0" u="none" strike="noStrike" kern="1200" cap="none" spc="50" normalizeH="0" baseline="0" noProof="0">
                <a:ln w="9525" cmpd="sng">
                  <a:solidFill>
                    <a:srgbClr val="92D050"/>
                  </a:solidFill>
                  <a:prstDash val="solid"/>
                </a:ln>
                <a:solidFill>
                  <a:srgbClr val="FFFF63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7412" name="矩形 4"/>
          <p:cNvSpPr/>
          <p:nvPr/>
        </p:nvSpPr>
        <p:spPr>
          <a:xfrm>
            <a:off x="3419475" y="684213"/>
            <a:ext cx="48736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它是怎么影响你的生活的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矩形 6"/>
          <p:cNvSpPr/>
          <p:nvPr/>
        </p:nvSpPr>
        <p:spPr>
          <a:xfrm>
            <a:off x="3419475" y="2716213"/>
            <a:ext cx="55943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它为什么让你觉得生活更美好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4" name="矩形 7"/>
          <p:cNvSpPr/>
          <p:nvPr/>
        </p:nvSpPr>
        <p:spPr>
          <a:xfrm>
            <a:off x="3419475" y="1282700"/>
            <a:ext cx="3952875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0">
              <a:lnSpc>
                <a:spcPct val="130000"/>
              </a:lnSpc>
            </a:pPr>
            <a:r>
              <a:rPr lang="zh-CN" altLang="zh-CN" sz="2800" b="1" spc="0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通过某些事来体现</a:t>
            </a:r>
            <a:r>
              <a:rPr lang="zh-CN" altLang="en-US" sz="2800" b="1" spc="0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C55A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5" name="矩形 8"/>
          <p:cNvSpPr/>
          <p:nvPr/>
        </p:nvSpPr>
        <p:spPr>
          <a:xfrm>
            <a:off x="3419475" y="1938338"/>
            <a:ext cx="3773488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过程写清楚、写详细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矩形 9"/>
          <p:cNvSpPr/>
          <p:nvPr/>
        </p:nvSpPr>
        <p:spPr>
          <a:xfrm>
            <a:off x="3419475" y="3303588"/>
            <a:ext cx="4311650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0">
              <a:lnSpc>
                <a:spcPct val="130000"/>
              </a:lnSpc>
            </a:pPr>
            <a:r>
              <a:rPr lang="zh-CN" altLang="zh-CN" sz="2800" b="1" spc="0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表达自己的想法和感受</a:t>
            </a:r>
            <a:r>
              <a:rPr lang="zh-CN" altLang="en-US" sz="2800" b="1" spc="0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C55A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7" name="矩形 10"/>
          <p:cNvSpPr/>
          <p:nvPr/>
        </p:nvSpPr>
        <p:spPr>
          <a:xfrm>
            <a:off x="3419475" y="3903663"/>
            <a:ext cx="343058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融入具体的事例当中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8" name="新月形 11"/>
          <p:cNvSpPr/>
          <p:nvPr/>
        </p:nvSpPr>
        <p:spPr>
          <a:xfrm rot="10800000">
            <a:off x="6778625" y="1368425"/>
            <a:ext cx="414338" cy="1079500"/>
          </a:xfrm>
          <a:prstGeom prst="moon">
            <a:avLst>
              <a:gd name="adj" fmla="val 50000"/>
            </a:avLst>
          </a:prstGeom>
          <a:solidFill>
            <a:srgbClr val="FFE699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7419" name="新月形 13"/>
          <p:cNvSpPr/>
          <p:nvPr/>
        </p:nvSpPr>
        <p:spPr>
          <a:xfrm rot="10800000">
            <a:off x="7467600" y="3425825"/>
            <a:ext cx="414338" cy="874713"/>
          </a:xfrm>
          <a:prstGeom prst="moon">
            <a:avLst>
              <a:gd name="adj" fmla="val 50000"/>
            </a:avLst>
          </a:prstGeom>
          <a:solidFill>
            <a:srgbClr val="FFE699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17416" grpId="0"/>
      <p:bldP spid="17417" grpId="0"/>
      <p:bldP spid="17418" grpId="0" animBg="1"/>
      <p:bldP spid="174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528638" y="484188"/>
            <a:ext cx="8364537" cy="1131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在《竹节人》这篇课文里，范锡林爷爷是如何把老师玩竹节人这个故事写清楚的？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矩形 3"/>
          <p:cNvSpPr/>
          <p:nvPr/>
        </p:nvSpPr>
        <p:spPr>
          <a:xfrm>
            <a:off x="542925" y="1585913"/>
            <a:ext cx="216058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写作思路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矩形 4"/>
          <p:cNvSpPr/>
          <p:nvPr/>
        </p:nvSpPr>
        <p:spPr>
          <a:xfrm>
            <a:off x="790575" y="4143375"/>
            <a:ext cx="7777163" cy="469900"/>
          </a:xfrm>
          <a:prstGeom prst="rect">
            <a:avLst/>
          </a:prstGeom>
          <a:solidFill>
            <a:srgbClr val="FCD34A"/>
          </a:solidFill>
          <a:ln w="9525">
            <a:noFill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0">
              <a:lnSpc>
                <a:spcPct val="130000"/>
              </a:lnSpc>
            </a:pPr>
            <a:r>
              <a:rPr lang="zh-CN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一波三折的故事情节能把事情的经过表现得更具体、更生动。</a:t>
            </a: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5"/>
          <p:cNvSpPr/>
          <p:nvPr/>
        </p:nvSpPr>
        <p:spPr>
          <a:xfrm>
            <a:off x="1330325" y="3227388"/>
            <a:ext cx="2160588" cy="8318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上课玩竹节人被老师没收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矩形 6"/>
          <p:cNvSpPr/>
          <p:nvPr/>
        </p:nvSpPr>
        <p:spPr>
          <a:xfrm>
            <a:off x="2379663" y="1779588"/>
            <a:ext cx="2800350" cy="8318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下课去老师办公室的窗外找竹节人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矩形 7"/>
          <p:cNvSpPr/>
          <p:nvPr/>
        </p:nvSpPr>
        <p:spPr>
          <a:xfrm>
            <a:off x="4678363" y="3227388"/>
            <a:ext cx="2449512" cy="8318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没有找到竹节人，很不高兴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矩形 8"/>
          <p:cNvSpPr/>
          <p:nvPr/>
        </p:nvSpPr>
        <p:spPr>
          <a:xfrm>
            <a:off x="5724525" y="1779588"/>
            <a:ext cx="2447925" cy="83185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看到老师在玩竹节人，很开心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任意多边形: 形状 10"/>
          <p:cNvSpPr/>
          <p:nvPr/>
        </p:nvSpPr>
        <p:spPr>
          <a:xfrm>
            <a:off x="2627313" y="2717800"/>
            <a:ext cx="4321175" cy="484188"/>
          </a:xfrm>
          <a:custGeom>
            <a:avLst/>
            <a:gdLst>
              <a:gd name="connsiteX0" fmla="*/ 0 w 4467498"/>
              <a:gd name="connsiteY0" fmla="*/ 679268 h 744594"/>
              <a:gd name="connsiteX1" fmla="*/ 1162595 w 4467498"/>
              <a:gd name="connsiteY1" fmla="*/ 19594 h 744594"/>
              <a:gd name="connsiteX2" fmla="*/ 3128555 w 4467498"/>
              <a:gd name="connsiteY2" fmla="*/ 744583 h 744594"/>
              <a:gd name="connsiteX3" fmla="*/ 4467498 w 4467498"/>
              <a:gd name="connsiteY3" fmla="*/ 0 h 744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7498" h="744594">
                <a:moveTo>
                  <a:pt x="0" y="679268"/>
                </a:moveTo>
                <a:cubicBezTo>
                  <a:pt x="320584" y="343988"/>
                  <a:pt x="641169" y="8708"/>
                  <a:pt x="1162595" y="19594"/>
                </a:cubicBezTo>
                <a:cubicBezTo>
                  <a:pt x="1684021" y="30480"/>
                  <a:pt x="2577738" y="747849"/>
                  <a:pt x="3128555" y="744583"/>
                </a:cubicBezTo>
                <a:cubicBezTo>
                  <a:pt x="3679372" y="741317"/>
                  <a:pt x="4073435" y="370658"/>
                  <a:pt x="4467498" y="0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animBg="1"/>
      <p:bldP spid="18436" grpId="0" animBg="1"/>
      <p:bldP spid="18437" grpId="0" animBg="1"/>
      <p:bldP spid="18438" grpId="0" animBg="1"/>
      <p:bldP spid="184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"/>
          <p:cNvSpPr/>
          <p:nvPr/>
        </p:nvSpPr>
        <p:spPr>
          <a:xfrm>
            <a:off x="2339975" y="385763"/>
            <a:ext cx="44640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《书法让生活更美好》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矩形 2"/>
          <p:cNvSpPr/>
          <p:nvPr/>
        </p:nvSpPr>
        <p:spPr>
          <a:xfrm>
            <a:off x="2446338" y="1012825"/>
            <a:ext cx="42529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因临帖不顺利而郁闷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2127250" y="1874838"/>
            <a:ext cx="48895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得到老师指点后继续练习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4"/>
          <p:cNvSpPr/>
          <p:nvPr/>
        </p:nvSpPr>
        <p:spPr>
          <a:xfrm>
            <a:off x="854075" y="2738438"/>
            <a:ext cx="74374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参加书法展示受到老师鼓励而充满信心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矩形 5"/>
          <p:cNvSpPr/>
          <p:nvPr/>
        </p:nvSpPr>
        <p:spPr>
          <a:xfrm>
            <a:off x="1490663" y="3602038"/>
            <a:ext cx="61626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意欲更上一层楼而更加坚定信念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箭头: 下 6"/>
          <p:cNvSpPr/>
          <p:nvPr/>
        </p:nvSpPr>
        <p:spPr>
          <a:xfrm>
            <a:off x="4446588" y="1558925"/>
            <a:ext cx="252413" cy="339725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8C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63" name="箭头: 下 8"/>
          <p:cNvSpPr/>
          <p:nvPr/>
        </p:nvSpPr>
        <p:spPr>
          <a:xfrm>
            <a:off x="4446588" y="2430463"/>
            <a:ext cx="252413" cy="339725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8C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64" name="箭头: 下 9"/>
          <p:cNvSpPr/>
          <p:nvPr/>
        </p:nvSpPr>
        <p:spPr>
          <a:xfrm>
            <a:off x="4446588" y="3302000"/>
            <a:ext cx="252413" cy="339725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8CB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65" name="矩形 12"/>
          <p:cNvSpPr/>
          <p:nvPr/>
        </p:nvSpPr>
        <p:spPr>
          <a:xfrm>
            <a:off x="557213" y="4198938"/>
            <a:ext cx="8029575" cy="469900"/>
          </a:xfrm>
          <a:prstGeom prst="rect">
            <a:avLst/>
          </a:prstGeom>
          <a:solidFill>
            <a:srgbClr val="FCD34A"/>
          </a:solidFill>
          <a:ln w="9525">
            <a:noFill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0">
              <a:lnSpc>
                <a:spcPct val="130000"/>
              </a:lnSpc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 故事当中融入自己的心情和感受，才能体现让生活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美好。</a:t>
            </a:r>
            <a:endParaRPr lang="zh-CN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 animBg="1"/>
      <p:bldP spid="19463" grpId="0" animBg="1"/>
      <p:bldP spid="19464" grpId="0" animBg="1"/>
      <p:bldP spid="194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809625" y="950913"/>
            <a:ext cx="7351713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书法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为什么会使自己的生活更美好？有哪些原因，哪些感受？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矩形 2"/>
          <p:cNvSpPr/>
          <p:nvPr/>
        </p:nvSpPr>
        <p:spPr>
          <a:xfrm>
            <a:off x="839788" y="2500313"/>
            <a:ext cx="7464425" cy="1131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7D69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书写更漂亮了，学习时更有自信了；心态更宁静、沉稳；对传统文化的感受更深了</a:t>
            </a:r>
            <a:r>
              <a:rPr lang="zh-CN" altLang="zh-CN" sz="2800" b="1">
                <a:solidFill>
                  <a:srgbClr val="7D69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>
              <a:solidFill>
                <a:srgbClr val="7D69B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2"/>
          <p:cNvSpPr/>
          <p:nvPr/>
        </p:nvSpPr>
        <p:spPr>
          <a:xfrm>
            <a:off x="3779838" y="2173288"/>
            <a:ext cx="446405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根据习作提纲，尝试写作。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06" name="组合 3"/>
          <p:cNvGrpSpPr/>
          <p:nvPr/>
        </p:nvGrpSpPr>
        <p:grpSpPr>
          <a:xfrm>
            <a:off x="-53975" y="-246062"/>
            <a:ext cx="2787650" cy="1163637"/>
            <a:chOff x="-53319" y="-246261"/>
            <a:chExt cx="2787431" cy="1163527"/>
          </a:xfrm>
        </p:grpSpPr>
        <p:sp>
          <p:nvSpPr>
            <p:cNvPr id="21507" name="流程图: 终止 4"/>
            <p:cNvSpPr/>
            <p:nvPr/>
          </p:nvSpPr>
          <p:spPr>
            <a:xfrm>
              <a:off x="611792" y="245818"/>
              <a:ext cx="1871515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21508" name="矩形 5"/>
            <p:cNvSpPr/>
            <p:nvPr/>
          </p:nvSpPr>
          <p:spPr>
            <a:xfrm>
              <a:off x="645880" y="195246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习作实践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509" name="图片 6"/>
            <p:cNvPicPr>
              <a:picLocks noChangeAspect="1"/>
            </p:cNvPicPr>
            <p:nvPr/>
          </p:nvPicPr>
          <p:blipFill>
            <a:blip r:embed="rId1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1510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1260475" y="1130300"/>
            <a:ext cx="2513013" cy="2814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11" name="矩形 9"/>
          <p:cNvSpPr/>
          <p:nvPr/>
        </p:nvSpPr>
        <p:spPr>
          <a:xfrm rot="20760000">
            <a:off x="2081213" y="2806700"/>
            <a:ext cx="9858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习作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"/>
          <p:cNvSpPr/>
          <p:nvPr/>
        </p:nvSpPr>
        <p:spPr>
          <a:xfrm>
            <a:off x="5364163" y="703263"/>
            <a:ext cx="17637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矩形 2"/>
          <p:cNvSpPr/>
          <p:nvPr/>
        </p:nvSpPr>
        <p:spPr>
          <a:xfrm>
            <a:off x="2916238" y="2373313"/>
            <a:ext cx="611981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你觉得什么样的习作才是优秀的呢？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531" name="组合 4"/>
          <p:cNvGrpSpPr/>
          <p:nvPr/>
        </p:nvGrpSpPr>
        <p:grpSpPr>
          <a:xfrm>
            <a:off x="-53975" y="-246062"/>
            <a:ext cx="2787650" cy="1163637"/>
            <a:chOff x="-53319" y="-246261"/>
            <a:chExt cx="2787431" cy="1163527"/>
          </a:xfrm>
        </p:grpSpPr>
        <p:sp>
          <p:nvSpPr>
            <p:cNvPr id="22532" name="流程图: 终止 5"/>
            <p:cNvSpPr/>
            <p:nvPr/>
          </p:nvSpPr>
          <p:spPr>
            <a:xfrm>
              <a:off x="611792" y="245818"/>
              <a:ext cx="1871515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22533" name="矩形 6"/>
            <p:cNvSpPr/>
            <p:nvPr/>
          </p:nvSpPr>
          <p:spPr>
            <a:xfrm>
              <a:off x="645880" y="200741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习作分享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534" name="图片 7"/>
            <p:cNvPicPr>
              <a:picLocks noChangeAspect="1"/>
            </p:cNvPicPr>
            <p:nvPr/>
          </p:nvPicPr>
          <p:blipFill>
            <a:blip r:embed="rId1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2535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0000">
            <a:off x="654050" y="1077913"/>
            <a:ext cx="2513013" cy="28146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6" name="矩形 9"/>
          <p:cNvSpPr/>
          <p:nvPr/>
        </p:nvSpPr>
        <p:spPr>
          <a:xfrm rot="20760000">
            <a:off x="1485900" y="2586038"/>
            <a:ext cx="985838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优秀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习作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3"/>
          <p:cNvSpPr/>
          <p:nvPr/>
        </p:nvSpPr>
        <p:spPr>
          <a:xfrm>
            <a:off x="3563938" y="503238"/>
            <a:ext cx="21590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30480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评价单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3554" name="表格 2"/>
          <p:cNvGraphicFramePr>
            <a:graphicFrameLocks noGrp="1"/>
          </p:cNvGraphicFramePr>
          <p:nvPr/>
        </p:nvGraphicFramePr>
        <p:xfrm>
          <a:off x="1042988" y="1058862"/>
          <a:ext cx="7200900" cy="3384550"/>
        </p:xfrm>
        <a:graphic>
          <a:graphicData uri="http://schemas.openxmlformats.org/drawingml/2006/table">
            <a:tbl>
              <a:tblPr/>
              <a:tblGrid>
                <a:gridCol w="3889375"/>
                <a:gridCol w="1655762"/>
                <a:gridCol w="1655762"/>
              </a:tblGrid>
              <a:tr h="4762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48C5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48C5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48C5F2"/>
                    </a:solidFill>
                  </a:tcPr>
                </a:tc>
              </a:tr>
              <a:tr h="4746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4746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2DEEF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AEFF7"/>
                    </a:solidFill>
                  </a:tcPr>
                </a:tc>
              </a:tr>
              <a:tr h="1006475">
                <a:tc grid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zh-CN" sz="1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92" marR="68592" marT="0" marB="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9DC3E6"/>
                    </a:solidFill>
                  </a:tcPr>
                </a:tc>
                <a:tc hMerge="1">
                  <a:tcP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23582" name="矩形 3"/>
          <p:cNvSpPr/>
          <p:nvPr/>
        </p:nvSpPr>
        <p:spPr>
          <a:xfrm>
            <a:off x="2122488" y="1058863"/>
            <a:ext cx="1412875" cy="4556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50000"/>
              </a:lnSpc>
              <a:spcAft>
                <a:spcPct val="0"/>
              </a:spcAft>
            </a:pPr>
            <a:r>
              <a:rPr lang="zh-CN" altLang="zh-CN" sz="1800" b="1" spc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评价标准</a:t>
            </a:r>
            <a:endParaRPr lang="zh-CN" altLang="zh-CN" sz="12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83" name="矩形 4"/>
          <p:cNvSpPr/>
          <p:nvPr/>
        </p:nvSpPr>
        <p:spPr>
          <a:xfrm>
            <a:off x="5103813" y="1058863"/>
            <a:ext cx="1316038" cy="4556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50000"/>
              </a:lnSpc>
              <a:spcAft>
                <a:spcPct val="0"/>
              </a:spcAft>
            </a:pPr>
            <a:r>
              <a:rPr lang="zh-CN" altLang="zh-CN" sz="1800" b="1" spc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自己评价</a:t>
            </a:r>
            <a:endParaRPr lang="zh-CN" altLang="zh-CN" sz="12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84" name="矩形 5"/>
          <p:cNvSpPr/>
          <p:nvPr/>
        </p:nvSpPr>
        <p:spPr>
          <a:xfrm>
            <a:off x="6748463" y="1054100"/>
            <a:ext cx="1316038" cy="4556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50000"/>
              </a:lnSpc>
              <a:spcAft>
                <a:spcPct val="0"/>
              </a:spcAft>
            </a:pPr>
            <a:r>
              <a:rPr lang="zh-CN" altLang="zh-CN" sz="1800" b="1" spc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同桌评价</a:t>
            </a:r>
            <a:endParaRPr lang="zh-CN" altLang="zh-CN" sz="12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85" name="矩形 6"/>
          <p:cNvSpPr/>
          <p:nvPr/>
        </p:nvSpPr>
        <p:spPr>
          <a:xfrm>
            <a:off x="889000" y="1512888"/>
            <a:ext cx="4214813" cy="4556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50000"/>
              </a:lnSpc>
              <a:spcAft>
                <a:spcPct val="0"/>
              </a:spcAft>
            </a:pPr>
            <a:r>
              <a:rPr lang="zh-CN" altLang="zh-CN" sz="1800" b="1" spc="0">
                <a:latin typeface="Calibri" panose="020F0502020204030204" pitchFamily="34" charset="0"/>
                <a:ea typeface="宋体" panose="02010600030101010101" pitchFamily="2" charset="-122"/>
              </a:rPr>
              <a:t>习作是围绕自己选择的某个词语来写</a:t>
            </a:r>
            <a:endParaRPr lang="zh-CN" altLang="zh-CN" sz="1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86" name="矩形 7"/>
          <p:cNvSpPr/>
          <p:nvPr/>
        </p:nvSpPr>
        <p:spPr>
          <a:xfrm>
            <a:off x="1698625" y="1993900"/>
            <a:ext cx="2584450" cy="4556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50000"/>
              </a:lnSpc>
              <a:spcAft>
                <a:spcPct val="0"/>
              </a:spcAft>
            </a:pPr>
            <a:r>
              <a:rPr lang="zh-CN" altLang="zh-CN" sz="1800" b="1" spc="0">
                <a:latin typeface="Calibri" panose="020F0502020204030204" pitchFamily="34" charset="0"/>
                <a:ea typeface="宋体" panose="02010600030101010101" pitchFamily="2" charset="-122"/>
              </a:rPr>
              <a:t>写清楚了事情的经过</a:t>
            </a:r>
            <a:endParaRPr lang="zh-CN" altLang="zh-CN" sz="1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87" name="矩形 8"/>
          <p:cNvSpPr/>
          <p:nvPr/>
        </p:nvSpPr>
        <p:spPr>
          <a:xfrm>
            <a:off x="1143000" y="2473325"/>
            <a:ext cx="3600450" cy="4556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50000"/>
              </a:lnSpc>
              <a:spcAft>
                <a:spcPct val="0"/>
              </a:spcAft>
            </a:pPr>
            <a:r>
              <a:rPr lang="zh-CN" altLang="zh-CN" sz="1800" b="1" spc="0">
                <a:latin typeface="Calibri" panose="020F0502020204030204" pitchFamily="34" charset="0"/>
                <a:ea typeface="宋体" panose="02010600030101010101" pitchFamily="2" charset="-122"/>
              </a:rPr>
              <a:t>写具体了让生活更美好的原因</a:t>
            </a:r>
            <a:endParaRPr lang="zh-CN" altLang="zh-CN" sz="1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88" name="矩形 9"/>
          <p:cNvSpPr/>
          <p:nvPr/>
        </p:nvSpPr>
        <p:spPr>
          <a:xfrm>
            <a:off x="1144588" y="2952750"/>
            <a:ext cx="3600450" cy="4556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50000"/>
              </a:lnSpc>
              <a:spcAft>
                <a:spcPct val="0"/>
              </a:spcAft>
            </a:pPr>
            <a:r>
              <a:rPr lang="zh-CN" altLang="zh-CN" sz="1800" b="1" spc="0">
                <a:latin typeface="Calibri" panose="020F0502020204030204" pitchFamily="34" charset="0"/>
                <a:ea typeface="宋体" panose="02010600030101010101" pitchFamily="2" charset="-122"/>
              </a:rPr>
              <a:t>文章的描写生动，很有趣味</a:t>
            </a:r>
            <a:endParaRPr lang="zh-CN" altLang="zh-CN" sz="1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89" name="矩形 10"/>
          <p:cNvSpPr/>
          <p:nvPr/>
        </p:nvSpPr>
        <p:spPr>
          <a:xfrm>
            <a:off x="1176338" y="3482975"/>
            <a:ext cx="6923088" cy="8747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1800" b="1" spc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同桌的建议：</a:t>
            </a:r>
            <a:r>
              <a:rPr lang="en-US" altLang="zh-CN" sz="1800" b="1" spc="0">
                <a:latin typeface="Calibri" panose="020F0502020204030204" pitchFamily="34" charset="0"/>
              </a:rPr>
              <a:t>______________________________________________</a:t>
            </a:r>
            <a:endParaRPr lang="en-US" altLang="zh-CN" sz="1800" b="1">
              <a:latin typeface="Calibri" panose="020F0502020204030204" pitchFamily="34" charset="0"/>
            </a:endParaRPr>
          </a:p>
          <a:p>
            <a:pPr marL="0" lvl="0" indent="0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CN" sz="1800" b="1" spc="0">
                <a:latin typeface="Times New Roman" panose="02020603050405020304" pitchFamily="18" charset="0"/>
              </a:rPr>
              <a:t>__________________________________________________________</a:t>
            </a:r>
            <a:endParaRPr lang="zh-CN" altLang="zh-CN" sz="1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1"/>
          <p:cNvSpPr/>
          <p:nvPr/>
        </p:nvSpPr>
        <p:spPr>
          <a:xfrm>
            <a:off x="1035050" y="1508125"/>
            <a:ext cx="7073900" cy="281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defTabSz="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自评：对照评价标准，你认为你能得几颗星呢？请画一画。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defTabSz="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互评：和同桌交换习作，你认为他可以得几颗星呢？对于同桌的习作，你又有什么好的建议呢？把它写在评价单上。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578" name="组合 2"/>
          <p:cNvGrpSpPr/>
          <p:nvPr/>
        </p:nvGrpSpPr>
        <p:grpSpPr>
          <a:xfrm>
            <a:off x="3554413" y="-14287"/>
            <a:ext cx="2035175" cy="1635125"/>
            <a:chOff x="5687168" y="105475"/>
            <a:chExt cx="2033601" cy="1635845"/>
          </a:xfrm>
        </p:grpSpPr>
        <p:pic>
          <p:nvPicPr>
            <p:cNvPr id="2457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87168" y="105475"/>
              <a:ext cx="2033601" cy="16358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4580" name="矩形 4"/>
            <p:cNvSpPr/>
            <p:nvPr/>
          </p:nvSpPr>
          <p:spPr>
            <a:xfrm>
              <a:off x="5947231" y="1159647"/>
              <a:ext cx="1738168" cy="4617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400" b="1">
                  <a:solidFill>
                    <a:srgbClr val="D782FC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评价习作</a:t>
              </a:r>
              <a:endParaRPr lang="zh-CN" altLang="en-US" sz="2400" b="1">
                <a:solidFill>
                  <a:srgbClr val="D782FC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6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rcRect b="968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7171" name="组合 6"/>
          <p:cNvGrpSpPr/>
          <p:nvPr/>
        </p:nvGrpSpPr>
        <p:grpSpPr>
          <a:xfrm>
            <a:off x="-53975" y="-246062"/>
            <a:ext cx="2795588" cy="1163637"/>
            <a:chOff x="-53319" y="-246261"/>
            <a:chExt cx="2795434" cy="1163527"/>
          </a:xfrm>
        </p:grpSpPr>
        <p:sp>
          <p:nvSpPr>
            <p:cNvPr id="7172" name="流程图: 终止 5"/>
            <p:cNvSpPr/>
            <p:nvPr/>
          </p:nvSpPr>
          <p:spPr>
            <a:xfrm>
              <a:off x="611807" y="245818"/>
              <a:ext cx="1871559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7173" name="矩形 3"/>
            <p:cNvSpPr/>
            <p:nvPr/>
          </p:nvSpPr>
          <p:spPr>
            <a:xfrm>
              <a:off x="653883" y="202328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谈话导入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3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7175" name="组合 4"/>
          <p:cNvGrpSpPr/>
          <p:nvPr/>
        </p:nvGrpSpPr>
        <p:grpSpPr>
          <a:xfrm>
            <a:off x="854075" y="1131888"/>
            <a:ext cx="7632700" cy="3240087"/>
            <a:chOff x="854299" y="1131590"/>
            <a:chExt cx="7632848" cy="3240360"/>
          </a:xfrm>
        </p:grpSpPr>
        <p:sp>
          <p:nvSpPr>
            <p:cNvPr id="7176" name="矩形: 圆角 3"/>
            <p:cNvSpPr/>
            <p:nvPr/>
          </p:nvSpPr>
          <p:spPr>
            <a:xfrm>
              <a:off x="854299" y="1131590"/>
              <a:ext cx="7632848" cy="3240360"/>
            </a:xfrm>
            <a:prstGeom prst="roundRect">
              <a:avLst/>
            </a:prstGeom>
            <a:solidFill>
              <a:srgbClr val="FFFFFF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7177" name="矩形 1"/>
            <p:cNvSpPr/>
            <p:nvPr/>
          </p:nvSpPr>
          <p:spPr>
            <a:xfrm>
              <a:off x="1403647" y="2465249"/>
              <a:ext cx="6534150" cy="5730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457200" eaLnBrk="1" hangingPunct="1">
                <a:lnSpc>
                  <a:spcPct val="130000"/>
                </a:lnSpc>
              </a:pPr>
              <a:r>
                <a:rPr lang="zh-CN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想一想：</a:t>
              </a:r>
              <a:r>
                <a:rPr lang="zh-CN" altLang="zh-CN" sz="2800" b="1">
                  <a:solidFill>
                    <a:srgbClr val="7030A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什么让你的生活更美好？</a:t>
              </a:r>
              <a:endParaRPr lang="zh-CN" altLang="zh-CN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7178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6597352" y="1712187"/>
              <a:ext cx="1889795" cy="241421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7179" name="矩形 7"/>
            <p:cNvSpPr/>
            <p:nvPr/>
          </p:nvSpPr>
          <p:spPr>
            <a:xfrm>
              <a:off x="3745210" y="1253275"/>
              <a:ext cx="1851025" cy="58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3"/>
          <p:cNvSpPr/>
          <p:nvPr/>
        </p:nvSpPr>
        <p:spPr>
          <a:xfrm>
            <a:off x="2411413" y="1282700"/>
            <a:ext cx="5815012" cy="2578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defTabSz="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没有把事情的经过写清楚。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defTabSz="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没有把具体的原因写明白。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defTabSz="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没有写出自己的感受。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defTabSz="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习作的语言不够生动。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5602" name="组合 4"/>
          <p:cNvGrpSpPr/>
          <p:nvPr/>
        </p:nvGrpSpPr>
        <p:grpSpPr>
          <a:xfrm>
            <a:off x="-53975" y="-246062"/>
            <a:ext cx="2754313" cy="1163637"/>
            <a:chOff x="-53319" y="-246261"/>
            <a:chExt cx="2753343" cy="1163527"/>
          </a:xfrm>
        </p:grpSpPr>
        <p:sp>
          <p:nvSpPr>
            <p:cNvPr id="25603" name="流程图: 终止 5"/>
            <p:cNvSpPr/>
            <p:nvPr/>
          </p:nvSpPr>
          <p:spPr>
            <a:xfrm>
              <a:off x="611610" y="245818"/>
              <a:ext cx="1871003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25604" name="矩形 6"/>
            <p:cNvSpPr/>
            <p:nvPr/>
          </p:nvSpPr>
          <p:spPr>
            <a:xfrm>
              <a:off x="611792" y="198327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方法点拨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605" name="图片 7"/>
            <p:cNvPicPr>
              <a:picLocks noChangeAspect="1"/>
            </p:cNvPicPr>
            <p:nvPr/>
          </p:nvPicPr>
          <p:blipFill>
            <a:blip r:embed="rId1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5606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663575" y="2066925"/>
            <a:ext cx="1531938" cy="2047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885825" y="508000"/>
            <a:ext cx="4627563" cy="22542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hangingPunct="0">
              <a:lnSpc>
                <a:spcPct val="130000"/>
              </a:lnSpc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没有把事情经过写清楚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hangingPunct="0">
              <a:lnSpc>
                <a:spcPct val="130000"/>
              </a:lnSpc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没有把原因写明白</a:t>
            </a:r>
            <a:endParaRPr lang="zh-CN" altLang="zh-CN" sz="2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hangingPunct="0">
              <a:lnSpc>
                <a:spcPct val="130000"/>
              </a:lnSpc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没有写出自己的感受</a:t>
            </a:r>
            <a:endParaRPr lang="zh-CN" altLang="zh-CN" sz="2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hangingPunct="0">
              <a:lnSpc>
                <a:spcPct val="130000"/>
              </a:lnSpc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习作的语言不够生动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矩形 2"/>
          <p:cNvSpPr/>
          <p:nvPr/>
        </p:nvSpPr>
        <p:spPr>
          <a:xfrm>
            <a:off x="557213" y="2898775"/>
            <a:ext cx="8115300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为了把文章写得具体生动，我们还可以把自己的感受和体会融入具体的事例中去。我们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怎样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把自己的感受和体会融入具体的事例中去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矩形 3"/>
          <p:cNvSpPr/>
          <p:nvPr/>
        </p:nvSpPr>
        <p:spPr>
          <a:xfrm>
            <a:off x="5003800" y="555625"/>
            <a:ext cx="3671888" cy="5222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spcAft>
                <a:spcPct val="0"/>
              </a:spcAft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检查思维导图</a:t>
            </a:r>
            <a:endParaRPr lang="zh-CN" altLang="zh-CN" sz="2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矩形 4"/>
          <p:cNvSpPr/>
          <p:nvPr/>
        </p:nvSpPr>
        <p:spPr>
          <a:xfrm>
            <a:off x="4295775" y="1108075"/>
            <a:ext cx="3671888" cy="5238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spcAft>
                <a:spcPct val="0"/>
              </a:spcAft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写清原因</a:t>
            </a:r>
            <a:endParaRPr lang="zh-CN" altLang="zh-CN" sz="2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9" name="矩形 5"/>
          <p:cNvSpPr/>
          <p:nvPr/>
        </p:nvSpPr>
        <p:spPr>
          <a:xfrm>
            <a:off x="4643438" y="1662113"/>
            <a:ext cx="3671888" cy="5222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spcAft>
                <a:spcPct val="0"/>
              </a:spcAft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穿插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想到的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矩形 6"/>
          <p:cNvSpPr/>
          <p:nvPr/>
        </p:nvSpPr>
        <p:spPr>
          <a:xfrm>
            <a:off x="4643438" y="2214563"/>
            <a:ext cx="3671888" cy="5238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spcAft>
                <a:spcPct val="0"/>
              </a:spcAft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细节描写</a:t>
            </a:r>
            <a:endParaRPr lang="zh-CN" altLang="zh-CN" sz="2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684213" y="806450"/>
            <a:ext cx="773747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老师玩竹节人的故事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中，你觉得哪些语句最吸引你？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为什么？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684213" y="2941638"/>
            <a:ext cx="806450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你从哪些语句当中感受到了作者美好的感情？用红笔圈画出来，再想一想你圈画的理由。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651" name="组合 1"/>
          <p:cNvGrpSpPr/>
          <p:nvPr/>
        </p:nvGrpSpPr>
        <p:grpSpPr>
          <a:xfrm>
            <a:off x="3132138" y="2171700"/>
            <a:ext cx="3168650" cy="538163"/>
            <a:chOff x="435918" y="2595152"/>
            <a:chExt cx="3168352" cy="537363"/>
          </a:xfrm>
        </p:grpSpPr>
        <p:sp>
          <p:nvSpPr>
            <p:cNvPr id="27652" name="矩形 4"/>
            <p:cNvSpPr/>
            <p:nvPr/>
          </p:nvSpPr>
          <p:spPr bwMode="auto">
            <a:xfrm>
              <a:off x="1037523" y="2631611"/>
              <a:ext cx="1965140" cy="500904"/>
            </a:xfrm>
            <a:prstGeom prst="rect">
              <a:avLst/>
            </a:prstGeom>
            <a:solidFill>
              <a:srgbClr val="FCD34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27653" name="矩形 3"/>
            <p:cNvSpPr/>
            <p:nvPr/>
          </p:nvSpPr>
          <p:spPr>
            <a:xfrm>
              <a:off x="435918" y="2595152"/>
              <a:ext cx="3168352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defTabSz="457200" eaLnBrk="1" hangingPunct="1"/>
              <a:r>
                <a:rPr lang="zh-CN" altLang="en-US" sz="28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融入感情</a:t>
              </a:r>
              <a:endParaRPr lang="zh-CN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"/>
          <p:cNvSpPr/>
          <p:nvPr/>
        </p:nvSpPr>
        <p:spPr>
          <a:xfrm>
            <a:off x="900113" y="555625"/>
            <a:ext cx="7705725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600" b="1">
                <a:latin typeface="宋体" panose="02010600030101010101" pitchFamily="2" charset="-122"/>
              </a:rPr>
              <a:t>    </a:t>
            </a:r>
            <a:r>
              <a:rPr lang="zh-CN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下面是《窃读记》的某个片段，你从哪些句子当中感受到阅读带给作者的美好感受呢？</a:t>
            </a:r>
            <a:endParaRPr lang="zh-CN" altLang="zh-CN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4" name="矩形 2"/>
          <p:cNvSpPr/>
          <p:nvPr/>
        </p:nvSpPr>
        <p:spPr>
          <a:xfrm>
            <a:off x="984250" y="1717675"/>
            <a:ext cx="7354888" cy="2733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prstDash val="sysDash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0">
              <a:lnSpc>
                <a:spcPct val="110000"/>
              </a:lnSpc>
            </a:pPr>
            <a:r>
              <a:rPr lang="en-US" altLang="zh-CN" sz="2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最令人开心的是下雨天，越是倾盆大雨我越高兴，因为那时我便有充足的理由在书店待下去。就像在屋檐下躲雨，你总不好意思赶我走吧？我有时还要装着皱起眉头，不时望着街心，好像说：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这雨，害得我回不去了。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其实，我的心里却高兴地喊着：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大些！再大些！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1"/>
          <p:cNvSpPr/>
          <p:nvPr/>
        </p:nvSpPr>
        <p:spPr>
          <a:xfrm>
            <a:off x="1042988" y="915988"/>
            <a:ext cx="74898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作者是通过什么描写来表现这份美好的感情？这样描写又有什么好处？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矩形 2"/>
          <p:cNvSpPr/>
          <p:nvPr/>
        </p:nvSpPr>
        <p:spPr>
          <a:xfrm>
            <a:off x="1042988" y="2716213"/>
            <a:ext cx="7416800" cy="1160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心理活动描写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，更能体现出我们对事物的感情。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1"/>
          <p:cNvSpPr/>
          <p:nvPr/>
        </p:nvSpPr>
        <p:spPr>
          <a:xfrm>
            <a:off x="684213" y="555625"/>
            <a:ext cx="8135937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下面是《全神贯注》中的一个片段，你从哪些句子中感受到了罗丹创作时专注的美好？</a:t>
            </a:r>
            <a:endParaRPr lang="zh-CN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2" name="矩形 2"/>
          <p:cNvSpPr/>
          <p:nvPr/>
        </p:nvSpPr>
        <p:spPr>
          <a:xfrm>
            <a:off x="827088" y="1635125"/>
            <a:ext cx="7710488" cy="2936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prstDash val="sysDash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0">
              <a:lnSpc>
                <a:spcPct val="110000"/>
              </a:lnSpc>
            </a:pPr>
            <a:r>
              <a:rPr lang="en-US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只见罗丹一会儿上前，一会儿后退，嘴里叽里咕噜的，好像在跟谁说悄悄话；忽然眼睛闪着异样的光，似乎在跟谁激烈地争吵。他把地板踩得吱吱响，手不停地挥动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一刻钟过去了，半小时过去了，罗丹越干越有劲，情绪更加激动了。他像喝醉了酒一样，整个世界对他来讲好像已经消失了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大约过了一个小时，罗丹才停下来，对着塑像痴痴地微笑，然后轻轻地舒了口气。</a:t>
            </a: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1"/>
          <p:cNvSpPr/>
          <p:nvPr/>
        </p:nvSpPr>
        <p:spPr>
          <a:xfrm>
            <a:off x="900113" y="771525"/>
            <a:ext cx="7632700" cy="1152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作者又是运用什么方法让我们感受到这份美好的呢？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6" name="矩形 2"/>
          <p:cNvSpPr/>
          <p:nvPr/>
        </p:nvSpPr>
        <p:spPr>
          <a:xfrm>
            <a:off x="895350" y="2803525"/>
            <a:ext cx="7127875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我们在记录美好时，可以运用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展开联想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的方法，这些方法可以更好地融入自己的感情和想法。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47" name="组合 7"/>
          <p:cNvGrpSpPr/>
          <p:nvPr/>
        </p:nvGrpSpPr>
        <p:grpSpPr>
          <a:xfrm>
            <a:off x="2430463" y="1924050"/>
            <a:ext cx="2286000" cy="720725"/>
            <a:chOff x="2195736" y="1995925"/>
            <a:chExt cx="2285777" cy="719841"/>
          </a:xfrm>
        </p:grpSpPr>
        <p:sp>
          <p:nvSpPr>
            <p:cNvPr id="31748" name="云形 4"/>
            <p:cNvSpPr/>
            <p:nvPr/>
          </p:nvSpPr>
          <p:spPr>
            <a:xfrm>
              <a:off x="2195736" y="1995925"/>
              <a:ext cx="1944497" cy="719841"/>
            </a:xfrm>
            <a:prstGeom prst="cloud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31749" name="矩形 3"/>
            <p:cNvSpPr/>
            <p:nvPr/>
          </p:nvSpPr>
          <p:spPr>
            <a:xfrm>
              <a:off x="2339752" y="1995925"/>
              <a:ext cx="2141761" cy="5730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457200" eaLnBrk="1" hangingPunct="1">
                <a:lnSpc>
                  <a:spcPct val="130000"/>
                </a:lnSpc>
              </a:pPr>
              <a:r>
                <a:rPr lang="zh-CN" altLang="zh-CN" sz="2800" b="1">
                  <a:solidFill>
                    <a:srgbClr val="7D69B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动作描写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750" name="组合 8"/>
          <p:cNvGrpSpPr/>
          <p:nvPr/>
        </p:nvGrpSpPr>
        <p:grpSpPr>
          <a:xfrm>
            <a:off x="5108575" y="1924050"/>
            <a:ext cx="2322513" cy="720725"/>
            <a:chOff x="4481513" y="1995925"/>
            <a:chExt cx="2322735" cy="719841"/>
          </a:xfrm>
        </p:grpSpPr>
        <p:sp>
          <p:nvSpPr>
            <p:cNvPr id="31751" name="云形 5"/>
            <p:cNvSpPr/>
            <p:nvPr/>
          </p:nvSpPr>
          <p:spPr>
            <a:xfrm>
              <a:off x="4481513" y="1995925"/>
              <a:ext cx="1944874" cy="719841"/>
            </a:xfrm>
            <a:prstGeom prst="cloud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31752" name="矩形 6"/>
            <p:cNvSpPr/>
            <p:nvPr/>
          </p:nvSpPr>
          <p:spPr>
            <a:xfrm>
              <a:off x="4625529" y="1995925"/>
              <a:ext cx="2178719" cy="5730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457200" eaLnBrk="1" hangingPunct="1">
                <a:lnSpc>
                  <a:spcPct val="130000"/>
                </a:lnSpc>
              </a:pPr>
              <a:r>
                <a:rPr lang="zh-CN" altLang="zh-CN" sz="2800" b="1">
                  <a:solidFill>
                    <a:srgbClr val="7D69B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展开联想</a:t>
              </a:r>
              <a:endParaRPr lang="zh-CN" altLang="en-US" sz="2800" b="1">
                <a:solidFill>
                  <a:srgbClr val="7D69B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2"/>
          <p:cNvSpPr/>
          <p:nvPr/>
        </p:nvSpPr>
        <p:spPr>
          <a:xfrm>
            <a:off x="684213" y="1023938"/>
            <a:ext cx="77057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如果在我们的作文中更好地融入自己的感情，你会给自己什么建议？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矩形 3"/>
          <p:cNvSpPr/>
          <p:nvPr/>
        </p:nvSpPr>
        <p:spPr>
          <a:xfrm>
            <a:off x="685800" y="2679700"/>
            <a:ext cx="6694488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除了上述的两种方法，还可以有别的方法，如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融情于景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1" name="组合 4"/>
          <p:cNvGrpSpPr/>
          <p:nvPr/>
        </p:nvGrpSpPr>
        <p:grpSpPr>
          <a:xfrm>
            <a:off x="-53975" y="-246062"/>
            <a:ext cx="2754313" cy="1163637"/>
            <a:chOff x="-53319" y="-246261"/>
            <a:chExt cx="2753343" cy="1163527"/>
          </a:xfrm>
        </p:grpSpPr>
        <p:sp>
          <p:nvSpPr>
            <p:cNvPr id="32772" name="流程图: 终止 5"/>
            <p:cNvSpPr/>
            <p:nvPr/>
          </p:nvSpPr>
          <p:spPr>
            <a:xfrm>
              <a:off x="611610" y="245818"/>
              <a:ext cx="1871003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32773" name="矩形 6"/>
            <p:cNvSpPr/>
            <p:nvPr/>
          </p:nvSpPr>
          <p:spPr>
            <a:xfrm>
              <a:off x="611792" y="223279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习作修改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2774" name="图片 7"/>
            <p:cNvPicPr>
              <a:picLocks noChangeAspect="1"/>
            </p:cNvPicPr>
            <p:nvPr/>
          </p:nvPicPr>
          <p:blipFill>
            <a:blip r:embed="rId1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32775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7075488" y="2674938"/>
            <a:ext cx="1601787" cy="2046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2"/>
          <p:cNvSpPr/>
          <p:nvPr/>
        </p:nvSpPr>
        <p:spPr>
          <a:xfrm>
            <a:off x="1344613" y="1003300"/>
            <a:ext cx="6913562" cy="1693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我们要开展一次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共享美好生活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主题班会，共同分享生活中的美好。针对这次班会，你有什么建议吗？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4" name="矩形 3"/>
          <p:cNvSpPr/>
          <p:nvPr/>
        </p:nvSpPr>
        <p:spPr>
          <a:xfrm>
            <a:off x="1258888" y="3052763"/>
            <a:ext cx="679767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defTabSz="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按照</a:t>
            </a:r>
            <a:r>
              <a:rPr lang="zh-CN" altLang="zh-CN" sz="2800" b="1">
                <a:solidFill>
                  <a:srgbClr val="D782F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话题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进行分组，如课外兴趣组、家庭生活组、优秀品质组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795" name="组合 4"/>
          <p:cNvGrpSpPr/>
          <p:nvPr/>
        </p:nvGrpSpPr>
        <p:grpSpPr>
          <a:xfrm>
            <a:off x="-53975" y="-246062"/>
            <a:ext cx="2787650" cy="1163637"/>
            <a:chOff x="-53319" y="-246261"/>
            <a:chExt cx="2787431" cy="1163527"/>
          </a:xfrm>
        </p:grpSpPr>
        <p:sp>
          <p:nvSpPr>
            <p:cNvPr id="33796" name="流程图: 终止 5"/>
            <p:cNvSpPr/>
            <p:nvPr/>
          </p:nvSpPr>
          <p:spPr>
            <a:xfrm>
              <a:off x="611792" y="245818"/>
              <a:ext cx="1871515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33797" name="矩形 6"/>
            <p:cNvSpPr/>
            <p:nvPr/>
          </p:nvSpPr>
          <p:spPr>
            <a:xfrm>
              <a:off x="645880" y="195246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3798" name="图片 7"/>
            <p:cNvPicPr>
              <a:picLocks noChangeAspect="1"/>
            </p:cNvPicPr>
            <p:nvPr/>
          </p:nvPicPr>
          <p:blipFill>
            <a:blip r:embed="rId1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1"/>
          <p:cNvSpPr/>
          <p:nvPr/>
        </p:nvSpPr>
        <p:spPr>
          <a:xfrm>
            <a:off x="2051050" y="1563688"/>
            <a:ext cx="6626225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defTabSz="457200" eaLnBrk="1" hangingPunct="1">
              <a:lnSpc>
                <a:spcPct val="130000"/>
              </a:lnSpc>
              <a:buClr>
                <a:srgbClr val="C00000"/>
              </a:buClr>
              <a:buSzPct val="80000"/>
              <a:buFont typeface="楷体" panose="02010609060101010101" pitchFamily="49" charset="-122"/>
              <a:buChar char="◇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读读习作中自己觉得写得较好的片段。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defTabSz="457200" eaLnBrk="1" hangingPunct="1">
              <a:lnSpc>
                <a:spcPct val="130000"/>
              </a:lnSpc>
              <a:buClr>
                <a:srgbClr val="C00000"/>
              </a:buClr>
              <a:buSzPct val="80000"/>
              <a:buFont typeface="楷体" panose="02010609060101010101" pitchFamily="49" charset="-122"/>
              <a:buChar char="◇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可以给自己分享的片段配上相应的图片或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，让分享更生动。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defTabSz="457200" eaLnBrk="1" hangingPunct="1">
              <a:lnSpc>
                <a:spcPct val="130000"/>
              </a:lnSpc>
              <a:buClr>
                <a:srgbClr val="C00000"/>
              </a:buClr>
              <a:buSzPct val="80000"/>
              <a:buFont typeface="楷体" panose="02010609060101010101" pitchFamily="49" charset="-122"/>
              <a:buChar char="◇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谈谈自己对这件事的看法，引起其他同学的共鸣。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8" name="矩形 2"/>
          <p:cNvSpPr/>
          <p:nvPr/>
        </p:nvSpPr>
        <p:spPr>
          <a:xfrm>
            <a:off x="827088" y="771525"/>
            <a:ext cx="31718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defTabSz="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指导分享方法。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819" name="组合 7"/>
          <p:cNvGrpSpPr/>
          <p:nvPr/>
        </p:nvGrpSpPr>
        <p:grpSpPr>
          <a:xfrm>
            <a:off x="395288" y="1922463"/>
            <a:ext cx="1574800" cy="1697037"/>
            <a:chOff x="323528" y="2067694"/>
            <a:chExt cx="1574532" cy="1695932"/>
          </a:xfrm>
        </p:grpSpPr>
        <p:pic>
          <p:nvPicPr>
            <p:cNvPr id="34820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3528" y="2067694"/>
              <a:ext cx="1574532" cy="169593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4821" name="矩形 5"/>
            <p:cNvSpPr/>
            <p:nvPr/>
          </p:nvSpPr>
          <p:spPr>
            <a:xfrm>
              <a:off x="467544" y="2251063"/>
              <a:ext cx="726481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822" name="矩形 6"/>
            <p:cNvSpPr/>
            <p:nvPr/>
          </p:nvSpPr>
          <p:spPr>
            <a:xfrm>
              <a:off x="1025026" y="2251063"/>
              <a:ext cx="726481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法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: 圆角 8"/>
          <p:cNvSpPr/>
          <p:nvPr/>
        </p:nvSpPr>
        <p:spPr>
          <a:xfrm>
            <a:off x="2427288" y="396875"/>
            <a:ext cx="4359275" cy="530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8194" name="矩形 1"/>
          <p:cNvSpPr/>
          <p:nvPr/>
        </p:nvSpPr>
        <p:spPr>
          <a:xfrm>
            <a:off x="2398713" y="320675"/>
            <a:ext cx="4826000" cy="59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习作：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让生活更美好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矩形 2"/>
          <p:cNvSpPr/>
          <p:nvPr/>
        </p:nvSpPr>
        <p:spPr>
          <a:xfrm>
            <a:off x="952500" y="4208463"/>
            <a:ext cx="7308850" cy="431800"/>
          </a:xfrm>
          <a:prstGeom prst="rect">
            <a:avLst/>
          </a:prstGeom>
          <a:solidFill>
            <a:srgbClr val="FCD44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0">
              <a:lnSpc>
                <a:spcPct val="110000"/>
              </a:lnSpc>
            </a:pPr>
            <a:r>
              <a:rPr lang="zh-CN" altLang="zh-CN" sz="2000" b="1" spc="0">
                <a:latin typeface="宋体" panose="02010600030101010101" pitchFamily="2" charset="-122"/>
              </a:rPr>
              <a:t>想一想：哪些事物让生活更美好呢？你获得了哪些新的启发呢？</a:t>
            </a:r>
            <a:endParaRPr lang="zh-CN" altLang="zh-CN" sz="2000" b="1">
              <a:latin typeface="宋体" panose="02010600030101010101" pitchFamily="2" charset="-122"/>
            </a:endParaRPr>
          </a:p>
        </p:txBody>
      </p:sp>
      <p:grpSp>
        <p:nvGrpSpPr>
          <p:cNvPr id="8196" name="组合 7"/>
          <p:cNvGrpSpPr/>
          <p:nvPr/>
        </p:nvGrpSpPr>
        <p:grpSpPr>
          <a:xfrm>
            <a:off x="931863" y="927100"/>
            <a:ext cx="1466850" cy="1466850"/>
            <a:chOff x="743289" y="1257800"/>
            <a:chExt cx="1465843" cy="1466665"/>
          </a:xfrm>
        </p:grpSpPr>
        <p:pic>
          <p:nvPicPr>
            <p:cNvPr id="8197" name="图片 6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6938" y="1117671"/>
              <a:ext cx="1723649" cy="176468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8198" name="图片 4"/>
            <p:cNvPicPr>
              <a:picLocks noChangeAspect="1"/>
            </p:cNvPicPr>
            <p:nvPr/>
          </p:nvPicPr>
          <p:blipFill>
            <a:blip r:embed="rId2"/>
            <a:srcRect r="46516" b="46915"/>
            <a:stretch>
              <a:fillRect/>
            </a:stretch>
          </p:blipFill>
          <p:spPr>
            <a:xfrm rot="20880000">
              <a:off x="744261" y="1257800"/>
              <a:ext cx="1390947" cy="14489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199" name="矩形 5"/>
            <p:cNvSpPr/>
            <p:nvPr/>
          </p:nvSpPr>
          <p:spPr>
            <a:xfrm>
              <a:off x="1020267" y="1776403"/>
              <a:ext cx="118886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美食</a:t>
              </a:r>
              <a:endParaRPr lang="zh-CN" altLang="en-US" sz="2800">
                <a:solidFill>
                  <a:srgbClr val="ED7D3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00" name="组合 9"/>
          <p:cNvGrpSpPr/>
          <p:nvPr/>
        </p:nvGrpSpPr>
        <p:grpSpPr>
          <a:xfrm>
            <a:off x="2782888" y="927100"/>
            <a:ext cx="1465262" cy="1466850"/>
            <a:chOff x="743289" y="1257800"/>
            <a:chExt cx="1465843" cy="1466665"/>
          </a:xfrm>
        </p:grpSpPr>
        <p:pic>
          <p:nvPicPr>
            <p:cNvPr id="8201" name="图片 10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731" y="1117870"/>
              <a:ext cx="1724063" cy="17642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8202" name="图片 11"/>
            <p:cNvPicPr>
              <a:picLocks noChangeAspect="1"/>
            </p:cNvPicPr>
            <p:nvPr/>
          </p:nvPicPr>
          <p:blipFill>
            <a:blip r:embed="rId2"/>
            <a:srcRect r="46516" b="46915"/>
            <a:stretch>
              <a:fillRect/>
            </a:stretch>
          </p:blipFill>
          <p:spPr>
            <a:xfrm rot="20880000">
              <a:off x="744261" y="1257800"/>
              <a:ext cx="1390947" cy="14489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203" name="矩形 12"/>
            <p:cNvSpPr/>
            <p:nvPr/>
          </p:nvSpPr>
          <p:spPr>
            <a:xfrm>
              <a:off x="1020267" y="1776403"/>
              <a:ext cx="118886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旅行</a:t>
              </a:r>
              <a:endParaRPr lang="zh-CN" altLang="en-US" sz="2800">
                <a:solidFill>
                  <a:srgbClr val="ED7D3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04" name="组合 13"/>
          <p:cNvGrpSpPr/>
          <p:nvPr/>
        </p:nvGrpSpPr>
        <p:grpSpPr>
          <a:xfrm>
            <a:off x="4749800" y="936625"/>
            <a:ext cx="1465263" cy="1466850"/>
            <a:chOff x="743289" y="1257800"/>
            <a:chExt cx="1465843" cy="1466665"/>
          </a:xfrm>
        </p:grpSpPr>
        <p:pic>
          <p:nvPicPr>
            <p:cNvPr id="8205" name="图片 14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731" y="1117869"/>
              <a:ext cx="1724062" cy="17642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8206" name="图片 15"/>
            <p:cNvPicPr>
              <a:picLocks noChangeAspect="1"/>
            </p:cNvPicPr>
            <p:nvPr/>
          </p:nvPicPr>
          <p:blipFill>
            <a:blip r:embed="rId2"/>
            <a:srcRect r="46516" b="46915"/>
            <a:stretch>
              <a:fillRect/>
            </a:stretch>
          </p:blipFill>
          <p:spPr>
            <a:xfrm rot="20880000">
              <a:off x="744261" y="1257800"/>
              <a:ext cx="1390947" cy="14489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207" name="矩形 16"/>
            <p:cNvSpPr/>
            <p:nvPr/>
          </p:nvSpPr>
          <p:spPr>
            <a:xfrm>
              <a:off x="1020267" y="1776403"/>
              <a:ext cx="118886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梦想</a:t>
              </a:r>
              <a:endParaRPr lang="zh-CN" altLang="en-US" sz="2800">
                <a:solidFill>
                  <a:srgbClr val="ED7D3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08" name="组合 17"/>
          <p:cNvGrpSpPr/>
          <p:nvPr/>
        </p:nvGrpSpPr>
        <p:grpSpPr>
          <a:xfrm>
            <a:off x="6715125" y="927100"/>
            <a:ext cx="1465263" cy="1466850"/>
            <a:chOff x="743289" y="1257800"/>
            <a:chExt cx="1465843" cy="1466665"/>
          </a:xfrm>
        </p:grpSpPr>
        <p:pic>
          <p:nvPicPr>
            <p:cNvPr id="8209" name="图片 18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731" y="1117869"/>
              <a:ext cx="1724062" cy="17642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8210" name="图片 19"/>
            <p:cNvPicPr>
              <a:picLocks noChangeAspect="1"/>
            </p:cNvPicPr>
            <p:nvPr/>
          </p:nvPicPr>
          <p:blipFill>
            <a:blip r:embed="rId2"/>
            <a:srcRect r="46516" b="46915"/>
            <a:stretch>
              <a:fillRect/>
            </a:stretch>
          </p:blipFill>
          <p:spPr>
            <a:xfrm rot="20880000">
              <a:off x="744261" y="1257800"/>
              <a:ext cx="1390947" cy="14489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211" name="矩形 20"/>
            <p:cNvSpPr/>
            <p:nvPr/>
          </p:nvSpPr>
          <p:spPr>
            <a:xfrm>
              <a:off x="1020267" y="1776403"/>
              <a:ext cx="118886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创意</a:t>
              </a:r>
              <a:endParaRPr lang="zh-CN" altLang="en-US" sz="2800">
                <a:solidFill>
                  <a:srgbClr val="ED7D3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12" name="组合 21"/>
          <p:cNvGrpSpPr/>
          <p:nvPr/>
        </p:nvGrpSpPr>
        <p:grpSpPr>
          <a:xfrm>
            <a:off x="931863" y="2636838"/>
            <a:ext cx="1466850" cy="1466850"/>
            <a:chOff x="743289" y="1257800"/>
            <a:chExt cx="1465843" cy="1466665"/>
          </a:xfrm>
        </p:grpSpPr>
        <p:pic>
          <p:nvPicPr>
            <p:cNvPr id="8213" name="图片 22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6938" y="1117671"/>
              <a:ext cx="1723649" cy="176468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8214" name="图片 23"/>
            <p:cNvPicPr>
              <a:picLocks noChangeAspect="1"/>
            </p:cNvPicPr>
            <p:nvPr/>
          </p:nvPicPr>
          <p:blipFill>
            <a:blip r:embed="rId2"/>
            <a:srcRect r="46516" b="46915"/>
            <a:stretch>
              <a:fillRect/>
            </a:stretch>
          </p:blipFill>
          <p:spPr>
            <a:xfrm rot="20880000">
              <a:off x="744261" y="1257800"/>
              <a:ext cx="1390947" cy="14489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215" name="矩形 24"/>
            <p:cNvSpPr/>
            <p:nvPr/>
          </p:nvSpPr>
          <p:spPr>
            <a:xfrm>
              <a:off x="1020267" y="1776403"/>
              <a:ext cx="118886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集邮</a:t>
              </a:r>
              <a:endParaRPr lang="zh-CN" altLang="en-US" sz="2800">
                <a:solidFill>
                  <a:srgbClr val="ED7D3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16" name="组合 25"/>
          <p:cNvGrpSpPr/>
          <p:nvPr/>
        </p:nvGrpSpPr>
        <p:grpSpPr>
          <a:xfrm>
            <a:off x="2782888" y="2636838"/>
            <a:ext cx="1465262" cy="1466850"/>
            <a:chOff x="743289" y="1257800"/>
            <a:chExt cx="1465843" cy="1466665"/>
          </a:xfrm>
        </p:grpSpPr>
        <p:pic>
          <p:nvPicPr>
            <p:cNvPr id="8217" name="图片 26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731" y="1117870"/>
              <a:ext cx="1724063" cy="17642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8218" name="图片 27"/>
            <p:cNvPicPr>
              <a:picLocks noChangeAspect="1"/>
            </p:cNvPicPr>
            <p:nvPr/>
          </p:nvPicPr>
          <p:blipFill>
            <a:blip r:embed="rId2"/>
            <a:srcRect r="46516" b="46915"/>
            <a:stretch>
              <a:fillRect/>
            </a:stretch>
          </p:blipFill>
          <p:spPr>
            <a:xfrm rot="20880000">
              <a:off x="744261" y="1257800"/>
              <a:ext cx="1390947" cy="14489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219" name="矩形 28"/>
            <p:cNvSpPr/>
            <p:nvPr/>
          </p:nvSpPr>
          <p:spPr>
            <a:xfrm>
              <a:off x="1020267" y="1776403"/>
              <a:ext cx="118886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阅读</a:t>
              </a:r>
              <a:endParaRPr lang="zh-CN" altLang="en-US" sz="2800">
                <a:solidFill>
                  <a:srgbClr val="ED7D3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20" name="组合 29"/>
          <p:cNvGrpSpPr/>
          <p:nvPr/>
        </p:nvGrpSpPr>
        <p:grpSpPr>
          <a:xfrm>
            <a:off x="4749800" y="2646363"/>
            <a:ext cx="1465263" cy="1466850"/>
            <a:chOff x="743289" y="1257800"/>
            <a:chExt cx="1465843" cy="1466665"/>
          </a:xfrm>
        </p:grpSpPr>
        <p:pic>
          <p:nvPicPr>
            <p:cNvPr id="8221" name="图片 30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731" y="1117869"/>
              <a:ext cx="1724062" cy="17642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8222" name="图片 31"/>
            <p:cNvPicPr>
              <a:picLocks noChangeAspect="1"/>
            </p:cNvPicPr>
            <p:nvPr/>
          </p:nvPicPr>
          <p:blipFill>
            <a:blip r:embed="rId2"/>
            <a:srcRect r="46516" b="46915"/>
            <a:stretch>
              <a:fillRect/>
            </a:stretch>
          </p:blipFill>
          <p:spPr>
            <a:xfrm rot="20880000">
              <a:off x="744261" y="1257800"/>
              <a:ext cx="1390947" cy="14489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223" name="矩形 32"/>
            <p:cNvSpPr/>
            <p:nvPr/>
          </p:nvSpPr>
          <p:spPr>
            <a:xfrm>
              <a:off x="1020267" y="1776403"/>
              <a:ext cx="118886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种花</a:t>
              </a:r>
              <a:endParaRPr lang="zh-CN" altLang="en-US" sz="2800">
                <a:solidFill>
                  <a:srgbClr val="ED7D3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24" name="组合 33"/>
          <p:cNvGrpSpPr/>
          <p:nvPr/>
        </p:nvGrpSpPr>
        <p:grpSpPr>
          <a:xfrm>
            <a:off x="6715125" y="2636838"/>
            <a:ext cx="1465263" cy="1466850"/>
            <a:chOff x="743289" y="1257800"/>
            <a:chExt cx="1465843" cy="1466665"/>
          </a:xfrm>
        </p:grpSpPr>
        <p:pic>
          <p:nvPicPr>
            <p:cNvPr id="8225" name="图片 34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731" y="1117869"/>
              <a:ext cx="1724062" cy="17642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8226" name="图片 35"/>
            <p:cNvPicPr>
              <a:picLocks noChangeAspect="1"/>
            </p:cNvPicPr>
            <p:nvPr/>
          </p:nvPicPr>
          <p:blipFill>
            <a:blip r:embed="rId2"/>
            <a:srcRect r="46516" b="46915"/>
            <a:stretch>
              <a:fillRect/>
            </a:stretch>
          </p:blipFill>
          <p:spPr>
            <a:xfrm rot="20880000">
              <a:off x="744261" y="1257800"/>
              <a:ext cx="1390947" cy="14489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8227" name="矩形 36"/>
            <p:cNvSpPr/>
            <p:nvPr/>
          </p:nvSpPr>
          <p:spPr>
            <a:xfrm>
              <a:off x="1020267" y="1776403"/>
              <a:ext cx="1188865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800" b="1">
                  <a:solidFill>
                    <a:srgbClr val="ED7D3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诚信</a:t>
              </a:r>
              <a:endParaRPr lang="zh-CN" altLang="en-US" sz="2800">
                <a:solidFill>
                  <a:srgbClr val="ED7D3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"/>
          <p:cNvSpPr/>
          <p:nvPr/>
        </p:nvSpPr>
        <p:spPr>
          <a:xfrm>
            <a:off x="4427538" y="1635125"/>
            <a:ext cx="4176712" cy="1693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世界上并不缺少美，而是缺少发现美的眼睛。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罗丹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2" name="Picture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698500"/>
            <a:ext cx="3594100" cy="38655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/>
          <p:nvPr/>
        </p:nvSpPr>
        <p:spPr>
          <a:xfrm>
            <a:off x="2482850" y="627063"/>
            <a:ext cx="4895850" cy="592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习作：</a:t>
            </a:r>
            <a:r>
              <a:rPr lang="en-US" altLang="zh-CN" sz="2800" b="1">
                <a:latin typeface="宋体" panose="02010600030101010101" pitchFamily="2" charset="-122"/>
              </a:rPr>
              <a:t>_____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让生活更美好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6866" name="组合 3"/>
          <p:cNvGrpSpPr/>
          <p:nvPr/>
        </p:nvGrpSpPr>
        <p:grpSpPr>
          <a:xfrm>
            <a:off x="-53975" y="-246062"/>
            <a:ext cx="2787650" cy="1163637"/>
            <a:chOff x="-53319" y="-246261"/>
            <a:chExt cx="2787431" cy="1163527"/>
          </a:xfrm>
        </p:grpSpPr>
        <p:sp>
          <p:nvSpPr>
            <p:cNvPr id="36867" name="流程图: 终止 4"/>
            <p:cNvSpPr/>
            <p:nvPr/>
          </p:nvSpPr>
          <p:spPr>
            <a:xfrm>
              <a:off x="611792" y="245818"/>
              <a:ext cx="1871515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36868" name="矩形 5"/>
            <p:cNvSpPr/>
            <p:nvPr/>
          </p:nvSpPr>
          <p:spPr>
            <a:xfrm>
              <a:off x="645880" y="195246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869" name="图片 6"/>
            <p:cNvPicPr>
              <a:picLocks noChangeAspect="1"/>
            </p:cNvPicPr>
            <p:nvPr/>
          </p:nvPicPr>
          <p:blipFill>
            <a:blip r:embed="rId1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6870" name="矩形 2"/>
          <p:cNvSpPr/>
          <p:nvPr/>
        </p:nvSpPr>
        <p:spPr>
          <a:xfrm>
            <a:off x="1585913" y="2517775"/>
            <a:ext cx="13747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事例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1" name="矩形 7"/>
          <p:cNvSpPr/>
          <p:nvPr/>
        </p:nvSpPr>
        <p:spPr>
          <a:xfrm>
            <a:off x="3633788" y="1330325"/>
            <a:ext cx="226536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2" name="矩形 8"/>
          <p:cNvSpPr/>
          <p:nvPr/>
        </p:nvSpPr>
        <p:spPr>
          <a:xfrm>
            <a:off x="3633788" y="1970088"/>
            <a:ext cx="226536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3" name="矩形 10"/>
          <p:cNvSpPr/>
          <p:nvPr/>
        </p:nvSpPr>
        <p:spPr>
          <a:xfrm>
            <a:off x="3629025" y="2644775"/>
            <a:ext cx="22669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展开联想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4" name="矩形 11"/>
          <p:cNvSpPr/>
          <p:nvPr/>
        </p:nvSpPr>
        <p:spPr>
          <a:xfrm>
            <a:off x="3635375" y="3284538"/>
            <a:ext cx="22653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抒发感受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5" name="矩形 12"/>
          <p:cNvSpPr/>
          <p:nvPr/>
        </p:nvSpPr>
        <p:spPr>
          <a:xfrm>
            <a:off x="6586538" y="2517775"/>
            <a:ext cx="194468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融入感情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6" name="矩形 13"/>
          <p:cNvSpPr/>
          <p:nvPr/>
        </p:nvSpPr>
        <p:spPr>
          <a:xfrm>
            <a:off x="3954463" y="3924300"/>
            <a:ext cx="1262062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7" name="新月形 9"/>
          <p:cNvSpPr/>
          <p:nvPr/>
        </p:nvSpPr>
        <p:spPr>
          <a:xfrm>
            <a:off x="2759075" y="1425575"/>
            <a:ext cx="403225" cy="2879725"/>
          </a:xfrm>
          <a:prstGeom prst="moon">
            <a:avLst>
              <a:gd name="adj" fmla="val 50000"/>
            </a:avLst>
          </a:prstGeom>
          <a:solidFill>
            <a:srgbClr val="48C5F2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6878" name="新月形 15"/>
          <p:cNvSpPr/>
          <p:nvPr/>
        </p:nvSpPr>
        <p:spPr>
          <a:xfrm rot="10800000">
            <a:off x="5821363" y="1449388"/>
            <a:ext cx="404812" cy="2879725"/>
          </a:xfrm>
          <a:prstGeom prst="moon">
            <a:avLst>
              <a:gd name="adj" fmla="val 50000"/>
            </a:avLst>
          </a:prstGeom>
          <a:solidFill>
            <a:srgbClr val="48C5F2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  <p:bldP spid="36871" grpId="0"/>
      <p:bldP spid="36872" grpId="0"/>
      <p:bldP spid="36873" grpId="0"/>
      <p:bldP spid="36874" grpId="0"/>
      <p:bldP spid="36875" grpId="0"/>
      <p:bldP spid="36876" grpId="0"/>
      <p:bldP spid="36877" grpId="0" animBg="1"/>
      <p:bldP spid="3687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组合 2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728663"/>
            <a:ext cx="8066088" cy="37734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9218" name="矩形 3"/>
          <p:cNvSpPr/>
          <p:nvPr/>
        </p:nvSpPr>
        <p:spPr>
          <a:xfrm>
            <a:off x="990600" y="952500"/>
            <a:ext cx="25908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个人的兴趣爱好</a:t>
            </a:r>
            <a:endParaRPr lang="zh-CN" altLang="en-US" sz="2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矩形 4"/>
          <p:cNvSpPr/>
          <p:nvPr/>
        </p:nvSpPr>
        <p:spPr>
          <a:xfrm>
            <a:off x="5546725" y="952500"/>
            <a:ext cx="269081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家庭的日常生活</a:t>
            </a:r>
            <a:endParaRPr lang="zh-CN" altLang="en-US" sz="2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矩形 5"/>
          <p:cNvSpPr/>
          <p:nvPr/>
        </p:nvSpPr>
        <p:spPr>
          <a:xfrm>
            <a:off x="990600" y="2576513"/>
            <a:ext cx="2951163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校园的学习和生活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1" name="矩形 6"/>
          <p:cNvSpPr/>
          <p:nvPr/>
        </p:nvSpPr>
        <p:spPr>
          <a:xfrm>
            <a:off x="5834063" y="2686050"/>
            <a:ext cx="236537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养成的好习惯、好品格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矩形 7"/>
          <p:cNvSpPr/>
          <p:nvPr/>
        </p:nvSpPr>
        <p:spPr>
          <a:xfrm>
            <a:off x="990600" y="1520825"/>
            <a:ext cx="2808288" cy="836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读书、集邮、唱歌、看电影、运动健身等。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矩形 8"/>
          <p:cNvSpPr/>
          <p:nvPr/>
        </p:nvSpPr>
        <p:spPr>
          <a:xfrm>
            <a:off x="5599113" y="1520825"/>
            <a:ext cx="2595562" cy="836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家庭聚会、全家旅行、亲子活动等。</a:t>
            </a:r>
            <a:endParaRPr lang="zh-CN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4" name="矩形 9"/>
          <p:cNvSpPr/>
          <p:nvPr/>
        </p:nvSpPr>
        <p:spPr>
          <a:xfrm>
            <a:off x="995363" y="3114675"/>
            <a:ext cx="2803525" cy="1236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参加了自己和同学最喜欢的某项活动、某个社团等。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5" name="矩形 10"/>
          <p:cNvSpPr/>
          <p:nvPr/>
        </p:nvSpPr>
        <p:spPr>
          <a:xfrm>
            <a:off x="5345113" y="3430588"/>
            <a:ext cx="3092450" cy="836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做事认真、诚实守信、不怕困难、善于动脑等。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6" name="矩形 11"/>
          <p:cNvSpPr/>
          <p:nvPr/>
        </p:nvSpPr>
        <p:spPr>
          <a:xfrm>
            <a:off x="3854450" y="1971675"/>
            <a:ext cx="1239838" cy="52387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86000"/>
              </a:srgbClr>
            </a:outerShdw>
          </a:effec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zh-CN" sz="2800" b="1" spc="0">
                <a:solidFill>
                  <a:srgbClr val="FAF1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有形</a:t>
            </a:r>
            <a:endParaRPr lang="zh-CN" altLang="en-US" sz="2800" b="1">
              <a:solidFill>
                <a:srgbClr val="FAF1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矩形 12"/>
          <p:cNvSpPr/>
          <p:nvPr/>
        </p:nvSpPr>
        <p:spPr>
          <a:xfrm>
            <a:off x="4691063" y="2719388"/>
            <a:ext cx="1143000" cy="52387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86000"/>
              </a:srgbClr>
            </a:outerShdw>
          </a:effec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zh-CN" sz="2800" b="1" spc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无形</a:t>
            </a:r>
            <a:endParaRPr lang="zh-CN" altLang="en-US" sz="2800" b="1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1331913" y="411163"/>
            <a:ext cx="72739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你有没有想过，什么让你的生活更美好？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矩形 2"/>
          <p:cNvSpPr/>
          <p:nvPr/>
        </p:nvSpPr>
        <p:spPr>
          <a:xfrm>
            <a:off x="612775" y="1047750"/>
            <a:ext cx="8424863" cy="31194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285750" lvl="0" indent="-285750" eaLnBrk="1" hangingPunct="0">
              <a:lnSpc>
                <a:spcPct val="110000"/>
              </a:lnSpc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科技的发展给我们的生活带来了极大便利。现在去爷爷奶奶家可以坐高铁了，比以前快了两个小时；妈妈买菜时，扫一扫二维码就能支付，非常方便、快捷。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eaLnBrk="1" hangingPunct="0">
              <a:lnSpc>
                <a:spcPct val="110000"/>
              </a:lnSpc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我想到的是音乐。听听音乐，唱唱歌，会让我放松、开心。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eaLnBrk="1" hangingPunct="0">
              <a:lnSpc>
                <a:spcPct val="110000"/>
              </a:lnSpc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我的答案是种花。把种子种下去，等它们发芽，看它们慢慢长大，很有成就感。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3" name="组合 5"/>
          <p:cNvGrpSpPr/>
          <p:nvPr/>
        </p:nvGrpSpPr>
        <p:grpSpPr>
          <a:xfrm>
            <a:off x="1692275" y="4167188"/>
            <a:ext cx="6048375" cy="573087"/>
            <a:chOff x="1252351" y="4378485"/>
            <a:chExt cx="6049898" cy="572419"/>
          </a:xfrm>
        </p:grpSpPr>
        <p:sp>
          <p:nvSpPr>
            <p:cNvPr id="10244" name="矩形: 圆角 4"/>
            <p:cNvSpPr/>
            <p:nvPr/>
          </p:nvSpPr>
          <p:spPr>
            <a:xfrm>
              <a:off x="1252351" y="4399098"/>
              <a:ext cx="6049898" cy="504237"/>
            </a:xfrm>
            <a:prstGeom prst="roundRect">
              <a:avLst/>
            </a:prstGeom>
            <a:solidFill>
              <a:srgbClr val="FCD34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0245" name="矩形 3"/>
            <p:cNvSpPr/>
            <p:nvPr/>
          </p:nvSpPr>
          <p:spPr>
            <a:xfrm>
              <a:off x="1325110" y="4378485"/>
              <a:ext cx="5977139" cy="57241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457200" eaLnBrk="1" hangingPunct="1">
                <a:lnSpc>
                  <a:spcPct val="130000"/>
                </a:lnSpc>
              </a:pP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看</a:t>
              </a:r>
              <a:r>
                <a:rPr lang="zh-CN" altLang="zh-CN" sz="2400" b="1">
                  <a:latin typeface="宋体" panose="02010600030101010101" pitchFamily="2" charset="-122"/>
                  <a:ea typeface="宋体" panose="02010600030101010101" pitchFamily="2" charset="-122"/>
                </a:rPr>
                <a:t>了三位小伙伴的分享，你有什么发现呢？</a:t>
              </a:r>
              <a:endParaRPr lang="zh-CN" altLang="zh-CN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1"/>
          <p:cNvSpPr/>
          <p:nvPr/>
        </p:nvSpPr>
        <p:spPr>
          <a:xfrm>
            <a:off x="1042988" y="987425"/>
            <a:ext cx="7416800" cy="2522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defTabSz="457200" eaLnBrk="1" hangingPunct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科技的发展让我们的生活更加方便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defTabSz="457200" eaLnBrk="1" hangingPunct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音乐让人心情愉悦，身心放松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defTabSz="457200" eaLnBrk="1" hangingPunct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养花种草给人带来培育生命的成就感。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6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00000">
            <a:off x="7151688" y="3355975"/>
            <a:ext cx="1530350" cy="1425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1"/>
          <p:cNvSpPr/>
          <p:nvPr/>
        </p:nvSpPr>
        <p:spPr>
          <a:xfrm>
            <a:off x="1116013" y="771525"/>
            <a:ext cx="720090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什么让你的生活更美好呢？请选择一种事物填写在习作题目的横线上，把题目补充完整，并想一想你为什么要选择这份美好。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矩形 2"/>
          <p:cNvSpPr/>
          <p:nvPr/>
        </p:nvSpPr>
        <p:spPr>
          <a:xfrm>
            <a:off x="2484438" y="3076575"/>
            <a:ext cx="4895850" cy="59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让生活更美好</a:t>
            </a:r>
            <a:endParaRPr lang="zh-CN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矩形 3"/>
          <p:cNvSpPr/>
          <p:nvPr/>
        </p:nvSpPr>
        <p:spPr>
          <a:xfrm>
            <a:off x="3635375" y="3076575"/>
            <a:ext cx="11890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美食</a:t>
            </a:r>
            <a:endParaRPr lang="zh-CN" altLang="en-US" sz="280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矩形 4"/>
          <p:cNvSpPr/>
          <p:nvPr/>
        </p:nvSpPr>
        <p:spPr>
          <a:xfrm>
            <a:off x="3635375" y="3581400"/>
            <a:ext cx="936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旅行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3" name="矩形 5"/>
          <p:cNvSpPr/>
          <p:nvPr/>
        </p:nvSpPr>
        <p:spPr>
          <a:xfrm>
            <a:off x="3614738" y="4064000"/>
            <a:ext cx="9572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梦想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7 4.69136E-06 L -0.00191 -0.10062" ptsTypes="">
                                      <p:cBhvr>
                                        <p:cTn id="10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2.46914E-06 L -0.00208 -0.09722" ptsTypes="">
                                      <p:cBhvr>
                                        <p:cTn id="21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06 1.60494E-06 L -0.0059 -0.19599" ptsTypes="">
                                      <p:cBhvr>
                                        <p:cTn id="32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1" grpId="1"/>
      <p:bldP spid="12291" grpId="2"/>
      <p:bldP spid="12292" grpId="0"/>
      <p:bldP spid="12292" grpId="1"/>
      <p:bldP spid="12292" grpId="2"/>
      <p:bldP spid="12293" grpId="0"/>
      <p:bldP spid="1229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/>
          <p:nvPr/>
        </p:nvSpPr>
        <p:spPr>
          <a:xfrm>
            <a:off x="3995738" y="1492250"/>
            <a:ext cx="4535487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想一想：范锡林爷爷围绕竹节人写的哪些事让你感受到这种乐趣和美好呢？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314" name="组合 3"/>
          <p:cNvGrpSpPr/>
          <p:nvPr/>
        </p:nvGrpSpPr>
        <p:grpSpPr>
          <a:xfrm>
            <a:off x="-53975" y="-246062"/>
            <a:ext cx="2787650" cy="1163637"/>
            <a:chOff x="-53319" y="-246261"/>
            <a:chExt cx="2787431" cy="1163527"/>
          </a:xfrm>
        </p:grpSpPr>
        <p:sp>
          <p:nvSpPr>
            <p:cNvPr id="13315" name="流程图: 终止 4"/>
            <p:cNvSpPr/>
            <p:nvPr/>
          </p:nvSpPr>
          <p:spPr>
            <a:xfrm>
              <a:off x="611792" y="245818"/>
              <a:ext cx="1871515" cy="539699"/>
            </a:xfrm>
            <a:prstGeom prst="flowChartTerminator">
              <a:avLst/>
            </a:prstGeom>
            <a:solidFill>
              <a:srgbClr val="F8E992"/>
            </a:solidFill>
            <a:ln w="12700">
              <a:solidFill>
                <a:srgbClr val="B4A8D4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3316" name="矩形 5"/>
            <p:cNvSpPr/>
            <p:nvPr/>
          </p:nvSpPr>
          <p:spPr>
            <a:xfrm>
              <a:off x="645880" y="195246"/>
              <a:ext cx="208823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精彩分享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317" name="图片 6"/>
            <p:cNvPicPr>
              <a:picLocks noChangeAspect="1"/>
            </p:cNvPicPr>
            <p:nvPr/>
          </p:nvPicPr>
          <p:blipFill>
            <a:blip r:embed="rId1"/>
            <a:srcRect l="65283" t="208" r="-2579" b="71252"/>
            <a:stretch>
              <a:fillRect/>
            </a:stretch>
          </p:blipFill>
          <p:spPr>
            <a:xfrm rot="20700000">
              <a:off x="-53319" y="-246261"/>
              <a:ext cx="1012965" cy="116352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3318" name="组合 9"/>
          <p:cNvGrpSpPr/>
          <p:nvPr/>
        </p:nvGrpSpPr>
        <p:grpSpPr>
          <a:xfrm>
            <a:off x="827088" y="1276350"/>
            <a:ext cx="2909887" cy="3243263"/>
            <a:chOff x="827584" y="1275606"/>
            <a:chExt cx="2909080" cy="3243274"/>
          </a:xfrm>
        </p:grpSpPr>
        <p:pic>
          <p:nvPicPr>
            <p:cNvPr id="13319" name="Picture 2" descr="C:\Users\Administrator\Desktop\极速截图2.pn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" b="-1855"/>
            <a:stretch>
              <a:fillRect/>
            </a:stretch>
          </p:blipFill>
          <p:spPr>
            <a:xfrm>
              <a:off x="827584" y="1275606"/>
              <a:ext cx="2909080" cy="324327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3320" name="矩形 8"/>
            <p:cNvSpPr/>
            <p:nvPr/>
          </p:nvSpPr>
          <p:spPr>
            <a:xfrm>
              <a:off x="1086856" y="3124777"/>
              <a:ext cx="2520280" cy="9845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defTabSz="457200" eaLnBrk="1" hangingPunct="1">
                <a:lnSpc>
                  <a:spcPct val="130000"/>
                </a:lnSpc>
              </a:pP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原文见教材</a:t>
              </a:r>
              <a:r>
                <a:rPr lang="en-US" altLang="zh-CN" sz="2400" b="1">
                  <a:latin typeface="宋体" panose="02010600030101010101" pitchFamily="2" charset="-122"/>
                </a:rPr>
                <a:t>p36</a:t>
              </a:r>
              <a:r>
                <a:rPr lang="zh-CN" altLang="zh-CN" sz="2400" b="1">
                  <a:latin typeface="宋体" panose="02010600030101010101" pitchFamily="2" charset="-122"/>
                  <a:ea typeface="宋体" panose="02010600030101010101" pitchFamily="2" charset="-122"/>
                </a:rPr>
                <a:t>《竹节人》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7312025" y="1036638"/>
            <a:ext cx="1601788" cy="2046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8" name="矩形 1"/>
          <p:cNvSpPr/>
          <p:nvPr/>
        </p:nvSpPr>
        <p:spPr>
          <a:xfrm>
            <a:off x="754063" y="911225"/>
            <a:ext cx="36734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做竹节人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矩形 4"/>
          <p:cNvSpPr/>
          <p:nvPr/>
        </p:nvSpPr>
        <p:spPr>
          <a:xfrm>
            <a:off x="720725" y="1773238"/>
            <a:ext cx="36734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玩竹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节人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矩形 2"/>
          <p:cNvSpPr/>
          <p:nvPr/>
        </p:nvSpPr>
        <p:spPr>
          <a:xfrm>
            <a:off x="1081088" y="2724150"/>
            <a:ext cx="28098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老师玩竹节人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矩形 3"/>
          <p:cNvSpPr/>
          <p:nvPr/>
        </p:nvSpPr>
        <p:spPr>
          <a:xfrm>
            <a:off x="4125913" y="1574800"/>
            <a:ext cx="3359150" cy="11318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457200" eaLnBrk="1" hangingPunct="0">
              <a:lnSpc>
                <a:spcPct val="130000"/>
              </a:lnSpc>
            </a:pPr>
            <a:r>
              <a:rPr lang="zh-CN" altLang="zh-CN" sz="2800" b="1" spc="0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竹节人带给</a:t>
            </a:r>
            <a:r>
              <a:rPr lang="zh-CN" altLang="zh-CN" sz="2800" b="1" spc="0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zh-CN" sz="2800" b="1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的乐趣</a:t>
            </a:r>
            <a:r>
              <a:rPr lang="zh-CN" altLang="en-US" sz="2800" b="1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C55A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2" name="矩形 5"/>
          <p:cNvSpPr/>
          <p:nvPr/>
        </p:nvSpPr>
        <p:spPr>
          <a:xfrm>
            <a:off x="1187450" y="3724275"/>
            <a:ext cx="5954713" cy="573088"/>
          </a:xfrm>
          <a:prstGeom prst="rect">
            <a:avLst/>
          </a:prstGeom>
          <a:solidFill>
            <a:srgbClr val="F4AF8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457200" eaLnBrk="1" hangingPunct="0">
              <a:lnSpc>
                <a:spcPct val="130000"/>
              </a:lnSpc>
            </a:pP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</a:t>
            </a:r>
            <a:r>
              <a:rPr lang="zh-CN" altLang="zh-CN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zh-CN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的童年生活变得更美好。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箭头: 手杖形 6"/>
          <p:cNvSpPr/>
          <p:nvPr/>
        </p:nvSpPr>
        <p:spPr>
          <a:xfrm rot="5400000">
            <a:off x="6642894" y="2690019"/>
            <a:ext cx="1524000" cy="935038"/>
          </a:xfrm>
          <a:prstGeom prst="uturnArrow">
            <a:avLst>
              <a:gd name="adj1" fmla="val 13139"/>
              <a:gd name="adj2" fmla="val 25000"/>
              <a:gd name="adj3" fmla="val 11743"/>
              <a:gd name="adj4" fmla="val 44448"/>
              <a:gd name="adj5" fmla="val 75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2594</Words>
  <Application>WPS 演示</Application>
  <PresentationFormat>全屏显示(16:9)</PresentationFormat>
  <Paragraphs>286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等线 Light</vt:lpstr>
      <vt:lpstr>楷体</vt:lpstr>
      <vt:lpstr>黑体</vt:lpstr>
      <vt:lpstr>等线</vt:lpstr>
      <vt:lpstr>微软雅黑</vt:lpstr>
      <vt:lpstr>Arial Unicode MS</vt:lpstr>
      <vt:lpstr>Times New Roman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06CC62D2C58642989C411B196511B826_12</vt:lpwstr>
  </property>
</Properties>
</file>