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25"/>
  </p:notesMasterIdLst>
  <p:handoutMasterIdLst>
    <p:handoutMasterId r:id="rId26"/>
  </p:handoutMasterIdLst>
  <p:sldIdLst>
    <p:sldId id="1189" r:id="rId4"/>
    <p:sldId id="1090" r:id="rId5"/>
    <p:sldId id="1092" r:id="rId6"/>
    <p:sldId id="1238" r:id="rId7"/>
    <p:sldId id="1239" r:id="rId8"/>
    <p:sldId id="1240" r:id="rId9"/>
    <p:sldId id="1257" r:id="rId10"/>
    <p:sldId id="1229" r:id="rId11"/>
    <p:sldId id="1226" r:id="rId12"/>
    <p:sldId id="1258" r:id="rId13"/>
    <p:sldId id="1259" r:id="rId14"/>
    <p:sldId id="1145" r:id="rId15"/>
    <p:sldId id="1232" r:id="rId16"/>
    <p:sldId id="1242" r:id="rId17"/>
    <p:sldId id="1243" r:id="rId18"/>
    <p:sldId id="1244" r:id="rId19"/>
    <p:sldId id="1245" r:id="rId20"/>
    <p:sldId id="1246" r:id="rId21"/>
    <p:sldId id="1247" r:id="rId22"/>
    <p:sldId id="1248" r:id="rId23"/>
    <p:sldId id="1271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  <p:embeddedFont>
      <p:font typeface="微软雅黑" panose="020B0503020204020204" charset="-122"/>
      <p:regular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25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11"/>
        <p:guide pos="225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611"/>
            <a:ext cx="19100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25 </a:t>
            </a:r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王戎不取道旁李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2080" y="1877510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25.</a:t>
            </a:r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王戎不取道旁李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3635" y="3107055"/>
            <a:ext cx="1775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第一课时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4980" y="1049020"/>
            <a:ext cx="80327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小结：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距今900年以前的司马光砸缸的故事早已是家喻户晓，而司马光也最终成为北宋一代名相，还写有著名的史学巨著《资治通鉴》。由此可见，从小勤于观察、善于思考对于将来是一件多么重要的事情啊！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2080" y="1877510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25.</a:t>
            </a:r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王戎不取道旁李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96360" y="3107055"/>
            <a:ext cx="1775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第二课时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125" y="1056640"/>
            <a:ext cx="8492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同学们，上节课我们读了《王戎不取道旁李》这篇文言文，你还记得讲的是一件什么事吗？（学生回答）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下面我们先来复习一下课文，回忆一下，你还能背下来课文内容吗？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6700" y="521970"/>
            <a:ext cx="4429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谈话导入，激发兴趣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0928" b="6139"/>
          <a:stretch>
            <a:fillRect/>
          </a:stretch>
        </p:blipFill>
        <p:spPr>
          <a:xfrm>
            <a:off x="2314575" y="2329180"/>
            <a:ext cx="4762500" cy="2496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760" y="603250"/>
            <a:ext cx="7138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1.让我们先来看第一句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425" y="1106170"/>
            <a:ext cx="70250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王戎七岁，尝与诸小儿游。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760" y="1504633"/>
            <a:ext cx="5080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（小儿：小伙伴）</a:t>
            </a:r>
            <a:r>
              <a:rPr lang="en-US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zh-CN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（诸：多</a:t>
            </a:r>
            <a:r>
              <a:rPr lang="en-US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（尝：常常。）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" y="2519680"/>
            <a:ext cx="82226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有一点想要提醒小朋友，尝可不是常常的常，这儿有三种意思，你觉得是哪一种? 为什么？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690" y="322675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（1）品尝（2）曾经（3）尝试</a:t>
            </a:r>
            <a:endParaRPr lang="zh-CN" altLang="en-US" sz="20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7895" y="313404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曾经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760" y="3779520"/>
            <a:ext cx="82892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现在你能连起来说一说，这句话是什么意思了吗？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2445" y="435070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王戎七岁的时候，曾经与小朋友们一起玩耍。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100" y="627534"/>
            <a:ext cx="81756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正当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小朋友们玩得欢天喜地的时候，他们又看到了什么？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886" y="1563638"/>
            <a:ext cx="3790950" cy="2886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32040" y="2211710"/>
            <a:ext cx="3204210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小朋友们来到了路边，他们发现路边长着一棵茂密的李树。</a:t>
            </a:r>
            <a:endParaRPr lang="zh-CN" altLang="en-US" sz="32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4180" y="351155"/>
            <a:ext cx="79082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这棵李树长在哪里？你怎么知道的？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58030" y="351155"/>
            <a:ext cx="29559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路边，道边李树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180" y="75025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这就是李树，你看到了一棵怎样的李树？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06035" y="749935"/>
            <a:ext cx="29559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高大</a:t>
            </a:r>
            <a:endParaRPr lang="zh-CN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055" y="1208405"/>
            <a:ext cx="86423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李树上长着许多沉甸甸的李子，就快把树枝都压弯了。一个个李子密密麻麻地挤在一起，把树枝都压弯了，这就叫“多子折枝”。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2530" y="178276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看/道边李树/多子折枝，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b="8841"/>
          <a:stretch>
            <a:fillRect/>
          </a:stretch>
        </p:blipFill>
        <p:spPr>
          <a:xfrm>
            <a:off x="1952625" y="2181225"/>
            <a:ext cx="4762500" cy="265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2361"/>
          <a:stretch>
            <a:fillRect/>
          </a:stretch>
        </p:blipFill>
        <p:spPr>
          <a:xfrm>
            <a:off x="5111750" y="2914015"/>
            <a:ext cx="3019425" cy="15875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8770" y="358457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古文是：诸儿/竞走取之，唯戎/不动。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935" y="746760"/>
            <a:ext cx="85756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小朋友们都爬到树上摘李子，只有王戎没有这么做。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445" y="927100"/>
            <a:ext cx="8471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1200" b="0">
                <a:ea typeface="宋体" panose="02010600030101010101" pitchFamily="2" charset="-122"/>
              </a:rPr>
            </a:b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诸小儿看着满树的李子，馋得直流口水。诸小儿怎么做的？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1650" y="1101725"/>
            <a:ext cx="9740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竞走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445" y="1510665"/>
            <a:ext cx="86423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竞走这个词语，我们在识字中已经学过，什么是竞走？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445" y="1909445"/>
            <a:ext cx="88036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在小古文里也出现过竞走这个词，在哪一课？龟兔竞走就是龟兔赛跑。所以竞走“争先恐后的跑过去拿”的意思。是大家都比赛着跑过去，谁也不让谁，老师送大家一个词，就是争先恐后。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8770" y="2610167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b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诸小儿问王戎，王戎是怎么回答的？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445" y="3306445"/>
            <a:ext cx="44640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人问之，答曰：“树在道边/而多子，此必/苦李。”</a:t>
            </a:r>
            <a:endParaRPr lang="zh-CN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王戎告诉小朋友如果李树长在路边而且长满树的话，那肯定是很苦的李子。</a:t>
            </a:r>
            <a:r>
              <a:rPr 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8780" y="414020"/>
            <a:ext cx="88036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王戎怎么知道的？他去尝了吗？那他是随便猜猜的吗？他怎么想的？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530" y="104108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李子如果是甜的，早就被采光了。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030" y="1439545"/>
            <a:ext cx="86423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李子究竟苦不苦？一开始诸小儿相信王戎的话了吗？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530" y="183864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没有，摘了吃了，才相信的。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605" y="233521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那就是“取之，信然”。你明白了吗？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855" y="2733675"/>
            <a:ext cx="81368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李子果然是苦的，大家相信王戎说的话了，这就是信然。</a:t>
            </a:r>
            <a:endParaRPr lang="zh-CN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605" y="3132455"/>
            <a:ext cx="82226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大家终于知道王戎说的是真的，学到这儿，你觉得王戎是个怎样的小朋友呢？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230" y="3839210"/>
            <a:ext cx="8128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聪明，有自己的想法，不会别人做什么自己也做什么。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7965" y="491490"/>
            <a:ext cx="18192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写作方法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525" y="962025"/>
            <a:ext cx="87274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作者不是直接写王戎的聪明，而是先写别的小孩“竞走取之”，再过写“唯戎不动”，这是一种什么样的写作手法？这手法对表现王戎的聪明才智起到了什么作用？ 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7275" y="157829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   反衬了王戎的聪明过人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190" y="2262505"/>
            <a:ext cx="8499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对比的手法看起来好像很深奥，其实在生活中我们每个人都会用。而且经常用。生活中这样的对比还很多，以后注意在作文中也多运用。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525" y="3416935"/>
            <a:ext cx="85001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小结：今天我们学习了这篇课文，你从聪明过人的王戎身上，你能学到什么？遇到事情多观察，多思考，多分析推理，不盲目行动。如果做到这样，你也可以像王戎那样聪明。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1950" y="586105"/>
            <a:ext cx="17887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三、合作朗读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165" y="984885"/>
            <a:ext cx="86988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1.小古文理解了，相信你们肯定能读得更好了。请小朋友小组合作读读看。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400" y="1503680"/>
            <a:ext cx="81946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王戎七岁，尝与诸小儿游。看道边李树多子折枝，诸儿竞走取之，唯戎不动。人问之，答曰：“树在道边而多子，此必苦李。”取之信然。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0" y="2281555"/>
            <a:ext cx="4173855" cy="2776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83568" y="1707654"/>
            <a:ext cx="7272808" cy="1898596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知之为知之，不知为不知，是知也。”“三人行，必有我师焉。”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4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这两句话和现代人说的话有何区别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</a:rPr>
              <a:t>？像这样的语言叫文言。我们以前也背过文言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，还记得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？由文言组成的文章叫文言文。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3034" y="586846"/>
            <a:ext cx="381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FF"/>
                </a:solidFill>
                <a:ea typeface="宋体" panose="02010600030101010101" pitchFamily="2" charset="-122"/>
              </a:rPr>
              <a:t>谈话导入，激发兴趣</a:t>
            </a:r>
            <a:endParaRPr lang="zh-CN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700" y="41968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</a:rPr>
              <a:t>四、总结提升</a:t>
            </a:r>
            <a:endParaRPr lang="zh-CN" altLang="en-US" sz="2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055" y="818143"/>
            <a:ext cx="85178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从这篇文章中我们学到了什么呢？你认为王戎聪明在哪里？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" y="1216923"/>
            <a:ext cx="79082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我们要仔细观察,善于思考,能根据有关现象进行推理判断,避免不必要的错误，少走弯路。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224" y="2228688"/>
            <a:ext cx="3441551" cy="2581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3528" y="465137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dirty="0">
                <a:solidFill>
                  <a:srgbClr val="FF00FF"/>
                </a:solidFill>
                <a:ea typeface="宋体" panose="02010600030101010101" pitchFamily="2" charset="-122"/>
              </a:rPr>
              <a:t>初读小古文</a:t>
            </a:r>
            <a:endParaRPr lang="zh-CN" sz="24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91406" y="664557"/>
            <a:ext cx="46882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000" b="0" dirty="0">
                <a:ea typeface="宋体" panose="02010600030101010101" pitchFamily="2" charset="-122"/>
              </a:rPr>
            </a:br>
            <a:r>
              <a:rPr sz="2000" b="0" dirty="0">
                <a:ea typeface="宋体" panose="02010600030101010101" pitchFamily="2" charset="-122"/>
              </a:rPr>
              <a:t>1.读后释题</a:t>
            </a:r>
            <a:endParaRPr sz="2000" b="0" dirty="0">
              <a:ea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321550" y="3522955"/>
            <a:ext cx="1449070" cy="12566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" y="1361787"/>
            <a:ext cx="87655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ea typeface="宋体" panose="02010600030101010101" pitchFamily="2" charset="-122"/>
              </a:rPr>
              <a:t>《王戎不取道旁李》课题中</a:t>
            </a: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“取”的意思是什么？“</a:t>
            </a:r>
            <a:r>
              <a:rPr lang="zh-CN" sz="2000" b="0">
                <a:ea typeface="宋体" panose="02010600030101010101" pitchFamily="2" charset="-122"/>
              </a:rPr>
              <a:t>道</a:t>
            </a: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”的意思是什么？</a:t>
            </a:r>
            <a:endParaRPr lang="zh-CN" altLang="en-US" sz="2000" b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050" y="1851689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连起来的意思是王戎不去摘道旁树上的李子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9746"/>
          <a:stretch>
            <a:fillRect/>
          </a:stretch>
        </p:blipFill>
        <p:spPr>
          <a:xfrm>
            <a:off x="2336795" y="2643758"/>
            <a:ext cx="3593465" cy="2166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1826895" y="1545854"/>
            <a:ext cx="141414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26895" y="1171839"/>
            <a:ext cx="643026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rónɡ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998470" y="1587129"/>
            <a:ext cx="111252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8770" y="1187714"/>
            <a:ext cx="77343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zhū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146550" y="1587129"/>
            <a:ext cx="130048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8912" y="1171839"/>
            <a:ext cx="90424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jìnɡ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193040" y="471434"/>
            <a:ext cx="23412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自学字词</a:t>
            </a:r>
            <a:endParaRPr lang="zh-CN" altLang="en-US" sz="32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649686" y="1625044"/>
            <a:ext cx="1058704" cy="9182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93040" y="3523615"/>
            <a:ext cx="8515985" cy="82994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戎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”（róng）不能读成（yóng）“</a:t>
            </a:r>
            <a:r>
              <a: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诸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”（zhū）不能读成（zhǔ）。</a:t>
            </a:r>
            <a:endParaRPr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3632200" y="2353310"/>
            <a:ext cx="893445" cy="97917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2" grpId="0"/>
      <p:bldP spid="3" grpId="0"/>
      <p:bldP spid="4" grpId="0"/>
      <p:bldP spid="5" grpId="0"/>
      <p:bldP spid="18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1766669" y="124793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481934" y="1221264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824658" y="120316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7157379" y="117602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1718085" y="1219676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4431921" y="1211739"/>
            <a:ext cx="1095518" cy="113919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5747974" y="1203166"/>
            <a:ext cx="1095518" cy="1139190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7076882" y="1194594"/>
            <a:ext cx="1095518" cy="1139190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线形标注 2 82"/>
          <p:cNvSpPr/>
          <p:nvPr/>
        </p:nvSpPr>
        <p:spPr>
          <a:xfrm>
            <a:off x="524510" y="3460115"/>
            <a:ext cx="3186430" cy="1123315"/>
          </a:xfrm>
          <a:prstGeom prst="borderCallout2">
            <a:avLst>
              <a:gd name="adj1" fmla="val 34313"/>
              <a:gd name="adj2" fmla="val -4563"/>
              <a:gd name="adj3" fmla="val 37051"/>
              <a:gd name="adj4" fmla="val -4873"/>
              <a:gd name="adj5" fmla="val 34708"/>
              <a:gd name="adj6" fmla="val -500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戎：左下部是“十”，不是“廾”； 诸：中间没有“亻”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线形标注 2 83"/>
          <p:cNvSpPr/>
          <p:nvPr/>
        </p:nvSpPr>
        <p:spPr>
          <a:xfrm>
            <a:off x="5116830" y="3460115"/>
            <a:ext cx="3378835" cy="1123315"/>
          </a:xfrm>
          <a:prstGeom prst="borderCallout2">
            <a:avLst>
              <a:gd name="adj1" fmla="val 56192"/>
              <a:gd name="adj2" fmla="val 103421"/>
              <a:gd name="adj3" fmla="val 57670"/>
              <a:gd name="adj4" fmla="val 104128"/>
              <a:gd name="adj5" fmla="val 58201"/>
              <a:gd name="adj6" fmla="val 1038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“竞”下半部是“口”加“儿”不能写成“日”加“儿”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3109845" y="121312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7"/>
          <p:cNvGrpSpPr/>
          <p:nvPr/>
        </p:nvGrpSpPr>
        <p:grpSpPr>
          <a:xfrm>
            <a:off x="3059832" y="1203598"/>
            <a:ext cx="1095518" cy="1139190"/>
            <a:chOff x="2437" y="2032"/>
            <a:chExt cx="1244" cy="1264"/>
          </a:xfrm>
        </p:grpSpPr>
        <p:sp>
          <p:nvSpPr>
            <p:cNvPr id="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  <p:bldP spid="12298" grpId="0"/>
      <p:bldP spid="12300" grpId="0"/>
      <p:bldP spid="83" grpId="0" bldLvl="0" animBg="1"/>
      <p:bldP spid="84" grpId="0" bldLvl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5015" y="636270"/>
            <a:ext cx="3176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）理解实词和虚词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015" y="1449705"/>
            <a:ext cx="723328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【实词】实词是有实在意义且能够单独充当句子成分的词语，一般能单独回答问题。           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【虚词】虚词没有实在意义,一般不能充当句子成分,不能单独回答问题。（少数副词如“不”、“也许”、“没有”等可以单独回答问题）,只能配合实词造句,表示种种语法关系。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5314" y="710991"/>
            <a:ext cx="730440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实词：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〔王戎〕西晋琅琊（今属山东）人，自幼聪明过人，为“竹林七贤”之一，官至尚书令，司徒。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130" y="1347614"/>
            <a:ext cx="740092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br>
              <a:rPr 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〔尝〕曾经。〔李〕李子。〔游〕玩耍。〔子〕果实。〔折枝〕压弯了树枝。〔竞〕争先跑过去。竞：争逐。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〔走〕跑。〔唯〕：只有。〔曰〕说〔诸〕众，一些，这些，许多。〔信〕的确。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870" y="3534410"/>
            <a:ext cx="740092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虚词：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〔然〕如此。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〔之〕他（它）。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58520" y="1358265"/>
            <a:ext cx="69532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36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6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王戎/七岁，尝/与诸小儿/游。看道边李树/多子折枝，诸儿/竞走取之，唯/戎不动。人问之，答曰：“树在道边/而多子，此必/苦李。”取之信然。</a:t>
            </a:r>
            <a:endParaRPr lang="zh-CN" altLang="en-US" sz="36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260" y="781050"/>
            <a:ext cx="4209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参与体验，拓展延伸</a:t>
            </a:r>
            <a:endParaRPr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060" y="1663065"/>
            <a:ext cx="80321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同学们，在生活中大家一定也想做一个像王戎这样的善于思考的有心人吧？可是现在有一个小朋友遇到了困难，同学们想不想帮帮他呀？看一个小故事：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260" y="2976245"/>
            <a:ext cx="8032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一个小孩掉到缸里去了，缸又很大，里面盛满了水，小孩不会游泳，眼看就快淹死了，孩子们没有力气将他拉上来，叫大人来又怕来不及，这时该怎么办呢？</a:t>
            </a:r>
            <a:endParaRPr lang="zh-CN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2233</Words>
  <Application>WPS 演示</Application>
  <PresentationFormat>全屏显示(16:9)</PresentationFormat>
  <Paragraphs>174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Times New Roman</vt:lpstr>
      <vt:lpstr>Calibri</vt:lpstr>
      <vt:lpstr>微软雅黑</vt:lpstr>
      <vt:lpstr>Arial Unicode MS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150</cp:revision>
  <dcterms:created xsi:type="dcterms:W3CDTF">2017-03-17T02:28:00Z</dcterms:created>
  <dcterms:modified xsi:type="dcterms:W3CDTF">2023-09-25T17:06:46Z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F5C90451B506482DA76AD506F85FDFD0_12</vt:lpwstr>
  </property>
</Properties>
</file>