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26"/>
  </p:handoutMasterIdLst>
  <p:sldIdLst>
    <p:sldId id="266" r:id="rId4"/>
    <p:sldId id="267" r:id="rId5"/>
    <p:sldId id="261" r:id="rId7"/>
    <p:sldId id="284" r:id="rId8"/>
    <p:sldId id="283" r:id="rId9"/>
    <p:sldId id="282" r:id="rId10"/>
    <p:sldId id="281" r:id="rId11"/>
    <p:sldId id="280" r:id="rId12"/>
    <p:sldId id="279" r:id="rId13"/>
    <p:sldId id="278" r:id="rId14"/>
    <p:sldId id="277" r:id="rId15"/>
    <p:sldId id="285" r:id="rId16"/>
    <p:sldId id="286" r:id="rId17"/>
    <p:sldId id="287" r:id="rId18"/>
    <p:sldId id="289" r:id="rId19"/>
    <p:sldId id="288" r:id="rId20"/>
    <p:sldId id="276" r:id="rId21"/>
    <p:sldId id="272" r:id="rId22"/>
    <p:sldId id="290" r:id="rId23"/>
    <p:sldId id="260" r:id="rId24"/>
    <p:sldId id="301" r:id="rId25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6" userDrawn="1">
          <p15:clr>
            <a:srgbClr val="A4A3A4"/>
          </p15:clr>
        </p15:guide>
        <p15:guide id="2" pos="38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54FA"/>
    <a:srgbClr val="FAFAFA"/>
    <a:srgbClr val="197DE1"/>
    <a:srgbClr val="2B99FF"/>
    <a:srgbClr val="187DE2"/>
    <a:srgbClr val="000000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076"/>
        <p:guide pos="38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1866900" y="2252345"/>
            <a:ext cx="337756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位置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2275840" y="785495"/>
            <a:ext cx="6246813" cy="82994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数对（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6,3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）表示的是王乐同学的位置，请指出哪个是王乐同学。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02663" y="3130550"/>
            <a:ext cx="2601913" cy="11988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6,3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）表示第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6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列，第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3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行。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0600" y="1911985"/>
            <a:ext cx="5304155" cy="303403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6344285" y="2910205"/>
            <a:ext cx="675005" cy="43370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 descr="65d3da8faa2c2e23caab08c5bb4ecf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9095" y="4756785"/>
            <a:ext cx="1095375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3529013" y="966788"/>
            <a:ext cx="5813425" cy="461963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例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你能用数对表示图中的场馆吗？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71663" y="1731963"/>
            <a:ext cx="2030413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动物园示意图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99150" y="2162175"/>
            <a:ext cx="3459163" cy="3786188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大   门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Wingdings" panose="05000000000000000000" pitchFamily="2" charset="2"/>
              </a:rPr>
              <a:t>：</a:t>
            </a:r>
            <a:r>
              <a:rPr kumimoji="0" lang="zh-CN" altLang="en-US" sz="2400" b="1" i="0" u="sng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Wingdings" panose="05000000000000000000" pitchFamily="2" charset="2"/>
              </a:rPr>
              <a:t>       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Wingdings" panose="05000000000000000000" pitchFamily="2" charset="2"/>
              </a:rPr>
              <a:t>。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猴   山：</a:t>
            </a:r>
            <a:r>
              <a:rPr kumimoji="0" lang="zh-CN" altLang="en-US" sz="2400" b="1" i="0" u="sng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。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大象馆：</a:t>
            </a:r>
            <a:r>
              <a:rPr kumimoji="0" lang="zh-CN" altLang="en-US" sz="2400" b="1" i="0" u="sng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。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熊猫馆：</a:t>
            </a:r>
            <a:r>
              <a:rPr kumimoji="0" lang="zh-CN" altLang="en-US" sz="2400" b="1" i="0" u="sng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。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海洋馆：</a:t>
            </a:r>
            <a:r>
              <a:rPr kumimoji="0" lang="zh-CN" altLang="en-US" sz="2400" b="1" i="0" u="sng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。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08850" y="2390775"/>
            <a:ext cx="1485900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0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323138" y="3065463"/>
            <a:ext cx="1485900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323138" y="3792538"/>
            <a:ext cx="1485900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23138" y="4532313"/>
            <a:ext cx="1485900" cy="46037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323138" y="5210175"/>
            <a:ext cx="1485900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6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8670" y="2305050"/>
            <a:ext cx="4638675" cy="336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0" grpId="0"/>
      <p:bldP spid="31" grpId="0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2621915" y="856933"/>
            <a:ext cx="5060950" cy="461963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在图上标出下列场馆的位置。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88075" y="1679575"/>
            <a:ext cx="2030413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动物园示意图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8" name="矩形 1"/>
          <p:cNvSpPr/>
          <p:nvPr/>
        </p:nvSpPr>
        <p:spPr>
          <a:xfrm>
            <a:off x="1554163" y="2006600"/>
            <a:ext cx="2289175" cy="2308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飞禽馆（1，1）  猩猩馆（0，3）狮虎山（4，3）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9665" y="2141855"/>
            <a:ext cx="5612130" cy="40741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9233" y="4604385"/>
            <a:ext cx="369887" cy="1016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6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en-US" sz="6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40793" y="5393690"/>
            <a:ext cx="954087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飞禽馆</a:t>
            </a:r>
            <a:endParaRPr lang="zh-CN" altLang="en-US" sz="2000" dirty="0">
              <a:solidFill>
                <a:srgbClr val="3617A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52185" y="3618548"/>
            <a:ext cx="371475" cy="1016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6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en-US" sz="6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61038" y="4376103"/>
            <a:ext cx="954087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猩猩馆</a:t>
            </a:r>
            <a:endParaRPr lang="zh-CN" altLang="en-US" sz="2000" dirty="0">
              <a:solidFill>
                <a:srgbClr val="3617A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049895" y="3617913"/>
            <a:ext cx="371475" cy="1016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6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en-US" sz="6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757795" y="4376103"/>
            <a:ext cx="955675" cy="400050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狮虎山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8" grpId="0"/>
      <p:bldP spid="2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2590483" y="3405505"/>
            <a:ext cx="6092825" cy="12001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rgbClr val="00865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在数对中，第一个数相同的在同一列，第二个数相同的在同一行。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下箭头标注 2"/>
          <p:cNvSpPr/>
          <p:nvPr/>
        </p:nvSpPr>
        <p:spPr>
          <a:xfrm>
            <a:off x="3740150" y="1159510"/>
            <a:ext cx="3308985" cy="2073275"/>
          </a:xfrm>
          <a:prstGeom prst="downArrow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149090" y="1428750"/>
            <a:ext cx="26841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/>
              <a:t>我的发现</a:t>
            </a:r>
            <a:endParaRPr lang="zh-CN" altLang="en-US" sz="4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730885" y="1362710"/>
            <a:ext cx="108483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800" b="0">
                <a:latin typeface="Times New Roman" panose="02020603050405020304" charset="0"/>
              </a:rPr>
              <a:t>1.</a:t>
            </a:r>
            <a:r>
              <a:rPr lang="zh-CN" sz="2800" b="0">
                <a:ea typeface="宋体" panose="02010600030101010101" pitchFamily="2" charset="-122"/>
              </a:rPr>
              <a:t>用数对表示物体的位置，要先确定（  </a:t>
            </a:r>
            <a:r>
              <a:rPr lang="en-US" altLang="zh-CN" sz="2800" b="0">
                <a:ea typeface="宋体" panose="02010600030101010101" pitchFamily="2" charset="-122"/>
              </a:rPr>
              <a:t>   </a:t>
            </a:r>
            <a:r>
              <a:rPr lang="zh-CN" sz="2800" b="0">
                <a:ea typeface="宋体" panose="02010600030101010101" pitchFamily="2" charset="-122"/>
              </a:rPr>
              <a:t>   ），再确定（   </a:t>
            </a:r>
            <a:r>
              <a:rPr lang="en-US" altLang="zh-CN" sz="2800" b="0">
                <a:ea typeface="宋体" panose="02010600030101010101" pitchFamily="2" charset="-122"/>
              </a:rPr>
              <a:t>   </a:t>
            </a:r>
            <a:r>
              <a:rPr lang="zh-CN" sz="2800" b="0">
                <a:ea typeface="宋体" panose="02010600030101010101" pitchFamily="2" charset="-122"/>
              </a:rPr>
              <a:t>  ）。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0885" y="2528570"/>
            <a:ext cx="105251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800" b="0">
                <a:latin typeface="Times New Roman" panose="02020603050405020304" charset="0"/>
              </a:rPr>
              <a:t>2.</a:t>
            </a:r>
            <a:r>
              <a:rPr lang="zh-CN" sz="2800" b="0">
                <a:ea typeface="宋体" panose="02010600030101010101" pitchFamily="2" charset="-122"/>
              </a:rPr>
              <a:t>小刚坐在教室的第</a:t>
            </a:r>
            <a:r>
              <a:rPr lang="en-US" sz="2800" b="0">
                <a:latin typeface="Times New Roman" panose="02020603050405020304" charset="0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列第</a:t>
            </a:r>
            <a:r>
              <a:rPr lang="en-US" sz="2800" b="0">
                <a:latin typeface="Times New Roman" panose="02020603050405020304" charset="0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行，他的位置用（     ，   </a:t>
            </a:r>
            <a:r>
              <a:rPr lang="en-US" sz="2800" b="0">
                <a:latin typeface="Times New Roman" panose="02020603050405020304" charset="0"/>
              </a:rPr>
              <a:t>)</a:t>
            </a:r>
            <a:r>
              <a:rPr lang="zh-CN" sz="2800" b="0">
                <a:ea typeface="宋体" panose="02010600030101010101" pitchFamily="2" charset="-122"/>
              </a:rPr>
              <a:t>表示。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0885" y="3431540"/>
            <a:ext cx="1104201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800" b="0">
                <a:latin typeface="Times New Roman" panose="02020603050405020304" charset="0"/>
              </a:rPr>
              <a:t>3.</a:t>
            </a:r>
            <a:r>
              <a:rPr lang="zh-CN" sz="2800" b="0">
                <a:ea typeface="宋体" panose="02010600030101010101" pitchFamily="2" charset="-122"/>
              </a:rPr>
              <a:t>小芳的位置为（</a:t>
            </a:r>
            <a:r>
              <a:rPr lang="en-US" sz="2800" b="0">
                <a:latin typeface="Times New Roman" panose="02020603050405020304" charset="0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，</a:t>
            </a:r>
            <a:r>
              <a:rPr lang="en-US" sz="2800" b="0">
                <a:latin typeface="Times New Roman" panose="02020603050405020304" charset="0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），表示她坐在第（    ）列第（   ）行，她前面的同学坐在第（    ）列第（   ）行，用（   ，   </a:t>
            </a:r>
            <a:r>
              <a:rPr lang="en-US" sz="2800" b="0">
                <a:latin typeface="Times New Roman" panose="02020603050405020304" charset="0"/>
              </a:rPr>
              <a:t>)</a:t>
            </a:r>
            <a:r>
              <a:rPr lang="zh-CN" sz="2800" b="0">
                <a:ea typeface="宋体" panose="02010600030101010101" pitchFamily="2" charset="-122"/>
              </a:rPr>
              <a:t>表示，她左面的同学坐在第（    ）列第（   ）行，用（   ，   </a:t>
            </a:r>
            <a:r>
              <a:rPr lang="en-US" sz="2800" b="0">
                <a:latin typeface="Times New Roman" panose="02020603050405020304" charset="0"/>
              </a:rPr>
              <a:t>)</a:t>
            </a:r>
            <a:r>
              <a:rPr lang="zh-CN" sz="2800" b="0">
                <a:ea typeface="宋体" panose="02010600030101010101" pitchFamily="2" charset="-122"/>
              </a:rPr>
              <a:t>表示。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12280" y="1369695"/>
            <a:ext cx="721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列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31375" y="1362710"/>
            <a:ext cx="721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行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21295" y="2528570"/>
            <a:ext cx="485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3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81060" y="2528570"/>
            <a:ext cx="464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5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56170" y="3619500"/>
            <a:ext cx="365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4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71305" y="3619500"/>
            <a:ext cx="721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5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19500" y="4256405"/>
            <a:ext cx="721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4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52110" y="4256405"/>
            <a:ext cx="721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4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6170" y="4256405"/>
            <a:ext cx="393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4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60360" y="4256405"/>
            <a:ext cx="520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4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84120" y="4860290"/>
            <a:ext cx="426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5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41495" y="4860290"/>
            <a:ext cx="4464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5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50075" y="4860290"/>
            <a:ext cx="4464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5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65875" y="4860290"/>
            <a:ext cx="4464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5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7" grpId="0"/>
      <p:bldP spid="17" grpId="1"/>
      <p:bldP spid="16" grpId="0"/>
      <p:bldP spid="1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20957" cy="480131"/>
          </a:xfrm>
        </p:spPr>
        <p:txBody>
          <a:bodyPr/>
          <a:lstStyle/>
          <a:p>
            <a:r>
              <a:rPr lang="zh-CN" altLang="en-US" dirty="0"/>
              <a:t>课堂小结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205230" y="1659890"/>
            <a:ext cx="949642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b="1" spc="3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 b="1" spc="3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</a:t>
            </a:r>
            <a:r>
              <a:rPr lang="zh-CN" altLang="en-US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电影院里，小芳坐在</a:t>
            </a:r>
            <a:r>
              <a:rPr lang="en-US" altLang="zh-CN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A</a:t>
            </a:r>
            <a:r>
              <a:rPr lang="zh-CN" altLang="en-US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区第</a:t>
            </a:r>
            <a:r>
              <a:rPr lang="en-US" altLang="zh-CN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10</a:t>
            </a:r>
            <a:r>
              <a:rPr lang="zh-CN" altLang="en-US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列第</a:t>
            </a:r>
            <a:r>
              <a:rPr lang="en-US" altLang="zh-CN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8</a:t>
            </a:r>
            <a:r>
              <a:rPr lang="zh-CN" altLang="en-US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行，可以表示为</a:t>
            </a:r>
            <a:r>
              <a:rPr lang="en-US" altLang="zh-CN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A</a:t>
            </a:r>
            <a:r>
              <a:rPr lang="zh-CN" altLang="en-US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10,8</a:t>
            </a:r>
            <a:r>
              <a:rPr lang="zh-CN" altLang="en-US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），小明坐在</a:t>
            </a:r>
            <a:r>
              <a:rPr lang="en-US" altLang="zh-CN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B</a:t>
            </a:r>
            <a:r>
              <a:rPr lang="zh-CN" altLang="en-US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区第</a:t>
            </a:r>
            <a:r>
              <a:rPr lang="en-US" altLang="zh-CN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r>
              <a:rPr lang="zh-CN" altLang="en-US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列第</a:t>
            </a:r>
            <a:r>
              <a:rPr lang="en-US" altLang="zh-CN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12</a:t>
            </a:r>
            <a:r>
              <a:rPr lang="zh-CN" altLang="en-US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行，可以表示为</a:t>
            </a:r>
            <a:r>
              <a:rPr lang="en-US" altLang="zh-CN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B</a:t>
            </a:r>
            <a:r>
              <a:rPr lang="zh-CN" altLang="en-US" sz="2800" b="1" spc="3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800" b="1" spc="3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r>
              <a:rPr lang="zh-CN" altLang="en-US" sz="2800" b="1" spc="3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）。小雨</a:t>
            </a:r>
            <a:r>
              <a:rPr lang="zh-CN" altLang="en-US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所坐的位置为</a:t>
            </a:r>
            <a:r>
              <a:rPr lang="en-US" altLang="zh-CN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D</a:t>
            </a:r>
            <a:r>
              <a:rPr lang="zh-CN" altLang="en-US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3,2</a:t>
            </a:r>
            <a:r>
              <a:rPr lang="zh-CN" altLang="en-US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），表示坐在（ </a:t>
            </a:r>
            <a:r>
              <a:rPr lang="zh-CN" altLang="en-US" sz="2800" b="1" spc="3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 ）</a:t>
            </a:r>
            <a:r>
              <a:rPr lang="zh-CN" altLang="en-US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区第（   </a:t>
            </a:r>
            <a:r>
              <a:rPr lang="zh-CN" altLang="en-US" sz="2800" b="1" spc="3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lang="zh-CN" altLang="en-US" sz="2800" b="1" spc="3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列第（   ）行。</a:t>
            </a:r>
            <a:endParaRPr lang="zh-CN" altLang="en-US" sz="2800" b="1" spc="300" noProof="0" dirty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93035" y="3738245"/>
            <a:ext cx="993775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6,12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39988" y="4638040"/>
            <a:ext cx="466725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D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05973" y="4638040"/>
            <a:ext cx="412750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56095" y="4638040"/>
            <a:ext cx="412750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20957" cy="480131"/>
          </a:xfrm>
        </p:spPr>
        <p:txBody>
          <a:bodyPr/>
          <a:lstStyle/>
          <a:p>
            <a:r>
              <a:rPr lang="zh-CN" altLang="en-US" dirty="0"/>
              <a:t>课堂小结</a:t>
            </a:r>
            <a:endParaRPr lang="zh-CN" altLang="en-US" dirty="0"/>
          </a:p>
        </p:txBody>
      </p:sp>
      <p:sp>
        <p:nvSpPr>
          <p:cNvPr id="19460" name="矩形 1"/>
          <p:cNvSpPr/>
          <p:nvPr/>
        </p:nvSpPr>
        <p:spPr>
          <a:xfrm>
            <a:off x="1372870" y="1115695"/>
            <a:ext cx="842454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判断（正确的打“√”，错误的打“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×” 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0710" y="1998345"/>
            <a:ext cx="1095692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某教室的课桌排成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列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行，敏敏坐的位置用数对表示是（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2,7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）。   （     ）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5320" y="3851910"/>
            <a:ext cx="109023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数对（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）和（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）表示的位置是一样的。 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（     ）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533063" y="2306003"/>
            <a:ext cx="458787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</a:t>
            </a:r>
            <a:endParaRPr lang="zh-CN" altLang="en-US" sz="28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455593" y="4159250"/>
            <a:ext cx="458787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</a:t>
            </a:r>
            <a:endParaRPr lang="zh-CN" altLang="en-US" sz="28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1508" name="矩形 4"/>
          <p:cNvSpPr/>
          <p:nvPr/>
        </p:nvSpPr>
        <p:spPr>
          <a:xfrm>
            <a:off x="2251075" y="1319213"/>
            <a:ext cx="7548563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描出下面各点并依次连成封闭图形，看看是什么图形。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09" name="文本框 7"/>
          <p:cNvSpPr txBox="1"/>
          <p:nvPr/>
        </p:nvSpPr>
        <p:spPr>
          <a:xfrm>
            <a:off x="2382838" y="2978150"/>
            <a:ext cx="2184400" cy="2308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A( 2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1 )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B( 6 , 1 )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C( 5 , 5 )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D( 3 , 5 )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510" name="图片 8"/>
          <p:cNvPicPr>
            <a:picLocks noChangeAspect="1"/>
          </p:cNvPicPr>
          <p:nvPr/>
        </p:nvPicPr>
        <p:blipFill>
          <a:blip r:embed="rId1">
            <a:biLevel thresh="50000"/>
            <a:grayscl/>
          </a:blip>
          <a:stretch>
            <a:fillRect/>
          </a:stretch>
        </p:blipFill>
        <p:spPr>
          <a:xfrm>
            <a:off x="5000625" y="1960563"/>
            <a:ext cx="4519613" cy="4637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梯形 4"/>
          <p:cNvSpPr/>
          <p:nvPr/>
        </p:nvSpPr>
        <p:spPr>
          <a:xfrm>
            <a:off x="6400800" y="3670300"/>
            <a:ext cx="1895475" cy="1870075"/>
          </a:xfrm>
          <a:prstGeom prst="trapezoid">
            <a:avLst>
              <a:gd name="adj" fmla="val 25520"/>
            </a:avLst>
          </a:prstGeom>
          <a:noFill/>
          <a:ln w="28575">
            <a:solidFill>
              <a:srgbClr val="3617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24563" y="5540375"/>
            <a:ext cx="41592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96275" y="5589588"/>
            <a:ext cx="395288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83513" y="3295650"/>
            <a:ext cx="39052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50013" y="3295650"/>
            <a:ext cx="427037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19825" y="4875213"/>
            <a:ext cx="350838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5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en-US" sz="5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48638" y="4881563"/>
            <a:ext cx="352425" cy="9239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5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en-US" sz="5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50163" y="2995613"/>
            <a:ext cx="350837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5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en-US" sz="5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31000" y="2995613"/>
            <a:ext cx="350838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5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en-US" sz="5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07213" y="4279900"/>
            <a:ext cx="903287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梯形</a:t>
            </a:r>
            <a:endParaRPr lang="zh-CN" altLang="en-US" sz="28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  <p:bldP spid="18" grpId="0"/>
      <p:bldP spid="2" grpId="0"/>
      <p:bldP spid="21" grpId="0"/>
      <p:bldP spid="22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总结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482850" y="2863850"/>
            <a:ext cx="6269038" cy="286131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数对表示位置的方法：先表示列，再表示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行。用括号把代表列和行的数字或字母括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起来，再用逗号隔开。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在数对中，第一个数相同的在同一列，第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二个数相同的在同一行。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下箭头标注 13"/>
          <p:cNvSpPr/>
          <p:nvPr/>
        </p:nvSpPr>
        <p:spPr>
          <a:xfrm>
            <a:off x="3977005" y="1029970"/>
            <a:ext cx="2716530" cy="1833880"/>
          </a:xfrm>
          <a:prstGeom prst="downArrow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154805" y="1343025"/>
            <a:ext cx="2360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我学会了：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板书</a:t>
            </a:r>
            <a:r>
              <a:rPr lang="zh-CN" altLang="en-US" dirty="0"/>
              <a:t>设计</a:t>
            </a:r>
            <a:endParaRPr lang="zh-CN" altLang="en-US" dirty="0"/>
          </a:p>
        </p:txBody>
      </p:sp>
      <p:sp>
        <p:nvSpPr>
          <p:cNvPr id="24580" name="矩形 26"/>
          <p:cNvSpPr/>
          <p:nvPr/>
        </p:nvSpPr>
        <p:spPr>
          <a:xfrm>
            <a:off x="3441383" y="1137285"/>
            <a:ext cx="3138487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位          置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04770" y="2086610"/>
            <a:ext cx="5487988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，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3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）数学上把这一对数叫做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数对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4582" name="矩形 2"/>
          <p:cNvSpPr/>
          <p:nvPr/>
        </p:nvSpPr>
        <p:spPr>
          <a:xfrm>
            <a:off x="2379345" y="2812098"/>
            <a:ext cx="6607175" cy="28613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数对表示位置的方法：先表示列，再表示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行。用括号把代表列和行的数字或字母括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起来，再用逗号隔开。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在数对中，第一个数相同的在同一列，第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二个数相同的在同一行。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73220" y="1286510"/>
            <a:ext cx="76200" cy="4133850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735195" y="1291590"/>
            <a:ext cx="2232025" cy="3283290"/>
            <a:chOff x="4576140" y="1908067"/>
            <a:chExt cx="2231821" cy="3277447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自主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学习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8067"/>
              <a:ext cx="2231821" cy="521041"/>
              <a:chOff x="4765892" y="1925458"/>
              <a:chExt cx="2231821" cy="52104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458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复习导入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合作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共学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0">
            <a:off x="4735195" y="4899660"/>
            <a:ext cx="2231878" cy="521970"/>
            <a:chOff x="4765892" y="1925458"/>
            <a:chExt cx="2231674" cy="521970"/>
          </a:xfrm>
        </p:grpSpPr>
        <p:sp>
          <p:nvSpPr>
            <p:cNvPr id="21" name="文本框 20"/>
            <p:cNvSpPr txBox="1"/>
            <p:nvPr/>
          </p:nvSpPr>
          <p:spPr>
            <a:xfrm>
              <a:off x="5392433" y="1925458"/>
              <a:ext cx="160513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B0F0"/>
                  </a:solidFill>
                </a:rPr>
                <a:t>课堂</a:t>
              </a:r>
              <a:r>
                <a:rPr lang="zh-CN" altLang="en-US" dirty="0">
                  <a:solidFill>
                    <a:srgbClr val="00B0F0"/>
                  </a:solidFill>
                </a:rPr>
                <a:t>总结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5892" y="1925458"/>
              <a:ext cx="6210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05</a:t>
              </a:r>
              <a:endParaRPr lang="en-US" altLang="zh-CN" dirty="0">
                <a:solidFill>
                  <a:srgbClr val="00B0F0"/>
                </a:solidFill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36545" y="1146870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03208" y="335141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3518" y="2072726"/>
            <a:ext cx="3474043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学习！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复习</a:t>
            </a:r>
            <a:r>
              <a:rPr lang="zh-CN" altLang="en-US" dirty="0"/>
              <a:t>导入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400175" y="1265555"/>
            <a:ext cx="78714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0">
                <a:ea typeface="宋体" panose="02010600030101010101" pitchFamily="2" charset="-122"/>
              </a:rPr>
              <a:t>看到“位置”二字你想到了什么？</a:t>
            </a:r>
            <a:endParaRPr lang="zh-CN" altLang="en-US" sz="3600" b="0">
              <a:ea typeface="宋体" panose="02010600030101010101" pitchFamily="2" charset="-122"/>
            </a:endParaRPr>
          </a:p>
        </p:txBody>
      </p:sp>
      <p:sp>
        <p:nvSpPr>
          <p:cNvPr id="9" name="爆炸形 2 8"/>
          <p:cNvSpPr/>
          <p:nvPr/>
        </p:nvSpPr>
        <p:spPr>
          <a:xfrm>
            <a:off x="10088880" y="3146425"/>
            <a:ext cx="1541780" cy="199199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2710180" y="2456815"/>
            <a:ext cx="1236980" cy="1088390"/>
            <a:chOff x="4268" y="3869"/>
            <a:chExt cx="1948" cy="1714"/>
          </a:xfrm>
        </p:grpSpPr>
        <p:sp>
          <p:nvSpPr>
            <p:cNvPr id="3" name="云形 2"/>
            <p:cNvSpPr/>
            <p:nvPr/>
          </p:nvSpPr>
          <p:spPr>
            <a:xfrm>
              <a:off x="4268" y="3869"/>
              <a:ext cx="1948" cy="1714"/>
            </a:xfrm>
            <a:prstGeom prst="cloud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633" y="4177"/>
              <a:ext cx="1056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solidFill>
                    <a:srgbClr val="FF0000"/>
                  </a:solidFill>
                </a:rPr>
                <a:t>上</a:t>
              </a:r>
              <a:endParaRPr lang="zh-CN" altLang="en-US" sz="40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62095" y="3300730"/>
            <a:ext cx="1497330" cy="1551940"/>
            <a:chOff x="6397" y="5198"/>
            <a:chExt cx="2358" cy="2444"/>
          </a:xfrm>
        </p:grpSpPr>
        <p:sp>
          <p:nvSpPr>
            <p:cNvPr id="6" name="五角星 5"/>
            <p:cNvSpPr/>
            <p:nvPr/>
          </p:nvSpPr>
          <p:spPr>
            <a:xfrm>
              <a:off x="6397" y="5198"/>
              <a:ext cx="2359" cy="2445"/>
            </a:xfrm>
            <a:prstGeom prst="star5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049" y="6042"/>
              <a:ext cx="1056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solidFill>
                    <a:srgbClr val="FF0000"/>
                  </a:solidFill>
                </a:rPr>
                <a:t>右</a:t>
              </a:r>
              <a:endParaRPr lang="zh-CN" altLang="en-US" sz="40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207135" y="3545205"/>
            <a:ext cx="1225550" cy="1062990"/>
            <a:chOff x="1901" y="5583"/>
            <a:chExt cx="1930" cy="1674"/>
          </a:xfrm>
        </p:grpSpPr>
        <p:sp>
          <p:nvSpPr>
            <p:cNvPr id="5" name="流程图: 联系 4"/>
            <p:cNvSpPr/>
            <p:nvPr/>
          </p:nvSpPr>
          <p:spPr>
            <a:xfrm>
              <a:off x="1901" y="5583"/>
              <a:ext cx="1931" cy="1675"/>
            </a:xfrm>
            <a:prstGeom prst="flowChartConnector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339" y="5864"/>
              <a:ext cx="1056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solidFill>
                    <a:srgbClr val="FF0000"/>
                  </a:solidFill>
                </a:rPr>
                <a:t>左</a:t>
              </a:r>
              <a:endParaRPr lang="zh-CN" altLang="en-US" sz="40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710180" y="4608830"/>
            <a:ext cx="901700" cy="948690"/>
            <a:chOff x="4268" y="7258"/>
            <a:chExt cx="1420" cy="1494"/>
          </a:xfrm>
        </p:grpSpPr>
        <p:sp>
          <p:nvSpPr>
            <p:cNvPr id="4" name="流程图: 摘录 3"/>
            <p:cNvSpPr/>
            <p:nvPr/>
          </p:nvSpPr>
          <p:spPr>
            <a:xfrm>
              <a:off x="4268" y="7258"/>
              <a:ext cx="1421" cy="1494"/>
            </a:xfrm>
            <a:prstGeom prst="flowChartExtra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450" y="7639"/>
              <a:ext cx="1056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solidFill>
                    <a:srgbClr val="FF0000"/>
                  </a:solidFill>
                </a:rPr>
                <a:t>下</a:t>
              </a:r>
              <a:endParaRPr lang="zh-CN" altLang="en-US" sz="40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088880" y="3081020"/>
            <a:ext cx="1541780" cy="1991360"/>
            <a:chOff x="15888" y="4852"/>
            <a:chExt cx="2428" cy="3136"/>
          </a:xfrm>
        </p:grpSpPr>
        <p:sp>
          <p:nvSpPr>
            <p:cNvPr id="12" name="爆炸形 2 11"/>
            <p:cNvSpPr/>
            <p:nvPr/>
          </p:nvSpPr>
          <p:spPr>
            <a:xfrm>
              <a:off x="15888" y="4852"/>
              <a:ext cx="2428" cy="3137"/>
            </a:xfrm>
            <a:prstGeom prst="irregularSeal2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6434" y="5890"/>
              <a:ext cx="1056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solidFill>
                    <a:srgbClr val="FF0000"/>
                  </a:solidFill>
                </a:rPr>
                <a:t>东</a:t>
              </a:r>
              <a:endParaRPr lang="zh-CN" altLang="en-US" sz="40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790055" y="3235325"/>
            <a:ext cx="1347470" cy="1373505"/>
            <a:chOff x="10693" y="5095"/>
            <a:chExt cx="2122" cy="2163"/>
          </a:xfrm>
        </p:grpSpPr>
        <p:sp>
          <p:nvSpPr>
            <p:cNvPr id="8" name="六边形 7"/>
            <p:cNvSpPr/>
            <p:nvPr/>
          </p:nvSpPr>
          <p:spPr>
            <a:xfrm>
              <a:off x="10693" y="5198"/>
              <a:ext cx="2122" cy="2060"/>
            </a:xfrm>
            <a:prstGeom prst="hexag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六边形 10"/>
            <p:cNvSpPr/>
            <p:nvPr/>
          </p:nvSpPr>
          <p:spPr>
            <a:xfrm>
              <a:off x="10693" y="5095"/>
              <a:ext cx="2122" cy="2060"/>
            </a:xfrm>
            <a:prstGeom prst="hexagon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226" y="5583"/>
              <a:ext cx="1056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solidFill>
                    <a:srgbClr val="FF0000"/>
                  </a:solidFill>
                </a:rPr>
                <a:t>西</a:t>
              </a:r>
              <a:endParaRPr lang="zh-CN" altLang="en-US" sz="40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547735" y="4867910"/>
            <a:ext cx="1045210" cy="1426845"/>
            <a:chOff x="13461" y="7666"/>
            <a:chExt cx="1646" cy="2247"/>
          </a:xfrm>
        </p:grpSpPr>
        <p:sp>
          <p:nvSpPr>
            <p:cNvPr id="10" name="菱形 9"/>
            <p:cNvSpPr/>
            <p:nvPr/>
          </p:nvSpPr>
          <p:spPr>
            <a:xfrm>
              <a:off x="13461" y="7769"/>
              <a:ext cx="1647" cy="2145"/>
            </a:xfrm>
            <a:prstGeom prst="diamon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菱形 12"/>
            <p:cNvSpPr/>
            <p:nvPr/>
          </p:nvSpPr>
          <p:spPr>
            <a:xfrm>
              <a:off x="13461" y="7666"/>
              <a:ext cx="1647" cy="2145"/>
            </a:xfrm>
            <a:prstGeom prst="diamond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3757" y="8182"/>
              <a:ext cx="1056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solidFill>
                    <a:srgbClr val="FF0000"/>
                  </a:solidFill>
                </a:rPr>
                <a:t>南</a:t>
              </a:r>
              <a:endParaRPr lang="zh-CN" altLang="en-US" sz="40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547735" y="2151380"/>
            <a:ext cx="1249680" cy="819150"/>
            <a:chOff x="13461" y="3388"/>
            <a:chExt cx="1968" cy="1290"/>
          </a:xfrm>
        </p:grpSpPr>
        <p:sp>
          <p:nvSpPr>
            <p:cNvPr id="7" name="流程图: 数据 6"/>
            <p:cNvSpPr/>
            <p:nvPr/>
          </p:nvSpPr>
          <p:spPr>
            <a:xfrm>
              <a:off x="13461" y="3388"/>
              <a:ext cx="1969" cy="1290"/>
            </a:xfrm>
            <a:prstGeom prst="flowChartInputOutpu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917" y="3477"/>
              <a:ext cx="1056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solidFill>
                    <a:srgbClr val="FF0000"/>
                  </a:solidFill>
                </a:rPr>
                <a:t>北</a:t>
              </a:r>
              <a:endParaRPr lang="zh-CN" altLang="en-US" sz="4000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自主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488950" y="949960"/>
            <a:ext cx="1121410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800" b="0">
                <a:ea typeface="宋体" panose="02010600030101010101" pitchFamily="2" charset="-122"/>
              </a:rPr>
              <a:t>根据以下提纲进行自学：</a:t>
            </a:r>
            <a:r>
              <a:rPr lang="en-US" sz="2800" b="0">
                <a:latin typeface="Times New Roman" panose="02020603050405020304" charset="0"/>
              </a:rPr>
              <a:t>1.</a:t>
            </a:r>
            <a:r>
              <a:rPr lang="zh-CN" sz="2800" b="0">
                <a:ea typeface="宋体" panose="02010600030101010101" pitchFamily="2" charset="-122"/>
              </a:rPr>
              <a:t>你是怎样确定组的？</a:t>
            </a:r>
            <a:r>
              <a:rPr lang="en-US" sz="2800" b="0">
                <a:latin typeface="宋体" panose="02010600030101010101" pitchFamily="2" charset="-122"/>
              </a:rPr>
              <a:t> </a:t>
            </a:r>
            <a:endParaRPr lang="en-US" sz="2800" b="0">
              <a:latin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800" b="0">
                <a:latin typeface="宋体" panose="02010600030101010101" pitchFamily="2" charset="-122"/>
              </a:rPr>
              <a:t> </a:t>
            </a:r>
            <a:r>
              <a:rPr lang="zh-CN" sz="2800" b="0">
                <a:ea typeface="宋体" panose="02010600030101010101" pitchFamily="2" charset="-122"/>
              </a:rPr>
              <a:t>你是怎样确定排的？</a:t>
            </a:r>
            <a:endParaRPr lang="zh-CN" sz="28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800" b="0">
                <a:latin typeface="Times New Roman" panose="02020603050405020304" charset="0"/>
              </a:rPr>
              <a:t>2.</a:t>
            </a:r>
            <a:r>
              <a:rPr lang="zh-CN" sz="2800" b="0">
                <a:ea typeface="宋体" panose="02010600030101010101" pitchFamily="2" charset="-122"/>
              </a:rPr>
              <a:t>根据例</a:t>
            </a:r>
            <a:r>
              <a:rPr lang="en-US" sz="2800" b="0">
                <a:latin typeface="Times New Roman" panose="02020603050405020304" charset="0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情境图回答问题：（</a:t>
            </a:r>
            <a:r>
              <a:rPr lang="en-US" sz="2800" b="0">
                <a:latin typeface="Times New Roman" panose="02020603050405020304" charset="0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）找出张亮的位置：在第（   ）列，第（   ）行，可以用数对（    ，   ）表示。（</a:t>
            </a:r>
            <a:r>
              <a:rPr lang="en-US" sz="2800" b="0">
                <a:latin typeface="Times New Roman" panose="02020603050405020304" charset="0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）王艳同学的位置用数对表示是（</a:t>
            </a:r>
            <a:r>
              <a:rPr lang="en-US" sz="2800" b="0">
                <a:latin typeface="宋体" panose="02010600030101010101" pitchFamily="2" charset="-122"/>
              </a:rPr>
              <a:t>   </a:t>
            </a:r>
            <a:r>
              <a:rPr lang="zh-CN" sz="2800" b="0">
                <a:ea typeface="宋体" panose="02010600030101010101" pitchFamily="2" charset="-122"/>
              </a:rPr>
              <a:t>，</a:t>
            </a:r>
            <a:r>
              <a:rPr lang="en-US" sz="2800" b="0">
                <a:latin typeface="宋体" panose="02010600030101010101" pitchFamily="2" charset="-122"/>
              </a:rPr>
              <a:t>   </a:t>
            </a:r>
            <a:r>
              <a:rPr lang="zh-CN" sz="2800" b="0">
                <a:ea typeface="宋体" panose="02010600030101010101" pitchFamily="2" charset="-122"/>
              </a:rPr>
              <a:t>）。赵雪同学的位置用数对表示是（</a:t>
            </a:r>
            <a:r>
              <a:rPr lang="en-US" sz="2800" b="0">
                <a:latin typeface="宋体" panose="02010600030101010101" pitchFamily="2" charset="-122"/>
              </a:rPr>
              <a:t>   </a:t>
            </a:r>
            <a:r>
              <a:rPr lang="zh-CN" sz="2800" b="0">
                <a:ea typeface="宋体" panose="02010600030101010101" pitchFamily="2" charset="-122"/>
              </a:rPr>
              <a:t>，</a:t>
            </a:r>
            <a:r>
              <a:rPr lang="en-US" sz="2800" b="0">
                <a:latin typeface="宋体" panose="02010600030101010101" pitchFamily="2" charset="-122"/>
              </a:rPr>
              <a:t>   </a:t>
            </a:r>
            <a:r>
              <a:rPr lang="zh-CN" sz="2800" b="0">
                <a:ea typeface="宋体" panose="02010600030101010101" pitchFamily="2" charset="-122"/>
              </a:rPr>
              <a:t>）。（</a:t>
            </a:r>
            <a:r>
              <a:rPr lang="en-US" sz="2800" b="0">
                <a:latin typeface="Times New Roman" panose="02020603050405020304" charset="0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）指出王乐同学的位置。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5d3da8faa2c2e23caab08c5bb4ecf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1825" y="4885055"/>
            <a:ext cx="1095375" cy="1905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8330" y="1490980"/>
            <a:ext cx="6236970" cy="3568065"/>
          </a:xfrm>
          <a:prstGeom prst="rect">
            <a:avLst/>
          </a:prstGeom>
        </p:spPr>
      </p:pic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4" name="上箭头 3"/>
          <p:cNvSpPr/>
          <p:nvPr/>
        </p:nvSpPr>
        <p:spPr>
          <a:xfrm>
            <a:off x="2110105" y="1563053"/>
            <a:ext cx="806450" cy="3573463"/>
          </a:xfrm>
          <a:prstGeom prst="upArrow">
            <a:avLst/>
          </a:prstGeom>
          <a:solidFill>
            <a:srgbClr val="EDFFF8"/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第一列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6" name="上箭头 15"/>
          <p:cNvSpPr/>
          <p:nvPr/>
        </p:nvSpPr>
        <p:spPr>
          <a:xfrm>
            <a:off x="3146425" y="1490663"/>
            <a:ext cx="806450" cy="3573463"/>
          </a:xfrm>
          <a:prstGeom prst="upArrow">
            <a:avLst/>
          </a:prstGeom>
          <a:solidFill>
            <a:srgbClr val="EDFFF8"/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第二列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7" name="上箭头 16"/>
          <p:cNvSpPr/>
          <p:nvPr/>
        </p:nvSpPr>
        <p:spPr>
          <a:xfrm>
            <a:off x="4123055" y="1580833"/>
            <a:ext cx="808038" cy="3573463"/>
          </a:xfrm>
          <a:prstGeom prst="upArrow">
            <a:avLst/>
          </a:prstGeom>
          <a:solidFill>
            <a:srgbClr val="EDFFF8"/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第三列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8" name="上箭头 17"/>
          <p:cNvSpPr/>
          <p:nvPr/>
        </p:nvSpPr>
        <p:spPr>
          <a:xfrm>
            <a:off x="5166043" y="1581150"/>
            <a:ext cx="808038" cy="3573463"/>
          </a:xfrm>
          <a:prstGeom prst="upArrow">
            <a:avLst/>
          </a:prstGeom>
          <a:solidFill>
            <a:srgbClr val="EDFFF8"/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第四列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1" name="上箭头 20"/>
          <p:cNvSpPr/>
          <p:nvPr/>
        </p:nvSpPr>
        <p:spPr>
          <a:xfrm>
            <a:off x="6137593" y="1580833"/>
            <a:ext cx="806450" cy="3573463"/>
          </a:xfrm>
          <a:prstGeom prst="upArrow">
            <a:avLst/>
          </a:prstGeom>
          <a:solidFill>
            <a:srgbClr val="EDFFF8"/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第五列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5" name="上箭头 24"/>
          <p:cNvSpPr/>
          <p:nvPr/>
        </p:nvSpPr>
        <p:spPr>
          <a:xfrm>
            <a:off x="7063105" y="1580833"/>
            <a:ext cx="806450" cy="3573463"/>
          </a:xfrm>
          <a:prstGeom prst="upArrow">
            <a:avLst/>
          </a:prstGeom>
          <a:solidFill>
            <a:srgbClr val="EDFFF8"/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第六列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8566150" y="2481263"/>
            <a:ext cx="1908175" cy="447675"/>
          </a:xfrm>
          <a:prstGeom prst="roundRect">
            <a:avLst/>
          </a:prstGeom>
          <a:solidFill>
            <a:srgbClr val="EDFFF8"/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竖排叫做列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8664575" y="3703638"/>
            <a:ext cx="1789113" cy="433388"/>
          </a:xfrm>
          <a:prstGeom prst="roundRect">
            <a:avLst/>
          </a:prstGeom>
          <a:solidFill>
            <a:srgbClr val="EDFFF8"/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从左到</a:t>
            </a:r>
            <a:r>
              <a:rPr kumimoji="0" lang="zh-CN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右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数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7" grpId="0" bldLvl="0" animBg="1"/>
      <p:bldP spid="18" grpId="0" bldLvl="0" animBg="1"/>
      <p:bldP spid="21" grpId="0" bldLvl="0" animBg="1"/>
      <p:bldP spid="25" grpId="0" bldLvl="0" animBg="1"/>
      <p:bldP spid="27" grpId="0" bldLvl="0" animBg="1"/>
      <p:bldP spid="3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5d3da8faa2c2e23caab08c5bb4ecf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94200" y="4893945"/>
            <a:ext cx="1095375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670" y="1374775"/>
            <a:ext cx="6344920" cy="3629660"/>
          </a:xfrm>
          <a:prstGeom prst="rect">
            <a:avLst/>
          </a:prstGeom>
        </p:spPr>
      </p:pic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" name="右箭头 1"/>
          <p:cNvSpPr/>
          <p:nvPr/>
        </p:nvSpPr>
        <p:spPr>
          <a:xfrm>
            <a:off x="2394268" y="3668395"/>
            <a:ext cx="5326063" cy="700088"/>
          </a:xfrm>
          <a:prstGeom prst="rightArrow">
            <a:avLst/>
          </a:prstGeom>
          <a:solidFill>
            <a:srgbClr val="EDFFF8"/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第一行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2392998" y="3042920"/>
            <a:ext cx="5326063" cy="701675"/>
          </a:xfrm>
          <a:prstGeom prst="rightArrow">
            <a:avLst/>
          </a:prstGeom>
          <a:solidFill>
            <a:srgbClr val="EDFFF8"/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第二行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2393633" y="2495868"/>
            <a:ext cx="5326063" cy="700088"/>
          </a:xfrm>
          <a:prstGeom prst="rightArrow">
            <a:avLst/>
          </a:prstGeom>
          <a:solidFill>
            <a:srgbClr val="EDFFF8"/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第三行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4" name="右箭头 23"/>
          <p:cNvSpPr/>
          <p:nvPr/>
        </p:nvSpPr>
        <p:spPr>
          <a:xfrm>
            <a:off x="2392363" y="1976755"/>
            <a:ext cx="5326063" cy="700088"/>
          </a:xfrm>
          <a:prstGeom prst="rightArrow">
            <a:avLst/>
          </a:prstGeom>
          <a:solidFill>
            <a:srgbClr val="EDFFF8"/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第四行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6" name="右箭头 25"/>
          <p:cNvSpPr/>
          <p:nvPr/>
        </p:nvSpPr>
        <p:spPr>
          <a:xfrm>
            <a:off x="2493328" y="1432560"/>
            <a:ext cx="5327650" cy="700088"/>
          </a:xfrm>
          <a:prstGeom prst="rightArrow">
            <a:avLst/>
          </a:prstGeom>
          <a:solidFill>
            <a:srgbClr val="EDFFF8"/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第五行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8810625" y="3590925"/>
            <a:ext cx="1762125" cy="669925"/>
          </a:xfrm>
          <a:prstGeom prst="roundRect">
            <a:avLst/>
          </a:prstGeom>
          <a:solidFill>
            <a:srgbClr val="EDFFF8"/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从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前往</a:t>
            </a:r>
            <a:r>
              <a:rPr kumimoji="0" lang="zh-CN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后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数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8675688" y="2247900"/>
            <a:ext cx="1897063" cy="668338"/>
          </a:xfrm>
          <a:prstGeom prst="roundRect">
            <a:avLst/>
          </a:prstGeom>
          <a:solidFill>
            <a:srgbClr val="EDFFF8"/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横排叫做行。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  <p:bldP spid="26" grpId="0" bldLvl="0" animBg="1"/>
      <p:bldP spid="28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pic>
        <p:nvPicPr>
          <p:cNvPr id="15" name="图片 14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928490" y="2158663"/>
            <a:ext cx="657225" cy="419100"/>
          </a:xfrm>
          <a:prstGeom prst="rect">
            <a:avLst/>
          </a:prstGeom>
        </p:spPr>
      </p:pic>
      <p:pic>
        <p:nvPicPr>
          <p:cNvPr id="22" name="图片 21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49040" y="2158663"/>
            <a:ext cx="657225" cy="419100"/>
          </a:xfrm>
          <a:prstGeom prst="rect">
            <a:avLst/>
          </a:prstGeom>
        </p:spPr>
      </p:pic>
      <p:pic>
        <p:nvPicPr>
          <p:cNvPr id="23" name="图片 22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193160" y="2160232"/>
            <a:ext cx="657225" cy="419100"/>
          </a:xfrm>
          <a:prstGeom prst="rect">
            <a:avLst/>
          </a:prstGeom>
        </p:spPr>
      </p:pic>
      <p:pic>
        <p:nvPicPr>
          <p:cNvPr id="24" name="图片 23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345255" y="2159673"/>
            <a:ext cx="657225" cy="419100"/>
          </a:xfrm>
          <a:prstGeom prst="rect">
            <a:avLst/>
          </a:prstGeom>
        </p:spPr>
      </p:pic>
      <p:pic>
        <p:nvPicPr>
          <p:cNvPr id="26" name="图片 25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505214" y="2159673"/>
            <a:ext cx="657225" cy="419100"/>
          </a:xfrm>
          <a:prstGeom prst="rect">
            <a:avLst/>
          </a:prstGeom>
        </p:spPr>
      </p:pic>
      <p:pic>
        <p:nvPicPr>
          <p:cNvPr id="28" name="图片 27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621617" y="2158663"/>
            <a:ext cx="657225" cy="419100"/>
          </a:xfrm>
          <a:prstGeom prst="rect">
            <a:avLst/>
          </a:prstGeom>
        </p:spPr>
      </p:pic>
      <p:pic>
        <p:nvPicPr>
          <p:cNvPr id="29" name="图片 28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943579" y="2835874"/>
            <a:ext cx="657225" cy="419100"/>
          </a:xfrm>
          <a:prstGeom prst="rect">
            <a:avLst/>
          </a:prstGeom>
        </p:spPr>
      </p:pic>
      <p:pic>
        <p:nvPicPr>
          <p:cNvPr id="31" name="图片 30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71413" y="2825712"/>
            <a:ext cx="657226" cy="419099"/>
          </a:xfrm>
          <a:prstGeom prst="rect">
            <a:avLst/>
          </a:prstGeom>
        </p:spPr>
      </p:pic>
      <p:pic>
        <p:nvPicPr>
          <p:cNvPr id="32" name="图片 31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175268" y="2825712"/>
            <a:ext cx="657225" cy="419099"/>
          </a:xfrm>
          <a:prstGeom prst="rect">
            <a:avLst/>
          </a:prstGeom>
        </p:spPr>
      </p:pic>
      <p:pic>
        <p:nvPicPr>
          <p:cNvPr id="33" name="图片 32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345255" y="2828514"/>
            <a:ext cx="657225" cy="419100"/>
          </a:xfrm>
          <a:prstGeom prst="rect">
            <a:avLst/>
          </a:prstGeom>
        </p:spPr>
      </p:pic>
      <p:pic>
        <p:nvPicPr>
          <p:cNvPr id="34" name="图片 33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476908" y="2810296"/>
            <a:ext cx="657224" cy="419100"/>
          </a:xfrm>
          <a:prstGeom prst="rect">
            <a:avLst/>
          </a:prstGeom>
        </p:spPr>
      </p:pic>
      <p:pic>
        <p:nvPicPr>
          <p:cNvPr id="35" name="图片 34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660164" y="2840093"/>
            <a:ext cx="657226" cy="419100"/>
          </a:xfrm>
          <a:prstGeom prst="rect">
            <a:avLst/>
          </a:prstGeom>
        </p:spPr>
      </p:pic>
      <p:pic>
        <p:nvPicPr>
          <p:cNvPr id="36" name="图片 35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928322" y="3480412"/>
            <a:ext cx="657225" cy="419101"/>
          </a:xfrm>
          <a:prstGeom prst="rect">
            <a:avLst/>
          </a:prstGeom>
        </p:spPr>
      </p:pic>
      <p:pic>
        <p:nvPicPr>
          <p:cNvPr id="37" name="图片 36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71265" y="3456305"/>
            <a:ext cx="657225" cy="419100"/>
          </a:xfrm>
          <a:prstGeom prst="rect">
            <a:avLst/>
          </a:prstGeom>
          <a:ln w="38100">
            <a:solidFill>
              <a:sysClr val="window" lastClr="FFFFFF"/>
            </a:solidFill>
          </a:ln>
        </p:spPr>
      </p:pic>
      <p:pic>
        <p:nvPicPr>
          <p:cNvPr id="38" name="图片 37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200761" y="3482265"/>
            <a:ext cx="657225" cy="419100"/>
          </a:xfrm>
          <a:prstGeom prst="rect">
            <a:avLst/>
          </a:prstGeom>
        </p:spPr>
      </p:pic>
      <p:pic>
        <p:nvPicPr>
          <p:cNvPr id="39" name="图片 38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363426" y="3455370"/>
            <a:ext cx="657226" cy="419101"/>
          </a:xfrm>
          <a:prstGeom prst="rect">
            <a:avLst/>
          </a:prstGeom>
        </p:spPr>
      </p:pic>
      <p:pic>
        <p:nvPicPr>
          <p:cNvPr id="40" name="图片 39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520004" y="3482313"/>
            <a:ext cx="657225" cy="419100"/>
          </a:xfrm>
          <a:prstGeom prst="rect">
            <a:avLst/>
          </a:prstGeom>
        </p:spPr>
      </p:pic>
      <p:pic>
        <p:nvPicPr>
          <p:cNvPr id="41" name="图片 40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676394" y="3501604"/>
            <a:ext cx="657224" cy="419099"/>
          </a:xfrm>
          <a:prstGeom prst="rect">
            <a:avLst/>
          </a:prstGeom>
        </p:spPr>
      </p:pic>
      <p:pic>
        <p:nvPicPr>
          <p:cNvPr id="42" name="图片 41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927686" y="4150396"/>
            <a:ext cx="657225" cy="419101"/>
          </a:xfrm>
          <a:prstGeom prst="rect">
            <a:avLst/>
          </a:prstGeom>
        </p:spPr>
      </p:pic>
      <p:pic>
        <p:nvPicPr>
          <p:cNvPr id="43" name="图片 42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98308" y="4138182"/>
            <a:ext cx="657224" cy="419101"/>
          </a:xfrm>
          <a:prstGeom prst="rect">
            <a:avLst/>
          </a:prstGeom>
        </p:spPr>
      </p:pic>
      <p:pic>
        <p:nvPicPr>
          <p:cNvPr id="44" name="图片 43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202032" y="4136949"/>
            <a:ext cx="657225" cy="419101"/>
          </a:xfrm>
          <a:prstGeom prst="rect">
            <a:avLst/>
          </a:prstGeom>
        </p:spPr>
      </p:pic>
      <p:pic>
        <p:nvPicPr>
          <p:cNvPr id="45" name="图片 44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374931" y="4138182"/>
            <a:ext cx="657225" cy="419101"/>
          </a:xfrm>
          <a:prstGeom prst="rect">
            <a:avLst/>
          </a:prstGeom>
        </p:spPr>
      </p:pic>
      <p:pic>
        <p:nvPicPr>
          <p:cNvPr id="46" name="图片 45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546899" y="4128509"/>
            <a:ext cx="657225" cy="419100"/>
          </a:xfrm>
          <a:prstGeom prst="rect">
            <a:avLst/>
          </a:prstGeom>
        </p:spPr>
      </p:pic>
      <p:pic>
        <p:nvPicPr>
          <p:cNvPr id="47" name="图片 46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673612" y="4135418"/>
            <a:ext cx="657225" cy="419100"/>
          </a:xfrm>
          <a:prstGeom prst="rect">
            <a:avLst/>
          </a:prstGeom>
        </p:spPr>
      </p:pic>
      <p:pic>
        <p:nvPicPr>
          <p:cNvPr id="48" name="图片 47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940778" y="4779194"/>
            <a:ext cx="657225" cy="419101"/>
          </a:xfrm>
          <a:prstGeom prst="rect">
            <a:avLst/>
          </a:prstGeom>
        </p:spPr>
      </p:pic>
      <p:pic>
        <p:nvPicPr>
          <p:cNvPr id="49" name="图片 48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125202" y="4778337"/>
            <a:ext cx="657225" cy="419101"/>
          </a:xfrm>
          <a:prstGeom prst="rect">
            <a:avLst/>
          </a:prstGeom>
        </p:spPr>
      </p:pic>
      <p:pic>
        <p:nvPicPr>
          <p:cNvPr id="50" name="图片 49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240989" y="4791243"/>
            <a:ext cx="657225" cy="419100"/>
          </a:xfrm>
          <a:prstGeom prst="rect">
            <a:avLst/>
          </a:prstGeom>
        </p:spPr>
      </p:pic>
      <p:pic>
        <p:nvPicPr>
          <p:cNvPr id="51" name="图片 50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376873" y="4778337"/>
            <a:ext cx="657225" cy="419101"/>
          </a:xfrm>
          <a:prstGeom prst="rect">
            <a:avLst/>
          </a:prstGeom>
        </p:spPr>
      </p:pic>
      <p:pic>
        <p:nvPicPr>
          <p:cNvPr id="52" name="图片 51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546899" y="4790963"/>
            <a:ext cx="657225" cy="419100"/>
          </a:xfrm>
          <a:prstGeom prst="rect">
            <a:avLst/>
          </a:prstGeom>
        </p:spPr>
      </p:pic>
      <p:pic>
        <p:nvPicPr>
          <p:cNvPr id="53" name="图片 52" descr="F4Z[CP0ZWM`QZCWN%4$XWYY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686107" y="4790963"/>
            <a:ext cx="657225" cy="419100"/>
          </a:xfrm>
          <a:prstGeom prst="rect">
            <a:avLst/>
          </a:prstGeom>
        </p:spPr>
      </p:pic>
      <p:sp>
        <p:nvSpPr>
          <p:cNvPr id="54" name="文本框 53"/>
          <p:cNvSpPr txBox="1"/>
          <p:nvPr/>
        </p:nvSpPr>
        <p:spPr>
          <a:xfrm>
            <a:off x="1639888" y="4818063"/>
            <a:ext cx="12763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第一行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639888" y="4151313"/>
            <a:ext cx="12763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第二行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619250" y="3482975"/>
            <a:ext cx="13541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第三行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612900" y="2813050"/>
            <a:ext cx="12763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第四行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619250" y="2159000"/>
            <a:ext cx="12763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第五行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786063" y="5432425"/>
            <a:ext cx="1276350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第一列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960813" y="5432425"/>
            <a:ext cx="1277937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第二列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070475" y="5432425"/>
            <a:ext cx="1433513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第三列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229350" y="5432425"/>
            <a:ext cx="1355725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第四列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388225" y="5432425"/>
            <a:ext cx="1389063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第五列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545513" y="5432425"/>
            <a:ext cx="1473200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第六列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49713" y="752475"/>
            <a:ext cx="3876675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张亮同学在第二列、第三行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11613" y="3360738"/>
            <a:ext cx="835025" cy="58261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25913" y="1330325"/>
            <a:ext cx="3421063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可以用数对（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2,3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）表示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673475" y="3387725"/>
            <a:ext cx="1452563" cy="523875"/>
          </a:xfrm>
          <a:prstGeom prst="rect">
            <a:avLst/>
          </a:prstGeom>
          <a:solidFill>
            <a:srgbClr val="C5E0B4"/>
          </a:solidFill>
        </p:spPr>
        <p:txBody>
          <a:bodyPr wrap="squar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2,3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）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3" grpId="0"/>
      <p:bldP spid="5" grpId="0" bldLvl="0" animBg="1"/>
      <p:bldP spid="6" grpId="0"/>
      <p:bldP spid="6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795588" y="1952625"/>
            <a:ext cx="5487988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，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3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）数学上把这一对数叫做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数对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505075" y="2941638"/>
            <a:ext cx="6088063" cy="2276475"/>
          </a:xfrm>
          <a:prstGeom prst="roundRect">
            <a:avLst>
              <a:gd name="adj" fmla="val 7214"/>
            </a:avLst>
          </a:prstGeom>
          <a:solidFill>
            <a:srgbClr val="EDFFF8"/>
          </a:solidFill>
          <a:ln>
            <a:solidFill>
              <a:srgbClr val="00865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数对表示位置的方法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：先表示列，再表示行。用括号把代表列和行的数字或字母括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起来，再用逗号隔开。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4373563" y="893763"/>
            <a:ext cx="2854325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看   图  填  一  填。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800725" y="1685925"/>
            <a:ext cx="5964238" cy="1570038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王艳同学的位置用数对表示是（   ，   ）。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赵雪同学的位置用数对表示是（   ，   ）。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26663" y="2016125"/>
            <a:ext cx="927100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3    4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126663" y="2709863"/>
            <a:ext cx="922338" cy="46037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4    3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37238" y="3587750"/>
            <a:ext cx="2032000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有什么不同？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37238" y="4195763"/>
            <a:ext cx="4186237" cy="11350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王艳同学是第三列，第四行；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赵雪同学是第四列，第三行。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0590" y="2098040"/>
            <a:ext cx="4362450" cy="2495550"/>
          </a:xfrm>
          <a:prstGeom prst="rect">
            <a:avLst/>
          </a:prstGeom>
        </p:spPr>
      </p:pic>
      <p:pic>
        <p:nvPicPr>
          <p:cNvPr id="4" name="图片 3" descr="65d3da8faa2c2e23caab08c5bb4ecf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810" y="4453255"/>
            <a:ext cx="1095375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8" grpId="0"/>
      <p:bldP spid="29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1735</Words>
  <Application>WPS 演示</Application>
  <PresentationFormat>宽屏</PresentationFormat>
  <Paragraphs>321</Paragraphs>
  <Slides>21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Times New Roman</vt:lpstr>
      <vt:lpstr>Calibri</vt:lpstr>
      <vt:lpstr>等线</vt:lpstr>
      <vt:lpstr>Arial Unicode MS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复习导入</vt:lpstr>
      <vt:lpstr>自主学习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当堂检测</vt:lpstr>
      <vt:lpstr>课堂小结</vt:lpstr>
      <vt:lpstr>课堂小结</vt:lpstr>
      <vt:lpstr>当堂检测</vt:lpstr>
      <vt:lpstr>课堂总结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氓</dc:creator>
  <cp:lastModifiedBy>上帝掷骰子吗</cp:lastModifiedBy>
  <cp:revision>134</cp:revision>
  <dcterms:created xsi:type="dcterms:W3CDTF">2021-06-08T08:52:00Z</dcterms:created>
  <dcterms:modified xsi:type="dcterms:W3CDTF">2023-09-28T14:18:25Z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