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sldIdLst>
    <p:sldId id="256" r:id="rId4"/>
    <p:sldId id="257" r:id="rId5"/>
    <p:sldId id="266" r:id="rId6"/>
    <p:sldId id="274" r:id="rId7"/>
    <p:sldId id="276" r:id="rId8"/>
    <p:sldId id="295" r:id="rId9"/>
    <p:sldId id="296" r:id="rId10"/>
    <p:sldId id="278" r:id="rId11"/>
    <p:sldId id="279" r:id="rId12"/>
    <p:sldId id="280" r:id="rId13"/>
    <p:sldId id="282" r:id="rId14"/>
    <p:sldId id="281" r:id="rId15"/>
    <p:sldId id="314" r:id="rId16"/>
    <p:sldId id="267" r:id="rId17"/>
    <p:sldId id="283" r:id="rId18"/>
    <p:sldId id="284" r:id="rId19"/>
    <p:sldId id="286" r:id="rId20"/>
    <p:sldId id="263" r:id="rId21"/>
    <p:sldId id="322" r:id="rId22"/>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6" userDrawn="1">
          <p15:clr>
            <a:srgbClr val="A4A3A4"/>
          </p15:clr>
        </p15:guide>
        <p15:guide id="2" pos="38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A7EA"/>
    <a:srgbClr val="FFFFFF"/>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46"/>
        <p:guide pos="386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3.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tags" Target="../tags/tag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tags" Target="../tags/tag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3.jpe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797097" y="2169041"/>
            <a:ext cx="4679315" cy="922020"/>
          </a:xfrm>
          <a:prstGeom prst="rect">
            <a:avLst/>
          </a:prstGeom>
          <a:noFill/>
        </p:spPr>
        <p:txBody>
          <a:bodyPr wrap="none" rtlCol="0">
            <a:spAutoFit/>
          </a:bodyPr>
          <a:lstStyle/>
          <a:p>
            <a:r>
              <a:rPr kumimoji="1" lang="zh-CN" altLang="en-US" sz="5400" b="1" dirty="0">
                <a:solidFill>
                  <a:srgbClr val="00B4FF"/>
                </a:solidFill>
              </a:rPr>
              <a:t>解决问题（</a:t>
            </a:r>
            <a:r>
              <a:rPr kumimoji="1" lang="en-US" altLang="zh-CN" sz="5400" b="1" dirty="0">
                <a:solidFill>
                  <a:srgbClr val="00B4FF"/>
                </a:solidFill>
              </a:rPr>
              <a:t>1</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图片61"/>
          <p:cNvPicPr>
            <a:picLocks noChangeAspect="1"/>
          </p:cNvPicPr>
          <p:nvPr/>
        </p:nvPicPr>
        <p:blipFill>
          <a:blip r:embed="rId2"/>
          <a:stretch>
            <a:fillRect/>
          </a:stretch>
        </p:blipFill>
        <p:spPr>
          <a:xfrm flipH="1">
            <a:off x="384810" y="2762250"/>
            <a:ext cx="1835150" cy="1865630"/>
          </a:xfrm>
          <a:prstGeom prst="rect">
            <a:avLst/>
          </a:prstGeom>
        </p:spPr>
      </p:pic>
      <p:grpSp>
        <p:nvGrpSpPr>
          <p:cNvPr id="50" name="组合 49"/>
          <p:cNvGrpSpPr/>
          <p:nvPr/>
        </p:nvGrpSpPr>
        <p:grpSpPr>
          <a:xfrm>
            <a:off x="2874645" y="3748405"/>
            <a:ext cx="3477895" cy="939057"/>
            <a:chOff x="10656" y="1624"/>
            <a:chExt cx="5477" cy="1479"/>
          </a:xfrm>
        </p:grpSpPr>
        <p:grpSp>
          <p:nvGrpSpPr>
            <p:cNvPr id="40" name="组合 39"/>
            <p:cNvGrpSpPr/>
            <p:nvPr/>
          </p:nvGrpSpPr>
          <p:grpSpPr>
            <a:xfrm rot="0">
              <a:off x="10656" y="1624"/>
              <a:ext cx="4951" cy="1479"/>
              <a:chOff x="2251" y="6490"/>
              <a:chExt cx="11675" cy="1673"/>
            </a:xfrm>
          </p:grpSpPr>
          <p:grpSp>
            <p:nvGrpSpPr>
              <p:cNvPr id="7" name="组合 6"/>
              <p:cNvGrpSpPr/>
              <p:nvPr/>
            </p:nvGrpSpPr>
            <p:grpSpPr>
              <a:xfrm>
                <a:off x="2556" y="6766"/>
                <a:ext cx="11370" cy="1397"/>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2851" y="6913"/>
                  <a:ext cx="10761" cy="10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2851" y="6885"/>
                  <a:ext cx="10957" cy="1141"/>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 y="6490"/>
                <a:ext cx="1686" cy="686"/>
              </a:xfrm>
              <a:prstGeom prst="rect">
                <a:avLst/>
              </a:prstGeom>
            </p:spPr>
          </p:pic>
        </p:grpSp>
        <p:sp>
          <p:nvSpPr>
            <p:cNvPr id="49" name="文本框 48"/>
            <p:cNvSpPr txBox="1"/>
            <p:nvPr/>
          </p:nvSpPr>
          <p:spPr>
            <a:xfrm>
              <a:off x="11170" y="1878"/>
              <a:ext cx="4963" cy="1016"/>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先求萝卜地的面积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2931160" y="5008880"/>
            <a:ext cx="3266440" cy="717550"/>
            <a:chOff x="11118" y="3409"/>
            <a:chExt cx="5144" cy="1130"/>
          </a:xfrm>
        </p:grpSpPr>
        <p:grpSp>
          <p:nvGrpSpPr>
            <p:cNvPr id="55" name="组合 54"/>
            <p:cNvGrpSpPr/>
            <p:nvPr/>
          </p:nvGrpSpPr>
          <p:grpSpPr>
            <a:xfrm>
              <a:off x="11118" y="3409"/>
              <a:ext cx="2258" cy="1130"/>
              <a:chOff x="11430" y="3729"/>
              <a:chExt cx="2258" cy="1130"/>
            </a:xfrm>
          </p:grpSpPr>
          <p:sp>
            <p:nvSpPr>
              <p:cNvPr id="51" name="文本框 50"/>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0"/>
                <a:chOff x="7967" y="3179"/>
                <a:chExt cx="908" cy="1130"/>
              </a:xfrm>
            </p:grpSpPr>
            <p:sp>
              <p:nvSpPr>
                <p:cNvPr id="52"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9" name="文本框 58"/>
            <p:cNvSpPr txBox="1"/>
            <p:nvPr/>
          </p:nvSpPr>
          <p:spPr>
            <a:xfrm>
              <a:off x="1303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7170745" y="3396464"/>
            <a:ext cx="3512495" cy="1587016"/>
            <a:chOff x="10836" y="1527"/>
            <a:chExt cx="5531" cy="2499"/>
          </a:xfrm>
        </p:grpSpPr>
        <p:grpSp>
          <p:nvGrpSpPr>
            <p:cNvPr id="9" name="组合 8"/>
            <p:cNvGrpSpPr/>
            <p:nvPr/>
          </p:nvGrpSpPr>
          <p:grpSpPr>
            <a:xfrm rot="0">
              <a:off x="10836" y="1527"/>
              <a:ext cx="5330" cy="2499"/>
              <a:chOff x="1981" y="6581"/>
              <a:chExt cx="11945" cy="1582"/>
            </a:xfrm>
          </p:grpSpPr>
          <p:grpSp>
            <p:nvGrpSpPr>
              <p:cNvPr id="10" name="组合 9"/>
              <p:cNvGrpSpPr/>
              <p:nvPr/>
            </p:nvGrpSpPr>
            <p:grpSpPr>
              <a:xfrm>
                <a:off x="2556" y="6766"/>
                <a:ext cx="11370" cy="1397"/>
                <a:chOff x="2556" y="6766"/>
                <a:chExt cx="11370" cy="1397"/>
              </a:xfrm>
            </p:grpSpPr>
            <p:sp>
              <p:nvSpPr>
                <p:cNvPr id="11" name="圆角矩形 10"/>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2851" y="6861"/>
                  <a:ext cx="10761" cy="1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2851" y="6833"/>
                  <a:ext cx="10958" cy="1267"/>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 y="6581"/>
                <a:ext cx="2039" cy="372"/>
              </a:xfrm>
              <a:prstGeom prst="rect">
                <a:avLst/>
              </a:prstGeom>
            </p:spPr>
          </p:pic>
        </p:grpSp>
        <p:sp>
          <p:nvSpPr>
            <p:cNvPr id="17" name="文本框 16"/>
            <p:cNvSpPr txBox="1"/>
            <p:nvPr/>
          </p:nvSpPr>
          <p:spPr>
            <a:xfrm>
              <a:off x="11404" y="1918"/>
              <a:ext cx="4963" cy="1888"/>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再求红萝卜地占萝卜地面积的几分之几</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7" name="组合 26"/>
          <p:cNvGrpSpPr/>
          <p:nvPr/>
        </p:nvGrpSpPr>
        <p:grpSpPr>
          <a:xfrm>
            <a:off x="7956550" y="5029835"/>
            <a:ext cx="2024380" cy="718185"/>
            <a:chOff x="12530" y="6761"/>
            <a:chExt cx="3188" cy="1131"/>
          </a:xfrm>
        </p:grpSpPr>
        <p:sp>
          <p:nvSpPr>
            <p:cNvPr id="18" name="文本框 17"/>
            <p:cNvSpPr txBox="1"/>
            <p:nvPr/>
          </p:nvSpPr>
          <p:spPr>
            <a:xfrm>
              <a:off x="12530" y="6930"/>
              <a:ext cx="2259" cy="725"/>
            </a:xfrm>
            <a:prstGeom prst="rect">
              <a:avLst/>
            </a:prstGeom>
            <a:noFill/>
          </p:spPr>
          <p:txBody>
            <a:bodyPr wrap="none" rtlCol="0">
              <a:spAutoFit/>
            </a:bodyPr>
            <a:p>
              <a:r>
                <a:rPr lang="en-US" altLang="zh-CN" sz="2400"/>
                <a:t>60</a:t>
              </a:r>
              <a:r>
                <a:rPr lang="en-US" altLang="zh-CN" sz="2400">
                  <a:latin typeface="Arial" panose="020B0604020202020204" pitchFamily="34" charset="0"/>
                </a:rPr>
                <a:t>÷240=</a:t>
              </a:r>
              <a:endParaRPr lang="en-US" altLang="zh-CN" sz="2400">
                <a:latin typeface="Arial" panose="020B0604020202020204" pitchFamily="34" charset="0"/>
              </a:endParaRPr>
            </a:p>
          </p:txBody>
        </p:sp>
        <p:grpSp>
          <p:nvGrpSpPr>
            <p:cNvPr id="19" name="组合 18"/>
            <p:cNvGrpSpPr/>
            <p:nvPr/>
          </p:nvGrpSpPr>
          <p:grpSpPr>
            <a:xfrm rot="0">
              <a:off x="14810" y="6761"/>
              <a:ext cx="908" cy="1131"/>
              <a:chOff x="7867" y="3099"/>
              <a:chExt cx="908" cy="1131"/>
            </a:xfrm>
          </p:grpSpPr>
          <p:sp>
            <p:nvSpPr>
              <p:cNvPr id="20" name="Text Box 7"/>
              <p:cNvSpPr txBox="1"/>
              <p:nvPr/>
            </p:nvSpPr>
            <p:spPr>
              <a:xfrm>
                <a:off x="7867" y="309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Line 8"/>
              <p:cNvSpPr/>
              <p:nvPr/>
            </p:nvSpPr>
            <p:spPr>
              <a:xfrm>
                <a:off x="7887" y="3594"/>
                <a:ext cx="568" cy="0"/>
              </a:xfrm>
              <a:prstGeom prst="line">
                <a:avLst/>
              </a:prstGeom>
              <a:ln w="22225" cap="flat" cmpd="sng">
                <a:solidFill>
                  <a:schemeClr val="tx1"/>
                </a:solidFill>
                <a:prstDash val="solid"/>
                <a:headEnd type="none" w="med" len="med"/>
                <a:tailEnd type="none" w="med" len="med"/>
              </a:ln>
            </p:spPr>
          </p:sp>
        </p:grpSp>
      </p:grpSp>
      <p:grpSp>
        <p:nvGrpSpPr>
          <p:cNvPr id="25" name="组合 24"/>
          <p:cNvGrpSpPr/>
          <p:nvPr/>
        </p:nvGrpSpPr>
        <p:grpSpPr>
          <a:xfrm>
            <a:off x="6018530" y="5748020"/>
            <a:ext cx="1870710" cy="754380"/>
            <a:chOff x="9136" y="7749"/>
            <a:chExt cx="2946" cy="1188"/>
          </a:xfrm>
        </p:grpSpPr>
        <p:sp>
          <p:nvSpPr>
            <p:cNvPr id="23" name="圆角矩形 22"/>
            <p:cNvSpPr/>
            <p:nvPr/>
          </p:nvSpPr>
          <p:spPr>
            <a:xfrm flipV="1">
              <a:off x="9136" y="7749"/>
              <a:ext cx="2947" cy="1189"/>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24" name="文本框 23"/>
            <p:cNvSpPr txBox="1"/>
            <p:nvPr/>
          </p:nvSpPr>
          <p:spPr>
            <a:xfrm>
              <a:off x="9473" y="7989"/>
              <a:ext cx="2208" cy="725"/>
            </a:xfrm>
            <a:prstGeom prst="rect">
              <a:avLst/>
            </a:prstGeom>
            <a:noFill/>
          </p:spPr>
          <p:txBody>
            <a:bodyPr wrap="none" rtlCol="0">
              <a:spAutoFit/>
            </a:bodyPr>
            <a:p>
              <a:r>
                <a:rPr lang="zh-CN" altLang="en-US" sz="2400"/>
                <a:t>结论正确</a:t>
              </a:r>
              <a:endParaRPr lang="zh-CN" altLang="en-US" sz="2400"/>
            </a:p>
          </p:txBody>
        </p:sp>
      </p:grpSp>
      <p:sp>
        <p:nvSpPr>
          <p:cNvPr id="26" name="右箭头 25"/>
          <p:cNvSpPr/>
          <p:nvPr/>
        </p:nvSpPr>
        <p:spPr>
          <a:xfrm>
            <a:off x="6513195" y="4147185"/>
            <a:ext cx="523875" cy="191770"/>
          </a:xfrm>
          <a:prstGeom prst="rightArrow">
            <a:avLst>
              <a:gd name="adj1" fmla="val 50000"/>
              <a:gd name="adj2" fmla="val 14337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nvGrpSpPr>
        <p:grpSpPr>
          <a:xfrm>
            <a:off x="1847215" y="2765425"/>
            <a:ext cx="3982085" cy="664210"/>
            <a:chOff x="3834" y="5621"/>
            <a:chExt cx="6271" cy="1046"/>
          </a:xfrm>
        </p:grpSpPr>
        <p:sp>
          <p:nvSpPr>
            <p:cNvPr id="43" name="圆角矩形标注 42"/>
            <p:cNvSpPr/>
            <p:nvPr/>
          </p:nvSpPr>
          <p:spPr>
            <a:xfrm>
              <a:off x="3834" y="5621"/>
              <a:ext cx="6271" cy="1046"/>
            </a:xfrm>
            <a:prstGeom prst="wedgeRoundRectCallout">
              <a:avLst>
                <a:gd name="adj1" fmla="val -42500"/>
                <a:gd name="adj2" fmla="val 78329"/>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3911" y="5754"/>
              <a:ext cx="6080" cy="689"/>
            </a:xfrm>
            <a:prstGeom prst="rect">
              <a:avLst/>
            </a:prstGeom>
            <a:noFill/>
          </p:spPr>
          <p:txBody>
            <a:bodyPr wrap="square" lIns="68580" tIns="34290" rIns="68580" bIns="34290" anchor="ctr">
              <a:spAutoFit/>
            </a:bodyPr>
            <a:p>
              <a:pPr algn="l">
                <a:defRPr/>
              </a:pPr>
              <a:r>
                <a:rPr lang="zh-CN" altLang="en-US" sz="2400">
                  <a:sym typeface="+mn-ea"/>
                </a:rPr>
                <a:t>用你喜欢的方法检验一下吧。</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2099945" y="1041400"/>
            <a:ext cx="8451215" cy="1198880"/>
          </a:xfrm>
          <a:prstGeom prst="rect">
            <a:avLst/>
          </a:prstGeom>
          <a:noFill/>
        </p:spPr>
        <p:txBody>
          <a:bodyPr wrap="squar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这个大棚共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，其中一半种各种萝卜，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红萝卜地的面积占整块萝卜地的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红萝卜地有多少平方米？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1740535" y="949960"/>
            <a:ext cx="487680" cy="460375"/>
          </a:xfrm>
          <a:prstGeom prst="rect">
            <a:avLst/>
          </a:prstGeom>
          <a:noFill/>
        </p:spPr>
        <p:txBody>
          <a:bodyPr wrap="none" rtlCol="0" anchor="t">
            <a:spAutoFit/>
          </a:bodyPr>
          <a:p>
            <a:r>
              <a:rPr lang="zh-CN" altLang="en-US" sz="2400" b="1">
                <a:solidFill>
                  <a:srgbClr val="FF0000"/>
                </a:solidFill>
                <a:latin typeface="Calibri" panose="020F0502020204030204" charset="0"/>
              </a:rPr>
              <a:t>①</a:t>
            </a:r>
            <a:endParaRPr lang="zh-CN" altLang="en-US" sz="2400" b="1">
              <a:solidFill>
                <a:srgbClr val="FF0000"/>
              </a:solidFill>
              <a:latin typeface="Calibri" panose="020F0502020204030204" charset="0"/>
            </a:endParaRPr>
          </a:p>
        </p:txBody>
      </p:sp>
      <p:cxnSp>
        <p:nvCxnSpPr>
          <p:cNvPr id="31" name="直接连接符 30"/>
          <p:cNvCxnSpPr/>
          <p:nvPr/>
        </p:nvCxnSpPr>
        <p:spPr>
          <a:xfrm>
            <a:off x="2127250" y="1633855"/>
            <a:ext cx="251333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606925" y="937260"/>
            <a:ext cx="487680" cy="460375"/>
          </a:xfrm>
          <a:prstGeom prst="rect">
            <a:avLst/>
          </a:prstGeom>
          <a:noFill/>
        </p:spPr>
        <p:txBody>
          <a:bodyPr wrap="none" rtlCol="0" anchor="t">
            <a:spAutoFit/>
          </a:bodyPr>
          <a:p>
            <a:r>
              <a:rPr lang="zh-CN" altLang="en-US" sz="2400" b="1">
                <a:solidFill>
                  <a:srgbClr val="FF0000"/>
                </a:solidFill>
                <a:latin typeface="Calibri" panose="020F0502020204030204" charset="0"/>
              </a:rPr>
              <a:t>②</a:t>
            </a:r>
            <a:endParaRPr lang="zh-CN" altLang="en-US" sz="2400" b="1">
              <a:solidFill>
                <a:srgbClr val="FF0000"/>
              </a:solidFill>
              <a:latin typeface="Calibri" panose="020F0502020204030204" charset="0"/>
            </a:endParaRPr>
          </a:p>
        </p:txBody>
      </p:sp>
      <p:sp>
        <p:nvSpPr>
          <p:cNvPr id="33" name="文本框 32"/>
          <p:cNvSpPr txBox="1"/>
          <p:nvPr/>
        </p:nvSpPr>
        <p:spPr>
          <a:xfrm>
            <a:off x="1764665" y="1565275"/>
            <a:ext cx="487680" cy="460375"/>
          </a:xfrm>
          <a:prstGeom prst="rect">
            <a:avLst/>
          </a:prstGeom>
          <a:noFill/>
        </p:spPr>
        <p:txBody>
          <a:bodyPr wrap="none" rtlCol="0">
            <a:spAutoFit/>
          </a:bodyPr>
          <a:p>
            <a:pPr algn="l"/>
            <a:r>
              <a:rPr lang="zh-CN" altLang="en-US" sz="2400" b="1">
                <a:solidFill>
                  <a:srgbClr val="FF0000"/>
                </a:solidFill>
                <a:latin typeface="Calibri" panose="020F0502020204030204" charset="0"/>
                <a:sym typeface="+mn-ea"/>
              </a:rPr>
              <a:t>③</a:t>
            </a:r>
            <a:endParaRPr lang="zh-CN" altLang="en-US" sz="2400" b="1">
              <a:solidFill>
                <a:srgbClr val="FF0000"/>
              </a:solidFill>
              <a:latin typeface="Calibri" panose="020F0502020204030204" charset="0"/>
              <a:sym typeface="+mn-ea"/>
            </a:endParaRPr>
          </a:p>
        </p:txBody>
      </p:sp>
      <p:cxnSp>
        <p:nvCxnSpPr>
          <p:cNvPr id="34" name="直接连接符 33"/>
          <p:cNvCxnSpPr/>
          <p:nvPr/>
        </p:nvCxnSpPr>
        <p:spPr>
          <a:xfrm>
            <a:off x="4949825" y="1633855"/>
            <a:ext cx="28080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99945" y="2307590"/>
            <a:ext cx="48600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24040" y="1562100"/>
            <a:ext cx="487680" cy="460375"/>
          </a:xfrm>
          <a:prstGeom prst="rect">
            <a:avLst/>
          </a:prstGeom>
          <a:noFill/>
        </p:spPr>
        <p:txBody>
          <a:bodyPr wrap="none" rtlCol="0" anchor="t">
            <a:spAutoFit/>
          </a:bodyPr>
          <a:p>
            <a:r>
              <a:rPr lang="zh-CN" altLang="en-US" sz="2400" b="1">
                <a:solidFill>
                  <a:schemeClr val="accent1">
                    <a:lumMod val="50000"/>
                  </a:schemeClr>
                </a:solidFill>
                <a:latin typeface="微软雅黑" panose="020B0503020204020204" pitchFamily="34" charset="-122"/>
                <a:ea typeface="微软雅黑" panose="020B0503020204020204" pitchFamily="34" charset="-122"/>
              </a:rPr>
              <a:t>④</a:t>
            </a:r>
            <a:endParaRPr lang="zh-CN" altLang="en-US" sz="2400" b="1">
              <a:solidFill>
                <a:schemeClr val="accent1">
                  <a:lumMod val="50000"/>
                </a:schemeClr>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7364730" y="2240280"/>
            <a:ext cx="3024000" cy="0"/>
          </a:xfrm>
          <a:prstGeom prst="line">
            <a:avLst/>
          </a:prstGeom>
          <a:ln w="317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8" name="Group 6"/>
          <p:cNvGrpSpPr/>
          <p:nvPr/>
        </p:nvGrpSpPr>
        <p:grpSpPr>
          <a:xfrm rot="0">
            <a:off x="6506845" y="1602105"/>
            <a:ext cx="576580" cy="717550"/>
            <a:chOff x="4876" y="2840"/>
            <a:chExt cx="363" cy="452"/>
          </a:xfrm>
        </p:grpSpPr>
        <p:sp>
          <p:nvSpPr>
            <p:cNvPr id="3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4" name="文本框 4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p:tgtEl>
                                          <p:spTgt spid="50"/>
                                        </p:tgtEl>
                                        <p:attrNameLst>
                                          <p:attrName>ppt_y</p:attrName>
                                        </p:attrNameLst>
                                      </p:cBhvr>
                                      <p:tavLst>
                                        <p:tav tm="0">
                                          <p:val>
                                            <p:strVal val="#ppt_y+#ppt_h*1.125000"/>
                                          </p:val>
                                        </p:tav>
                                        <p:tav tm="100000">
                                          <p:val>
                                            <p:strVal val="#ppt_y"/>
                                          </p:val>
                                        </p:tav>
                                      </p:tavLst>
                                    </p:anim>
                                    <p:animEffect transition="in" filter="wipe(up)">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ppt_y</p:attrName>
                                        </p:attrNameLst>
                                      </p:cBhvr>
                                      <p:tavLst>
                                        <p:tav tm="0">
                                          <p:val>
                                            <p:strVal val="#ppt_y+#ppt_h*1.125000"/>
                                          </p:val>
                                        </p:tav>
                                        <p:tav tm="100000">
                                          <p:val>
                                            <p:strVal val="#ppt_y"/>
                                          </p:val>
                                        </p:tav>
                                      </p:tavLst>
                                    </p:anim>
                                    <p:animEffect transition="in" filter="wipe(up)">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ppt_y</p:attrName>
                                        </p:attrNameLst>
                                      </p:cBhvr>
                                      <p:tavLst>
                                        <p:tav tm="0">
                                          <p:val>
                                            <p:strVal val="#ppt_y+#ppt_h*1.125000"/>
                                          </p:val>
                                        </p:tav>
                                        <p:tav tm="100000">
                                          <p:val>
                                            <p:strVal val="#ppt_y"/>
                                          </p:val>
                                        </p:tav>
                                      </p:tavLst>
                                    </p:anim>
                                    <p:animEffect transition="in" filter="wipe(up)">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3429635" y="4445000"/>
            <a:ext cx="5400000" cy="180000"/>
            <a:chOff x="4951" y="6377"/>
            <a:chExt cx="8504" cy="283"/>
          </a:xfrm>
        </p:grpSpPr>
        <p:cxnSp>
          <p:nvCxnSpPr>
            <p:cNvPr id="7" name="直接连接符 6"/>
            <p:cNvCxnSpPr/>
            <p:nvPr/>
          </p:nvCxnSpPr>
          <p:spPr>
            <a:xfrm>
              <a:off x="4951" y="6660"/>
              <a:ext cx="850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343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1980565" y="4215130"/>
            <a:ext cx="10972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总人数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117" name="左大括号 47116"/>
          <p:cNvSpPr/>
          <p:nvPr/>
        </p:nvSpPr>
        <p:spPr>
          <a:xfrm rot="5400000">
            <a:off x="6015355" y="1391920"/>
            <a:ext cx="288925" cy="540956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7" name="文本框 46"/>
          <p:cNvSpPr txBox="1"/>
          <p:nvPr/>
        </p:nvSpPr>
        <p:spPr>
          <a:xfrm>
            <a:off x="5737860" y="351345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1675765" y="4931410"/>
            <a:ext cx="14020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老师人数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3455035" y="5095875"/>
            <a:ext cx="1800212" cy="180000"/>
            <a:chOff x="4951" y="6377"/>
            <a:chExt cx="2835" cy="283"/>
          </a:xfrm>
        </p:grpSpPr>
        <p:cxnSp>
          <p:nvCxnSpPr>
            <p:cNvPr id="24" name="直接连接符 23"/>
            <p:cNvCxnSpPr/>
            <p:nvPr/>
          </p:nvCxnSpPr>
          <p:spPr>
            <a:xfrm>
              <a:off x="4951" y="6660"/>
              <a:ext cx="28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7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a:xfrm>
            <a:off x="5255260" y="4444365"/>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068185" y="4444365"/>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345565" y="5647690"/>
            <a:ext cx="17068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科学家人数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3455035" y="5747385"/>
            <a:ext cx="1350000" cy="180000"/>
            <a:chOff x="4951" y="6377"/>
            <a:chExt cx="2126" cy="283"/>
          </a:xfrm>
        </p:grpSpPr>
        <p:cxnSp>
          <p:nvCxnSpPr>
            <p:cNvPr id="31" name="直接连接符 30"/>
            <p:cNvCxnSpPr/>
            <p:nvPr/>
          </p:nvCxnSpPr>
          <p:spPr>
            <a:xfrm>
              <a:off x="4951" y="6660"/>
              <a:ext cx="212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05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a:off x="4803127" y="508254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912857" y="508127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7992" y="5095875"/>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左大括号 47"/>
          <p:cNvSpPr/>
          <p:nvPr/>
        </p:nvSpPr>
        <p:spPr>
          <a:xfrm rot="16200000">
            <a:off x="4070418" y="5459808"/>
            <a:ext cx="144000" cy="1350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7" name="文本框 36"/>
          <p:cNvSpPr txBox="1"/>
          <p:nvPr/>
        </p:nvSpPr>
        <p:spPr>
          <a:xfrm>
            <a:off x="3720465" y="620712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8" name="组合 57"/>
          <p:cNvGrpSpPr/>
          <p:nvPr/>
        </p:nvGrpSpPr>
        <p:grpSpPr>
          <a:xfrm>
            <a:off x="6389370" y="5078095"/>
            <a:ext cx="4038600" cy="734695"/>
            <a:chOff x="10062" y="7997"/>
            <a:chExt cx="6360" cy="1157"/>
          </a:xfrm>
        </p:grpSpPr>
        <p:grpSp>
          <p:nvGrpSpPr>
            <p:cNvPr id="55" name="组合 54"/>
            <p:cNvGrpSpPr/>
            <p:nvPr/>
          </p:nvGrpSpPr>
          <p:grpSpPr>
            <a:xfrm rot="0">
              <a:off x="10062" y="7997"/>
              <a:ext cx="2138" cy="1131"/>
              <a:chOff x="11550" y="3729"/>
              <a:chExt cx="2138" cy="1131"/>
            </a:xfrm>
          </p:grpSpPr>
          <p:sp>
            <p:nvSpPr>
              <p:cNvPr id="51" name="文本框 50"/>
              <p:cNvSpPr txBox="1"/>
              <p:nvPr/>
            </p:nvSpPr>
            <p:spPr>
              <a:xfrm>
                <a:off x="11550" y="3842"/>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1"/>
                <a:chOff x="7967" y="3179"/>
                <a:chExt cx="908" cy="1131"/>
              </a:xfrm>
            </p:grpSpPr>
            <p:sp>
              <p:nvSpPr>
                <p:cNvPr id="5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rot="0">
              <a:off x="11918" y="8024"/>
              <a:ext cx="4504" cy="1131"/>
              <a:chOff x="11758" y="3409"/>
              <a:chExt cx="4504" cy="1131"/>
            </a:xfrm>
          </p:grpSpPr>
          <p:grpSp>
            <p:nvGrpSpPr>
              <p:cNvPr id="44" name="组合 43"/>
              <p:cNvGrpSpPr/>
              <p:nvPr/>
            </p:nvGrpSpPr>
            <p:grpSpPr>
              <a:xfrm>
                <a:off x="11758" y="3409"/>
                <a:ext cx="1618" cy="1131"/>
                <a:chOff x="12070" y="3729"/>
                <a:chExt cx="1618" cy="1131"/>
              </a:xfrm>
            </p:grpSpPr>
            <p:sp>
              <p:nvSpPr>
                <p:cNvPr id="45" name="文本框 44"/>
                <p:cNvSpPr txBox="1"/>
                <p:nvPr/>
              </p:nvSpPr>
              <p:spPr>
                <a:xfrm>
                  <a:off x="12070" y="3842"/>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12780" y="3729"/>
                  <a:ext cx="908" cy="1131"/>
                  <a:chOff x="7967" y="3179"/>
                  <a:chExt cx="908" cy="1131"/>
                </a:xfrm>
              </p:grpSpPr>
              <p:sp>
                <p:nvSpPr>
                  <p:cNvPr id="5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7" name="文本框 56"/>
              <p:cNvSpPr txBox="1"/>
              <p:nvPr/>
            </p:nvSpPr>
            <p:spPr>
              <a:xfrm>
                <a:off x="1303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60" name="文本框 5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39" name="组合 38"/>
          <p:cNvGrpSpPr/>
          <p:nvPr/>
        </p:nvGrpSpPr>
        <p:grpSpPr>
          <a:xfrm>
            <a:off x="731520" y="1136650"/>
            <a:ext cx="10881360" cy="2237105"/>
            <a:chOff x="1152" y="1790"/>
            <a:chExt cx="17136" cy="3523"/>
          </a:xfrm>
        </p:grpSpPr>
        <p:grpSp>
          <p:nvGrpSpPr>
            <p:cNvPr id="13" name="组合 12"/>
            <p:cNvGrpSpPr/>
            <p:nvPr/>
          </p:nvGrpSpPr>
          <p:grpSpPr>
            <a:xfrm>
              <a:off x="1152" y="1790"/>
              <a:ext cx="5907" cy="2329"/>
              <a:chOff x="1132" y="1790"/>
              <a:chExt cx="5907" cy="2329"/>
            </a:xfrm>
          </p:grpSpPr>
          <p:grpSp>
            <p:nvGrpSpPr>
              <p:cNvPr id="5" name="组合 4"/>
              <p:cNvGrpSpPr/>
              <p:nvPr/>
            </p:nvGrpSpPr>
            <p:grpSpPr>
              <a:xfrm>
                <a:off x="1132" y="1790"/>
                <a:ext cx="5907" cy="2329"/>
                <a:chOff x="1354" y="5332"/>
                <a:chExt cx="5907" cy="2329"/>
              </a:xfrm>
            </p:grpSpPr>
            <p:grpSp>
              <p:nvGrpSpPr>
                <p:cNvPr id="64" name="组合 63"/>
                <p:cNvGrpSpPr/>
                <p:nvPr/>
              </p:nvGrpSpPr>
              <p:grpSpPr>
                <a:xfrm rot="0">
                  <a:off x="1354" y="5332"/>
                  <a:ext cx="5907" cy="2329"/>
                  <a:chOff x="10439" y="3905"/>
                  <a:chExt cx="6281" cy="3475"/>
                </a:xfrm>
              </p:grpSpPr>
              <p:sp>
                <p:nvSpPr>
                  <p:cNvPr id="61" name="圆角矩形标注 60"/>
                  <p:cNvSpPr/>
                  <p:nvPr/>
                </p:nvSpPr>
                <p:spPr>
                  <a:xfrm>
                    <a:off x="10439" y="3905"/>
                    <a:ext cx="6281" cy="3475"/>
                  </a:xfrm>
                  <a:prstGeom prst="wedgeRoundRectCallout">
                    <a:avLst>
                      <a:gd name="adj1" fmla="val 59886"/>
                      <a:gd name="adj2" fmla="val -1316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64" y="4084"/>
                    <a:ext cx="6013" cy="3054"/>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1599" y="5743"/>
                  <a:ext cx="5400" cy="1598"/>
                </a:xfrm>
                <a:prstGeom prst="rect">
                  <a:avLst/>
                </a:prstGeom>
                <a:noFill/>
              </p:spPr>
              <p:txBody>
                <a:bodyPr wrap="none" rtlCol="0" anchor="t">
                  <a:spAutoFit/>
                </a:bodyPr>
                <a:p>
                  <a:pPr fontAlgn="base">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咱们班</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的同学</a:t>
                  </a:r>
                  <a:endPar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长大后想成为老师</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0" name="组合 69"/>
              <p:cNvGrpSpPr/>
              <p:nvPr/>
            </p:nvGrpSpPr>
            <p:grpSpPr>
              <a:xfrm rot="0">
                <a:off x="4473" y="2069"/>
                <a:ext cx="908" cy="1131"/>
                <a:chOff x="7967" y="3179"/>
                <a:chExt cx="908" cy="1131"/>
              </a:xfrm>
            </p:grpSpPr>
            <p:sp>
              <p:nvSpPr>
                <p:cNvPr id="71"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2"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17" name="组合 16"/>
            <p:cNvGrpSpPr/>
            <p:nvPr/>
          </p:nvGrpSpPr>
          <p:grpSpPr>
            <a:xfrm>
              <a:off x="12382" y="1791"/>
              <a:ext cx="5907" cy="2328"/>
              <a:chOff x="12362" y="1791"/>
              <a:chExt cx="5907" cy="2328"/>
            </a:xfrm>
          </p:grpSpPr>
          <p:grpSp>
            <p:nvGrpSpPr>
              <p:cNvPr id="12" name="组合 11"/>
              <p:cNvGrpSpPr/>
              <p:nvPr/>
            </p:nvGrpSpPr>
            <p:grpSpPr>
              <a:xfrm>
                <a:off x="12362" y="1791"/>
                <a:ext cx="5907" cy="2328"/>
                <a:chOff x="9906" y="6096"/>
                <a:chExt cx="5907" cy="2328"/>
              </a:xfrm>
            </p:grpSpPr>
            <p:grpSp>
              <p:nvGrpSpPr>
                <p:cNvPr id="8" name="组合 7"/>
                <p:cNvGrpSpPr/>
                <p:nvPr/>
              </p:nvGrpSpPr>
              <p:grpSpPr>
                <a:xfrm rot="0">
                  <a:off x="9906" y="6097"/>
                  <a:ext cx="5907" cy="2327"/>
                  <a:chOff x="10439" y="3906"/>
                  <a:chExt cx="6281" cy="3472"/>
                </a:xfrm>
              </p:grpSpPr>
              <p:sp>
                <p:nvSpPr>
                  <p:cNvPr id="9" name="圆角矩形标注 8"/>
                  <p:cNvSpPr/>
                  <p:nvPr/>
                </p:nvSpPr>
                <p:spPr>
                  <a:xfrm>
                    <a:off x="10439" y="3906"/>
                    <a:ext cx="6281" cy="3472"/>
                  </a:xfrm>
                  <a:prstGeom prst="wedgeRoundRectCallout">
                    <a:avLst>
                      <a:gd name="adj1" fmla="val -59023"/>
                      <a:gd name="adj2" fmla="val -18099"/>
                      <a:gd name="adj3" fmla="val 16667"/>
                    </a:avLst>
                  </a:prstGeom>
                  <a:noFill/>
                  <a:ln>
                    <a:solidFill>
                      <a:schemeClr val="tx2">
                        <a:lumMod val="90000"/>
                        <a:lumOff val="1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圆角矩形 9"/>
                  <p:cNvSpPr/>
                  <p:nvPr/>
                </p:nvSpPr>
                <p:spPr>
                  <a:xfrm>
                    <a:off x="10564" y="4082"/>
                    <a:ext cx="6013" cy="3054"/>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10263" y="6096"/>
                  <a:ext cx="5176" cy="1888"/>
                </a:xfrm>
                <a:prstGeom prst="rect">
                  <a:avLst/>
                </a:prstGeom>
                <a:noFill/>
              </p:spPr>
              <p:txBody>
                <a:bodyPr wrap="none" rtlCol="0" anchor="t">
                  <a:spAutoFit/>
                </a:bodyPr>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想成为科学家的人数</a:t>
                  </a:r>
                  <a:endPar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是想当老师人数的</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rot="0">
                <a:off x="16689" y="2766"/>
                <a:ext cx="908" cy="1131"/>
                <a:chOff x="7967" y="3179"/>
                <a:chExt cx="908" cy="1131"/>
              </a:xfrm>
            </p:grpSpPr>
            <p:sp>
              <p:nvSpPr>
                <p:cNvPr id="15"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18" name="文本框 17"/>
            <p:cNvSpPr txBox="1"/>
            <p:nvPr/>
          </p:nvSpPr>
          <p:spPr>
            <a:xfrm>
              <a:off x="6535" y="4589"/>
              <a:ext cx="7008" cy="725"/>
            </a:xfrm>
            <a:prstGeom prst="rect">
              <a:avLst/>
            </a:prstGeom>
            <a:noFill/>
            <a:effectLst/>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sym typeface="+mn-ea"/>
                </a:rPr>
                <a:t>这个班有多少人想成为科学家？</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38" name="组合 37"/>
            <p:cNvGrpSpPr/>
            <p:nvPr/>
          </p:nvGrpSpPr>
          <p:grpSpPr>
            <a:xfrm>
              <a:off x="8127" y="1975"/>
              <a:ext cx="3554" cy="2238"/>
              <a:chOff x="8127" y="1975"/>
              <a:chExt cx="3554" cy="2238"/>
            </a:xfrm>
          </p:grpSpPr>
          <p:pic>
            <p:nvPicPr>
              <p:cNvPr id="2" name="图片 1" descr="图片89"/>
              <p:cNvPicPr>
                <a:picLocks noChangeAspect="1"/>
              </p:cNvPicPr>
              <p:nvPr/>
            </p:nvPicPr>
            <p:blipFill>
              <a:blip r:embed="rId2"/>
              <a:stretch>
                <a:fillRect/>
              </a:stretch>
            </p:blipFill>
            <p:spPr>
              <a:xfrm>
                <a:off x="8127" y="2069"/>
                <a:ext cx="1529" cy="2144"/>
              </a:xfrm>
              <a:prstGeom prst="rect">
                <a:avLst/>
              </a:prstGeom>
            </p:spPr>
          </p:pic>
          <p:pic>
            <p:nvPicPr>
              <p:cNvPr id="21" name="图片 20" descr="图片90"/>
              <p:cNvPicPr>
                <a:picLocks noChangeAspect="1"/>
              </p:cNvPicPr>
              <p:nvPr/>
            </p:nvPicPr>
            <p:blipFill>
              <a:blip r:embed="rId3"/>
              <a:stretch>
                <a:fillRect/>
              </a:stretch>
            </p:blipFill>
            <p:spPr>
              <a:xfrm>
                <a:off x="10205" y="1975"/>
                <a:ext cx="1477" cy="2144"/>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up)">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7117"/>
                                        </p:tgtEl>
                                        <p:attrNameLst>
                                          <p:attrName>style.visibility</p:attrName>
                                        </p:attrNameLst>
                                      </p:cBhvr>
                                      <p:to>
                                        <p:strVal val="visible"/>
                                      </p:to>
                                    </p:set>
                                    <p:animEffect transition="in" filter="wipe(down)">
                                      <p:cBhvr>
                                        <p:cTn id="19" dur="500"/>
                                        <p:tgtEl>
                                          <p:spTgt spid="47117"/>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up)">
                                      <p:cBhvr>
                                        <p:cTn id="24" dur="500"/>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up)">
                                      <p:cBhvr>
                                        <p:cTn id="30" dur="500"/>
                                        <p:tgtEl>
                                          <p:spTgt spid="27"/>
                                        </p:tgtEl>
                                      </p:cBhvr>
                                    </p:animEffect>
                                  </p:childTnLst>
                                </p:cTn>
                              </p:par>
                              <p:par>
                                <p:cTn id="31" presetID="12" presetClass="entr" presetSubtype="4"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ppt_y</p:attrName>
                                        </p:attrNameLst>
                                      </p:cBhvr>
                                      <p:tavLst>
                                        <p:tav tm="0">
                                          <p:val>
                                            <p:strVal val="#ppt_y+#ppt_h*1.125000"/>
                                          </p:val>
                                        </p:tav>
                                        <p:tav tm="100000">
                                          <p:val>
                                            <p:strVal val="#ppt_y"/>
                                          </p:val>
                                        </p:tav>
                                      </p:tavLst>
                                    </p:anim>
                                    <p:animEffect transition="in" filter="wipe(up)">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p:tgtEl>
                                          <p:spTgt spid="23"/>
                                        </p:tgtEl>
                                        <p:attrNameLst>
                                          <p:attrName>ppt_y</p:attrName>
                                        </p:attrNameLst>
                                      </p:cBhvr>
                                      <p:tavLst>
                                        <p:tav tm="0">
                                          <p:val>
                                            <p:strVal val="#ppt_y+#ppt_h*1.125000"/>
                                          </p:val>
                                        </p:tav>
                                        <p:tav tm="100000">
                                          <p:val>
                                            <p:strVal val="#ppt_y"/>
                                          </p:val>
                                        </p:tav>
                                      </p:tavLst>
                                    </p:anim>
                                    <p:animEffect transition="in" filter="wipe(up)">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up)">
                                      <p:cBhvr>
                                        <p:cTn id="52" dur="500"/>
                                        <p:tgtEl>
                                          <p:spTgt spid="34"/>
                                        </p:tgtEl>
                                      </p:cBhvr>
                                    </p:animEffect>
                                  </p:childTnLst>
                                </p:cTn>
                              </p:par>
                              <p:par>
                                <p:cTn id="53" presetID="12" presetClass="entr" presetSubtype="4"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p:tgtEl>
                                          <p:spTgt spid="36"/>
                                        </p:tgtEl>
                                        <p:attrNameLst>
                                          <p:attrName>ppt_y</p:attrName>
                                        </p:attrNameLst>
                                      </p:cBhvr>
                                      <p:tavLst>
                                        <p:tav tm="0">
                                          <p:val>
                                            <p:strVal val="#ppt_y+#ppt_h*1.125000"/>
                                          </p:val>
                                        </p:tav>
                                        <p:tav tm="100000">
                                          <p:val>
                                            <p:strVal val="#ppt_y"/>
                                          </p:val>
                                        </p:tav>
                                      </p:tavLst>
                                    </p:anim>
                                    <p:animEffect transition="in" filter="wipe(up)">
                                      <p:cBhvr>
                                        <p:cTn id="56" dur="500"/>
                                        <p:tgtEl>
                                          <p:spTgt spid="36"/>
                                        </p:tgtEl>
                                      </p:cBhvr>
                                    </p:animEffect>
                                  </p:childTnLst>
                                </p:cTn>
                              </p:par>
                              <p:par>
                                <p:cTn id="57" presetID="12" presetClass="entr" presetSubtype="4"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p:tgtEl>
                                          <p:spTgt spid="35"/>
                                        </p:tgtEl>
                                        <p:attrNameLst>
                                          <p:attrName>ppt_y</p:attrName>
                                        </p:attrNameLst>
                                      </p:cBhvr>
                                      <p:tavLst>
                                        <p:tav tm="0">
                                          <p:val>
                                            <p:strVal val="#ppt_y+#ppt_h*1.125000"/>
                                          </p:val>
                                        </p:tav>
                                        <p:tav tm="100000">
                                          <p:val>
                                            <p:strVal val="#ppt_y"/>
                                          </p:val>
                                        </p:tav>
                                      </p:tavLst>
                                    </p:anim>
                                    <p:animEffect transition="in" filter="wipe(up)">
                                      <p:cBhvr>
                                        <p:cTn id="60" dur="5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p:tgtEl>
                                          <p:spTgt spid="29"/>
                                        </p:tgtEl>
                                        <p:attrNameLst>
                                          <p:attrName>ppt_y</p:attrName>
                                        </p:attrNameLst>
                                      </p:cBhvr>
                                      <p:tavLst>
                                        <p:tav tm="0">
                                          <p:val>
                                            <p:strVal val="#ppt_y+#ppt_h*1.125000"/>
                                          </p:val>
                                        </p:tav>
                                        <p:tav tm="100000">
                                          <p:val>
                                            <p:strVal val="#ppt_y"/>
                                          </p:val>
                                        </p:tav>
                                      </p:tavLst>
                                    </p:anim>
                                    <p:animEffect transition="in" filter="wipe(up)">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up)">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down)">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p:tgtEl>
                                          <p:spTgt spid="37"/>
                                        </p:tgtEl>
                                        <p:attrNameLst>
                                          <p:attrName>ppt_y</p:attrName>
                                        </p:attrNameLst>
                                      </p:cBhvr>
                                      <p:tavLst>
                                        <p:tav tm="0">
                                          <p:val>
                                            <p:strVal val="#ppt_y+#ppt_h*1.125000"/>
                                          </p:val>
                                        </p:tav>
                                        <p:tav tm="100000">
                                          <p:val>
                                            <p:strVal val="#ppt_y"/>
                                          </p:val>
                                        </p:tav>
                                      </p:tavLst>
                                    </p:anim>
                                    <p:animEffect transition="in" filter="wipe(up)">
                                      <p:cBhvr>
                                        <p:cTn id="83" dur="500"/>
                                        <p:tgtEl>
                                          <p:spTgt spid="37"/>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nodeType="click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additive="base">
                                        <p:cTn id="88" dur="500"/>
                                        <p:tgtEl>
                                          <p:spTgt spid="58"/>
                                        </p:tgtEl>
                                        <p:attrNameLst>
                                          <p:attrName>ppt_y</p:attrName>
                                        </p:attrNameLst>
                                      </p:cBhvr>
                                      <p:tavLst>
                                        <p:tav tm="0">
                                          <p:val>
                                            <p:strVal val="#ppt_y+#ppt_h*1.125000"/>
                                          </p:val>
                                        </p:tav>
                                        <p:tav tm="100000">
                                          <p:val>
                                            <p:strVal val="#ppt_y"/>
                                          </p:val>
                                        </p:tav>
                                      </p:tavLst>
                                    </p:anim>
                                    <p:animEffect transition="in" filter="wipe(up)">
                                      <p:cBhvr>
                                        <p:cTn id="8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7117" grpId="0" animBg="1"/>
      <p:bldP spid="47" grpId="0"/>
      <p:bldP spid="22" grpId="0"/>
      <p:bldP spid="29" grpId="0"/>
      <p:bldP spid="48" grpId="0" animBg="1"/>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8" name="组合 37"/>
          <p:cNvGrpSpPr/>
          <p:nvPr/>
        </p:nvGrpSpPr>
        <p:grpSpPr>
          <a:xfrm>
            <a:off x="1585595" y="3637915"/>
            <a:ext cx="4965700" cy="922020"/>
            <a:chOff x="1377" y="5849"/>
            <a:chExt cx="7820" cy="1452"/>
          </a:xfrm>
        </p:grpSpPr>
        <p:sp>
          <p:nvSpPr>
            <p:cNvPr id="36" name="燕尾形 18"/>
            <p:cNvSpPr/>
            <p:nvPr/>
          </p:nvSpPr>
          <p:spPr>
            <a:xfrm>
              <a:off x="1377" y="5849"/>
              <a:ext cx="7821" cy="1453"/>
            </a:xfrm>
            <a:prstGeom prst="chevron">
              <a:avLst>
                <a:gd name="adj" fmla="val 67746"/>
              </a:avLst>
            </a:prstGeom>
            <a:solidFill>
              <a:srgbClr val="92D050"/>
            </a:solidFill>
            <a:ln w="3175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9" name="文本框 18"/>
            <p:cNvSpPr txBox="1"/>
            <p:nvPr/>
          </p:nvSpPr>
          <p:spPr>
            <a:xfrm>
              <a:off x="2494" y="6224"/>
              <a:ext cx="5163" cy="725"/>
            </a:xfrm>
            <a:prstGeom prst="rect">
              <a:avLst/>
            </a:prstGeom>
            <a:noFill/>
          </p:spPr>
          <p:txBody>
            <a:bodyPr wrap="none" rtlCol="0">
              <a:spAutoFit/>
            </a:bodyPr>
            <a:p>
              <a:pPr algn="l"/>
              <a:r>
                <a:rPr lang="zh-CN" altLang="en-US" sz="2400"/>
                <a:t>老师的人数</a:t>
              </a:r>
              <a:r>
                <a:rPr lang="en-US" altLang="zh-CN" sz="2400"/>
                <a:t> = </a:t>
              </a:r>
              <a:r>
                <a:rPr lang="zh-CN" altLang="en-US" sz="2400"/>
                <a:t>总人数</a:t>
              </a:r>
              <a:r>
                <a:rPr lang="en-US" altLang="zh-CN" sz="2400"/>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p>
          </p:txBody>
        </p:sp>
        <p:grpSp>
          <p:nvGrpSpPr>
            <p:cNvPr id="21" name="组合 20"/>
            <p:cNvGrpSpPr/>
            <p:nvPr/>
          </p:nvGrpSpPr>
          <p:grpSpPr>
            <a:xfrm rot="0">
              <a:off x="7648" y="6104"/>
              <a:ext cx="908" cy="1131"/>
              <a:chOff x="7967" y="3179"/>
              <a:chExt cx="908" cy="1131"/>
            </a:xfrm>
          </p:grpSpPr>
          <p:sp>
            <p:nvSpPr>
              <p:cNvPr id="2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5" name="组合 44"/>
          <p:cNvGrpSpPr/>
          <p:nvPr/>
        </p:nvGrpSpPr>
        <p:grpSpPr>
          <a:xfrm>
            <a:off x="1356360" y="4914265"/>
            <a:ext cx="5463540" cy="922020"/>
            <a:chOff x="2136" y="7739"/>
            <a:chExt cx="8604" cy="1452"/>
          </a:xfrm>
        </p:grpSpPr>
        <p:grpSp>
          <p:nvGrpSpPr>
            <p:cNvPr id="44" name="组合 43"/>
            <p:cNvGrpSpPr/>
            <p:nvPr/>
          </p:nvGrpSpPr>
          <p:grpSpPr>
            <a:xfrm>
              <a:off x="2136" y="7739"/>
              <a:ext cx="8604" cy="1452"/>
              <a:chOff x="1336" y="7859"/>
              <a:chExt cx="8604" cy="1452"/>
            </a:xfrm>
          </p:grpSpPr>
          <p:sp>
            <p:nvSpPr>
              <p:cNvPr id="39" name="燕尾形 18"/>
              <p:cNvSpPr/>
              <p:nvPr/>
            </p:nvSpPr>
            <p:spPr>
              <a:xfrm>
                <a:off x="1336" y="7859"/>
                <a:ext cx="8605" cy="1453"/>
              </a:xfrm>
              <a:prstGeom prst="chevron">
                <a:avLst>
                  <a:gd name="adj" fmla="val 67746"/>
                </a:avLst>
              </a:prstGeom>
              <a:solidFill>
                <a:schemeClr val="accent5">
                  <a:lumMod val="40000"/>
                  <a:lumOff val="60000"/>
                </a:schemeClr>
              </a:solidFill>
              <a:ln w="31750">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20" name="文本框 19"/>
              <p:cNvSpPr txBox="1"/>
              <p:nvPr/>
            </p:nvSpPr>
            <p:spPr>
              <a:xfrm>
                <a:off x="2350" y="8255"/>
                <a:ext cx="6123" cy="725"/>
              </a:xfrm>
              <a:prstGeom prst="rect">
                <a:avLst/>
              </a:prstGeom>
              <a:noFill/>
            </p:spPr>
            <p:txBody>
              <a:bodyPr wrap="none" rtlCol="0">
                <a:spAutoFit/>
              </a:bodyPr>
              <a:p>
                <a:pPr algn="l"/>
                <a:r>
                  <a:rPr lang="zh-CN" altLang="en-US" sz="2400"/>
                  <a:t>科学家的人数</a:t>
                </a:r>
                <a:r>
                  <a:rPr lang="en-US" altLang="zh-CN" sz="2400"/>
                  <a:t> = </a:t>
                </a:r>
                <a:r>
                  <a:rPr lang="zh-CN" altLang="en-US" sz="2400"/>
                  <a:t>老师人数</a:t>
                </a:r>
                <a:r>
                  <a:rPr lang="en-US" altLang="zh-CN" sz="2400"/>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grpSp>
          <p:nvGrpSpPr>
            <p:cNvPr id="24" name="组合 23"/>
            <p:cNvGrpSpPr/>
            <p:nvPr/>
          </p:nvGrpSpPr>
          <p:grpSpPr>
            <a:xfrm rot="0">
              <a:off x="9184" y="8025"/>
              <a:ext cx="908" cy="1131"/>
              <a:chOff x="7967" y="3179"/>
              <a:chExt cx="908" cy="1131"/>
            </a:xfrm>
          </p:grpSpPr>
          <p:sp>
            <p:nvSpPr>
              <p:cNvPr id="25"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1" name="组合 40"/>
          <p:cNvGrpSpPr/>
          <p:nvPr/>
        </p:nvGrpSpPr>
        <p:grpSpPr>
          <a:xfrm>
            <a:off x="6166485" y="3640455"/>
            <a:ext cx="4136390" cy="922020"/>
            <a:chOff x="8911" y="5853"/>
            <a:chExt cx="6514" cy="1452"/>
          </a:xfrm>
        </p:grpSpPr>
        <p:sp>
          <p:nvSpPr>
            <p:cNvPr id="37" name="燕尾形 18"/>
            <p:cNvSpPr/>
            <p:nvPr/>
          </p:nvSpPr>
          <p:spPr>
            <a:xfrm>
              <a:off x="8911" y="5853"/>
              <a:ext cx="6514" cy="1453"/>
            </a:xfrm>
            <a:prstGeom prst="chevron">
              <a:avLst>
                <a:gd name="adj" fmla="val 67746"/>
              </a:avLst>
            </a:prstGeom>
            <a:solidFill>
              <a:srgbClr val="92D050"/>
            </a:solidFill>
            <a:ln w="3175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7" name="组合 26"/>
            <p:cNvGrpSpPr/>
            <p:nvPr/>
          </p:nvGrpSpPr>
          <p:grpSpPr>
            <a:xfrm>
              <a:off x="10069" y="6104"/>
              <a:ext cx="5024" cy="1131"/>
              <a:chOff x="11238" y="3409"/>
              <a:chExt cx="5024" cy="1131"/>
            </a:xfrm>
          </p:grpSpPr>
          <p:grpSp>
            <p:nvGrpSpPr>
              <p:cNvPr id="55" name="组合 54"/>
              <p:cNvGrpSpPr/>
              <p:nvPr/>
            </p:nvGrpSpPr>
            <p:grpSpPr>
              <a:xfrm>
                <a:off x="11238" y="3409"/>
                <a:ext cx="2138" cy="1131"/>
                <a:chOff x="11550" y="3729"/>
                <a:chExt cx="2138" cy="1131"/>
              </a:xfrm>
            </p:grpSpPr>
            <p:sp>
              <p:nvSpPr>
                <p:cNvPr id="51" name="文本框 50"/>
                <p:cNvSpPr txBox="1"/>
                <p:nvPr/>
              </p:nvSpPr>
              <p:spPr>
                <a:xfrm>
                  <a:off x="11550" y="3842"/>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1"/>
                  <a:chOff x="7967" y="3179"/>
                  <a:chExt cx="908" cy="1131"/>
                </a:xfrm>
              </p:grpSpPr>
              <p:sp>
                <p:nvSpPr>
                  <p:cNvPr id="5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9" name="文本框 58"/>
              <p:cNvSpPr txBox="1"/>
              <p:nvPr/>
            </p:nvSpPr>
            <p:spPr>
              <a:xfrm>
                <a:off x="1303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43" name="组合 42"/>
          <p:cNvGrpSpPr/>
          <p:nvPr/>
        </p:nvGrpSpPr>
        <p:grpSpPr>
          <a:xfrm>
            <a:off x="6459220" y="4918075"/>
            <a:ext cx="3899535" cy="922020"/>
            <a:chOff x="9372" y="7865"/>
            <a:chExt cx="6141" cy="1452"/>
          </a:xfrm>
        </p:grpSpPr>
        <p:sp>
          <p:nvSpPr>
            <p:cNvPr id="40" name="燕尾形 18"/>
            <p:cNvSpPr/>
            <p:nvPr/>
          </p:nvSpPr>
          <p:spPr>
            <a:xfrm>
              <a:off x="9372" y="7865"/>
              <a:ext cx="6053" cy="1453"/>
            </a:xfrm>
            <a:prstGeom prst="chevron">
              <a:avLst>
                <a:gd name="adj" fmla="val 67746"/>
              </a:avLst>
            </a:prstGeom>
            <a:solidFill>
              <a:schemeClr val="accent5">
                <a:lumMod val="40000"/>
                <a:lumOff val="60000"/>
              </a:schemeClr>
            </a:solidFill>
            <a:ln w="31750">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8" name="组合 27"/>
            <p:cNvGrpSpPr/>
            <p:nvPr/>
          </p:nvGrpSpPr>
          <p:grpSpPr>
            <a:xfrm>
              <a:off x="10489" y="8145"/>
              <a:ext cx="5024" cy="1131"/>
              <a:chOff x="11238" y="3409"/>
              <a:chExt cx="5024" cy="1131"/>
            </a:xfrm>
          </p:grpSpPr>
          <p:grpSp>
            <p:nvGrpSpPr>
              <p:cNvPr id="29" name="组合 28"/>
              <p:cNvGrpSpPr/>
              <p:nvPr/>
            </p:nvGrpSpPr>
            <p:grpSpPr>
              <a:xfrm>
                <a:off x="11238" y="3409"/>
                <a:ext cx="2138" cy="1131"/>
                <a:chOff x="11550" y="3729"/>
                <a:chExt cx="2138" cy="1131"/>
              </a:xfrm>
            </p:grpSpPr>
            <p:sp>
              <p:nvSpPr>
                <p:cNvPr id="30" name="文本框 29"/>
                <p:cNvSpPr txBox="1"/>
                <p:nvPr/>
              </p:nvSpPr>
              <p:spPr>
                <a:xfrm>
                  <a:off x="11550" y="3842"/>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12780" y="3729"/>
                  <a:ext cx="908" cy="1131"/>
                  <a:chOff x="7967" y="3179"/>
                  <a:chExt cx="908" cy="1131"/>
                </a:xfrm>
              </p:grpSpPr>
              <p:sp>
                <p:nvSpPr>
                  <p:cNvPr id="3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34" name="文本框 33"/>
              <p:cNvSpPr txBox="1"/>
              <p:nvPr/>
            </p:nvSpPr>
            <p:spPr>
              <a:xfrm>
                <a:off x="1303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46" name="文本框 45"/>
          <p:cNvSpPr txBox="1"/>
          <p:nvPr/>
        </p:nvSpPr>
        <p:spPr>
          <a:xfrm>
            <a:off x="3590290" y="5981700"/>
            <a:ext cx="4628515" cy="460375"/>
          </a:xfrm>
          <a:prstGeom prst="rect">
            <a:avLst/>
          </a:prstGeom>
          <a:noFill/>
          <a:effectLst/>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sym typeface="+mn-ea"/>
              </a:rPr>
              <a:t>答：这个班有</a:t>
            </a:r>
            <a:r>
              <a:rPr lang="en-US" altLang="zh-CN" sz="2400" dirty="0">
                <a:latin typeface="微软雅黑" panose="020B0503020204020204" pitchFamily="34" charset="-122"/>
                <a:ea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sym typeface="+mn-ea"/>
              </a:rPr>
              <a:t>人想成为科学家？</a:t>
            </a:r>
            <a:endParaRPr lang="zh-CN" altLang="en-US" sz="2400" dirty="0">
              <a:latin typeface="微软雅黑" panose="020B0503020204020204" pitchFamily="34" charset="-122"/>
              <a:ea typeface="微软雅黑" panose="020B0503020204020204" pitchFamily="34" charset="-122"/>
              <a:sym typeface="+mn-ea"/>
            </a:endParaRPr>
          </a:p>
        </p:txBody>
      </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2" name="组合 1"/>
          <p:cNvGrpSpPr/>
          <p:nvPr/>
        </p:nvGrpSpPr>
        <p:grpSpPr>
          <a:xfrm>
            <a:off x="731520" y="1136650"/>
            <a:ext cx="10881360" cy="2237105"/>
            <a:chOff x="1152" y="1790"/>
            <a:chExt cx="17136" cy="3523"/>
          </a:xfrm>
        </p:grpSpPr>
        <p:grpSp>
          <p:nvGrpSpPr>
            <p:cNvPr id="7" name="组合 6"/>
            <p:cNvGrpSpPr/>
            <p:nvPr/>
          </p:nvGrpSpPr>
          <p:grpSpPr>
            <a:xfrm>
              <a:off x="1152" y="1790"/>
              <a:ext cx="5907" cy="2329"/>
              <a:chOff x="1132" y="1790"/>
              <a:chExt cx="5907" cy="2329"/>
            </a:xfrm>
          </p:grpSpPr>
          <p:grpSp>
            <p:nvGrpSpPr>
              <p:cNvPr id="11" name="组合 10"/>
              <p:cNvGrpSpPr/>
              <p:nvPr/>
            </p:nvGrpSpPr>
            <p:grpSpPr>
              <a:xfrm>
                <a:off x="1132" y="1790"/>
                <a:ext cx="5907" cy="2329"/>
                <a:chOff x="1354" y="5332"/>
                <a:chExt cx="5907" cy="2329"/>
              </a:xfrm>
            </p:grpSpPr>
            <p:grpSp>
              <p:nvGrpSpPr>
                <p:cNvPr id="35" name="组合 34"/>
                <p:cNvGrpSpPr/>
                <p:nvPr/>
              </p:nvGrpSpPr>
              <p:grpSpPr>
                <a:xfrm rot="0">
                  <a:off x="1354" y="5332"/>
                  <a:ext cx="5907" cy="2329"/>
                  <a:chOff x="10439" y="3905"/>
                  <a:chExt cx="6281" cy="3475"/>
                </a:xfrm>
              </p:grpSpPr>
              <p:sp>
                <p:nvSpPr>
                  <p:cNvPr id="42" name="圆角矩形标注 41"/>
                  <p:cNvSpPr/>
                  <p:nvPr/>
                </p:nvSpPr>
                <p:spPr>
                  <a:xfrm>
                    <a:off x="10439" y="3905"/>
                    <a:ext cx="6281" cy="3475"/>
                  </a:xfrm>
                  <a:prstGeom prst="wedgeRoundRectCallout">
                    <a:avLst>
                      <a:gd name="adj1" fmla="val 59886"/>
                      <a:gd name="adj2" fmla="val -1316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48" name="圆角矩形 47"/>
                  <p:cNvSpPr/>
                  <p:nvPr/>
                </p:nvSpPr>
                <p:spPr>
                  <a:xfrm>
                    <a:off x="10564" y="4084"/>
                    <a:ext cx="6013" cy="3054"/>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文本框 48"/>
                <p:cNvSpPr txBox="1"/>
                <p:nvPr/>
              </p:nvSpPr>
              <p:spPr>
                <a:xfrm>
                  <a:off x="1599" y="5743"/>
                  <a:ext cx="5400" cy="1598"/>
                </a:xfrm>
                <a:prstGeom prst="rect">
                  <a:avLst/>
                </a:prstGeom>
                <a:noFill/>
              </p:spPr>
              <p:txBody>
                <a:bodyPr wrap="none" rtlCol="0" anchor="t">
                  <a:spAutoFit/>
                </a:bodyPr>
                <a:p>
                  <a:pPr fontAlgn="base">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咱们班</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的同学</a:t>
                  </a:r>
                  <a:endPar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长大后想成为老师</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0" name="组合 49"/>
              <p:cNvGrpSpPr/>
              <p:nvPr/>
            </p:nvGrpSpPr>
            <p:grpSpPr>
              <a:xfrm rot="0">
                <a:off x="4473" y="2069"/>
                <a:ext cx="908" cy="1131"/>
                <a:chOff x="7967" y="3179"/>
                <a:chExt cx="908" cy="1131"/>
              </a:xfrm>
            </p:grpSpPr>
            <p:sp>
              <p:nvSpPr>
                <p:cNvPr id="56"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7"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a:off x="12382" y="1791"/>
              <a:ext cx="5907" cy="2328"/>
              <a:chOff x="12362" y="1791"/>
              <a:chExt cx="5907" cy="2328"/>
            </a:xfrm>
          </p:grpSpPr>
          <p:grpSp>
            <p:nvGrpSpPr>
              <p:cNvPr id="60" name="组合 59"/>
              <p:cNvGrpSpPr/>
              <p:nvPr/>
            </p:nvGrpSpPr>
            <p:grpSpPr>
              <a:xfrm>
                <a:off x="12362" y="1791"/>
                <a:ext cx="5907" cy="2328"/>
                <a:chOff x="9906" y="6096"/>
                <a:chExt cx="5907" cy="2328"/>
              </a:xfrm>
            </p:grpSpPr>
            <p:grpSp>
              <p:nvGrpSpPr>
                <p:cNvPr id="62" name="组合 61"/>
                <p:cNvGrpSpPr/>
                <p:nvPr/>
              </p:nvGrpSpPr>
              <p:grpSpPr>
                <a:xfrm rot="0">
                  <a:off x="9906" y="6097"/>
                  <a:ext cx="5907" cy="2327"/>
                  <a:chOff x="10439" y="3906"/>
                  <a:chExt cx="6281" cy="3472"/>
                </a:xfrm>
              </p:grpSpPr>
              <p:sp>
                <p:nvSpPr>
                  <p:cNvPr id="65" name="圆角矩形标注 64"/>
                  <p:cNvSpPr/>
                  <p:nvPr/>
                </p:nvSpPr>
                <p:spPr>
                  <a:xfrm>
                    <a:off x="10439" y="3906"/>
                    <a:ext cx="6281" cy="3472"/>
                  </a:xfrm>
                  <a:prstGeom prst="wedgeRoundRectCallout">
                    <a:avLst>
                      <a:gd name="adj1" fmla="val -59023"/>
                      <a:gd name="adj2" fmla="val -18099"/>
                      <a:gd name="adj3" fmla="val 16667"/>
                    </a:avLst>
                  </a:prstGeom>
                  <a:noFill/>
                  <a:ln>
                    <a:solidFill>
                      <a:schemeClr val="tx2">
                        <a:lumMod val="90000"/>
                        <a:lumOff val="1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6" name="圆角矩形 65"/>
                  <p:cNvSpPr/>
                  <p:nvPr/>
                </p:nvSpPr>
                <p:spPr>
                  <a:xfrm>
                    <a:off x="10564" y="4082"/>
                    <a:ext cx="6013" cy="3054"/>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7" name="文本框 66"/>
                <p:cNvSpPr txBox="1"/>
                <p:nvPr/>
              </p:nvSpPr>
              <p:spPr>
                <a:xfrm>
                  <a:off x="10263" y="6096"/>
                  <a:ext cx="5176" cy="1888"/>
                </a:xfrm>
                <a:prstGeom prst="rect">
                  <a:avLst/>
                </a:prstGeom>
                <a:noFill/>
              </p:spPr>
              <p:txBody>
                <a:bodyPr wrap="none" rtlCol="0" anchor="t">
                  <a:spAutoFit/>
                </a:bodyPr>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想成为科学家的人数</a:t>
                  </a:r>
                  <a:endPar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是想当老师人数的</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8" name="组合 67"/>
              <p:cNvGrpSpPr/>
              <p:nvPr/>
            </p:nvGrpSpPr>
            <p:grpSpPr>
              <a:xfrm rot="0">
                <a:off x="16689" y="2766"/>
                <a:ext cx="908" cy="1131"/>
                <a:chOff x="7967" y="3179"/>
                <a:chExt cx="908" cy="1131"/>
              </a:xfrm>
            </p:grpSpPr>
            <p:sp>
              <p:nvSpPr>
                <p:cNvPr id="6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74" name="文本框 73"/>
            <p:cNvSpPr txBox="1"/>
            <p:nvPr/>
          </p:nvSpPr>
          <p:spPr>
            <a:xfrm>
              <a:off x="6535" y="4589"/>
              <a:ext cx="7008" cy="725"/>
            </a:xfrm>
            <a:prstGeom prst="rect">
              <a:avLst/>
            </a:prstGeom>
            <a:noFill/>
            <a:effectLst/>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sym typeface="+mn-ea"/>
                </a:rPr>
                <a:t>这个班有多少人想成为科学家？</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75" name="组合 74"/>
            <p:cNvGrpSpPr/>
            <p:nvPr/>
          </p:nvGrpSpPr>
          <p:grpSpPr>
            <a:xfrm>
              <a:off x="8127" y="1975"/>
              <a:ext cx="3554" cy="2238"/>
              <a:chOff x="8127" y="1975"/>
              <a:chExt cx="3554" cy="2238"/>
            </a:xfrm>
          </p:grpSpPr>
          <p:pic>
            <p:nvPicPr>
              <p:cNvPr id="76" name="图片 75" descr="图片89"/>
              <p:cNvPicPr>
                <a:picLocks noChangeAspect="1"/>
              </p:cNvPicPr>
              <p:nvPr/>
            </p:nvPicPr>
            <p:blipFill>
              <a:blip r:embed="rId2"/>
              <a:stretch>
                <a:fillRect/>
              </a:stretch>
            </p:blipFill>
            <p:spPr>
              <a:xfrm>
                <a:off x="8127" y="2069"/>
                <a:ext cx="1529" cy="2144"/>
              </a:xfrm>
              <a:prstGeom prst="rect">
                <a:avLst/>
              </a:prstGeom>
            </p:spPr>
          </p:pic>
          <p:pic>
            <p:nvPicPr>
              <p:cNvPr id="77" name="图片 76" descr="图片90"/>
              <p:cNvPicPr>
                <a:picLocks noChangeAspect="1"/>
              </p:cNvPicPr>
              <p:nvPr/>
            </p:nvPicPr>
            <p:blipFill>
              <a:blip r:embed="rId3"/>
              <a:stretch>
                <a:fillRect/>
              </a:stretch>
            </p:blipFill>
            <p:spPr>
              <a:xfrm>
                <a:off x="10205" y="1975"/>
                <a:ext cx="1477" cy="2144"/>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from="(-#ppt_w/2)" to="(#ppt_x)" calcmode="lin" valueType="num">
                                      <p:cBhvr>
                                        <p:cTn id="7" dur="600" fill="hold">
                                          <p:stCondLst>
                                            <p:cond delay="0"/>
                                          </p:stCondLst>
                                        </p:cTn>
                                        <p:tgtEl>
                                          <p:spTgt spid="38"/>
                                        </p:tgtEl>
                                        <p:attrNameLst>
                                          <p:attrName>ppt_x</p:attrName>
                                        </p:attrNameLst>
                                      </p:cBhvr>
                                    </p:anim>
                                    <p:anim from="0" to="-1.0" calcmode="lin" valueType="num">
                                      <p:cBhvr>
                                        <p:cTn id="8" dur="200" decel="50000" autoRev="1" fill="hold">
                                          <p:stCondLst>
                                            <p:cond delay="600"/>
                                          </p:stCondLst>
                                        </p:cTn>
                                        <p:tgtEl>
                                          <p:spTgt spid="38"/>
                                        </p:tgtEl>
                                        <p:attrNameLst>
                                          <p:attrName>xshear</p:attrName>
                                        </p:attrNameLst>
                                      </p:cBhvr>
                                    </p:anim>
                                    <p:animScale>
                                      <p:cBhvr>
                                        <p:cTn id="9" dur="200" decel="100000" autoRev="1" fill="hold">
                                          <p:stCondLst>
                                            <p:cond delay="600"/>
                                          </p:stCondLst>
                                        </p:cTn>
                                        <p:tgtEl>
                                          <p:spTgt spid="38"/>
                                        </p:tgtEl>
                                      </p:cBhvr>
                                      <p:from x="100000" y="100000"/>
                                      <p:to x="80000" y="100000"/>
                                    </p:animScale>
                                    <p:anim by="(#ppt_h/3+#ppt_w*0.1)" calcmode="lin" valueType="num">
                                      <p:cBhvr additive="sum">
                                        <p:cTn id="10" dur="200" decel="100000" autoRev="1" fill="hold">
                                          <p:stCondLst>
                                            <p:cond delay="600"/>
                                          </p:stCondLst>
                                        </p:cTn>
                                        <p:tgtEl>
                                          <p:spTgt spid="3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nodeType="clickEffect">
                                  <p:stCondLst>
                                    <p:cond delay="0"/>
                                  </p:stCondLst>
                                  <p:childTnLst>
                                    <p:set>
                                      <p:cBhvr>
                                        <p:cTn id="19" dur="1" fill="hold">
                                          <p:stCondLst>
                                            <p:cond delay="0"/>
                                          </p:stCondLst>
                                        </p:cTn>
                                        <p:tgtEl>
                                          <p:spTgt spid="45"/>
                                        </p:tgtEl>
                                        <p:attrNameLst>
                                          <p:attrName>style.visibility</p:attrName>
                                        </p:attrNameLst>
                                      </p:cBhvr>
                                      <p:to>
                                        <p:strVal val="visible"/>
                                      </p:to>
                                    </p:set>
                                    <p:anim from="(-#ppt_w/2)" to="(#ppt_x)" calcmode="lin" valueType="num">
                                      <p:cBhvr>
                                        <p:cTn id="20" dur="600" fill="hold">
                                          <p:stCondLst>
                                            <p:cond delay="0"/>
                                          </p:stCondLst>
                                        </p:cTn>
                                        <p:tgtEl>
                                          <p:spTgt spid="45"/>
                                        </p:tgtEl>
                                        <p:attrNameLst>
                                          <p:attrName>ppt_x</p:attrName>
                                        </p:attrNameLst>
                                      </p:cBhvr>
                                    </p:anim>
                                    <p:anim from="0" to="-1.0" calcmode="lin" valueType="num">
                                      <p:cBhvr>
                                        <p:cTn id="21" dur="200" decel="50000" autoRev="1" fill="hold">
                                          <p:stCondLst>
                                            <p:cond delay="600"/>
                                          </p:stCondLst>
                                        </p:cTn>
                                        <p:tgtEl>
                                          <p:spTgt spid="45"/>
                                        </p:tgtEl>
                                        <p:attrNameLst>
                                          <p:attrName>xshear</p:attrName>
                                        </p:attrNameLst>
                                      </p:cBhvr>
                                    </p:anim>
                                    <p:animScale>
                                      <p:cBhvr>
                                        <p:cTn id="22" dur="200" decel="100000" autoRev="1" fill="hold">
                                          <p:stCondLst>
                                            <p:cond delay="600"/>
                                          </p:stCondLst>
                                        </p:cTn>
                                        <p:tgtEl>
                                          <p:spTgt spid="45"/>
                                        </p:tgtEl>
                                      </p:cBhvr>
                                      <p:from x="100000" y="100000"/>
                                      <p:to x="80000" y="100000"/>
                                    </p:animScale>
                                    <p:anim by="(#ppt_h/3+#ppt_w*0.1)" calcmode="lin" valueType="num">
                                      <p:cBhvr additive="sum">
                                        <p:cTn id="23" dur="200" decel="100000" autoRev="1" fill="hold">
                                          <p:stCondLst>
                                            <p:cond delay="600"/>
                                          </p:stCondLst>
                                        </p:cTn>
                                        <p:tgtEl>
                                          <p:spTgt spid="45"/>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4729480" y="4395470"/>
            <a:ext cx="1800000" cy="1440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729480" y="4403725"/>
            <a:ext cx="5400000" cy="1440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5" name="直接连接符 34"/>
          <p:cNvCxnSpPr/>
          <p:nvPr/>
        </p:nvCxnSpPr>
        <p:spPr>
          <a:xfrm>
            <a:off x="6529705" y="4403725"/>
            <a:ext cx="0" cy="144018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329295" y="4402455"/>
            <a:ext cx="0" cy="144018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47117" name="左大括号 47116"/>
          <p:cNvSpPr/>
          <p:nvPr/>
        </p:nvSpPr>
        <p:spPr>
          <a:xfrm rot="5400000">
            <a:off x="7280275" y="1442720"/>
            <a:ext cx="288925" cy="540956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7" name="文本框 46"/>
          <p:cNvSpPr txBox="1"/>
          <p:nvPr/>
        </p:nvSpPr>
        <p:spPr>
          <a:xfrm>
            <a:off x="7002145" y="351345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左大括号 47"/>
          <p:cNvSpPr/>
          <p:nvPr/>
        </p:nvSpPr>
        <p:spPr>
          <a:xfrm rot="16200000">
            <a:off x="5521593" y="5124718"/>
            <a:ext cx="216000" cy="180086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9" name="文本框 48"/>
          <p:cNvSpPr txBox="1"/>
          <p:nvPr/>
        </p:nvSpPr>
        <p:spPr>
          <a:xfrm>
            <a:off x="4391025" y="6158230"/>
            <a:ext cx="26212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想成为老师的人数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0" name="直接连接符 49"/>
          <p:cNvCxnSpPr>
            <a:stCxn id="7" idx="1"/>
          </p:cNvCxnSpPr>
          <p:nvPr/>
        </p:nvCxnSpPr>
        <p:spPr>
          <a:xfrm flipV="1">
            <a:off x="4729480" y="5111115"/>
            <a:ext cx="1827530" cy="127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629275" y="4415790"/>
            <a:ext cx="0" cy="144018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742180" y="4420870"/>
            <a:ext cx="874800" cy="694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文本框 64"/>
          <p:cNvSpPr txBox="1"/>
          <p:nvPr/>
        </p:nvSpPr>
        <p:spPr>
          <a:xfrm>
            <a:off x="1464945" y="3917315"/>
            <a:ext cx="29260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想成为科学家的人数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6" name="直接箭头连接符 65"/>
          <p:cNvCxnSpPr/>
          <p:nvPr/>
        </p:nvCxnSpPr>
        <p:spPr>
          <a:xfrm flipH="1" flipV="1">
            <a:off x="4427855" y="4395470"/>
            <a:ext cx="423545" cy="187325"/>
          </a:xfrm>
          <a:prstGeom prst="straightConnector1">
            <a:avLst/>
          </a:prstGeom>
          <a:ln w="635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603250" y="5116195"/>
            <a:ext cx="4292600" cy="739775"/>
            <a:chOff x="9782" y="7997"/>
            <a:chExt cx="6760" cy="1165"/>
          </a:xfrm>
        </p:grpSpPr>
        <p:grpSp>
          <p:nvGrpSpPr>
            <p:cNvPr id="68" name="组合 67"/>
            <p:cNvGrpSpPr/>
            <p:nvPr/>
          </p:nvGrpSpPr>
          <p:grpSpPr>
            <a:xfrm rot="0">
              <a:off x="9782" y="7997"/>
              <a:ext cx="2418" cy="1131"/>
              <a:chOff x="11270" y="3729"/>
              <a:chExt cx="2418" cy="1131"/>
            </a:xfrm>
          </p:grpSpPr>
          <p:sp>
            <p:nvSpPr>
              <p:cNvPr id="69" name="文本框 68"/>
              <p:cNvSpPr txBox="1"/>
              <p:nvPr/>
            </p:nvSpPr>
            <p:spPr>
              <a:xfrm>
                <a:off x="11270" y="3842"/>
                <a:ext cx="182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组合 72"/>
              <p:cNvGrpSpPr/>
              <p:nvPr/>
            </p:nvGrpSpPr>
            <p:grpSpPr>
              <a:xfrm>
                <a:off x="12780" y="3729"/>
                <a:ext cx="908" cy="1131"/>
                <a:chOff x="7967" y="3179"/>
                <a:chExt cx="908" cy="1131"/>
              </a:xfrm>
            </p:grpSpPr>
            <p:sp>
              <p:nvSpPr>
                <p:cNvPr id="74"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5"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76" name="组合 75"/>
            <p:cNvGrpSpPr/>
            <p:nvPr/>
          </p:nvGrpSpPr>
          <p:grpSpPr>
            <a:xfrm rot="0">
              <a:off x="11918" y="8031"/>
              <a:ext cx="4624" cy="1131"/>
              <a:chOff x="11758" y="3416"/>
              <a:chExt cx="4624" cy="1131"/>
            </a:xfrm>
          </p:grpSpPr>
          <p:grpSp>
            <p:nvGrpSpPr>
              <p:cNvPr id="77" name="组合 76"/>
              <p:cNvGrpSpPr/>
              <p:nvPr/>
            </p:nvGrpSpPr>
            <p:grpSpPr>
              <a:xfrm>
                <a:off x="11758" y="3416"/>
                <a:ext cx="1834" cy="1131"/>
                <a:chOff x="12070" y="3736"/>
                <a:chExt cx="1834" cy="1131"/>
              </a:xfrm>
            </p:grpSpPr>
            <p:sp>
              <p:nvSpPr>
                <p:cNvPr id="78" name="文本框 77"/>
                <p:cNvSpPr txBox="1"/>
                <p:nvPr/>
              </p:nvSpPr>
              <p:spPr>
                <a:xfrm>
                  <a:off x="12070" y="3842"/>
                  <a:ext cx="183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9" name="组合 78"/>
                <p:cNvGrpSpPr/>
                <p:nvPr/>
              </p:nvGrpSpPr>
              <p:grpSpPr>
                <a:xfrm>
                  <a:off x="12659" y="3736"/>
                  <a:ext cx="908" cy="1131"/>
                  <a:chOff x="7846" y="3186"/>
                  <a:chExt cx="908" cy="1131"/>
                </a:xfrm>
              </p:grpSpPr>
              <p:sp>
                <p:nvSpPr>
                  <p:cNvPr id="80" name="Text Box 7"/>
                  <p:cNvSpPr txBox="1"/>
                  <p:nvPr/>
                </p:nvSpPr>
                <p:spPr>
                  <a:xfrm>
                    <a:off x="7846" y="318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1" name="Line 8"/>
                  <p:cNvSpPr/>
                  <p:nvPr/>
                </p:nvSpPr>
                <p:spPr>
                  <a:xfrm>
                    <a:off x="7846" y="3681"/>
                    <a:ext cx="568" cy="0"/>
                  </a:xfrm>
                  <a:prstGeom prst="line">
                    <a:avLst/>
                  </a:prstGeom>
                  <a:ln w="22225" cap="flat" cmpd="sng">
                    <a:solidFill>
                      <a:schemeClr val="tx1"/>
                    </a:solidFill>
                    <a:prstDash val="solid"/>
                    <a:headEnd type="none" w="med" len="med"/>
                    <a:tailEnd type="none" w="med" len="med"/>
                  </a:ln>
                </p:spPr>
              </p:sp>
            </p:grpSp>
          </p:grpSp>
          <p:sp>
            <p:nvSpPr>
              <p:cNvPr id="82" name="文本框 81"/>
              <p:cNvSpPr txBox="1"/>
              <p:nvPr/>
            </p:nvSpPr>
            <p:spPr>
              <a:xfrm>
                <a:off x="1315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cxnSp>
        <p:nvCxnSpPr>
          <p:cNvPr id="83" name="直接连接符 82"/>
          <p:cNvCxnSpPr/>
          <p:nvPr/>
        </p:nvCxnSpPr>
        <p:spPr>
          <a:xfrm flipV="1">
            <a:off x="6515735" y="5098415"/>
            <a:ext cx="1827530" cy="127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7415530" y="4403090"/>
            <a:ext cx="0" cy="144018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8348345" y="5098415"/>
            <a:ext cx="1827530" cy="1270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9248140" y="4403090"/>
            <a:ext cx="0" cy="1440180"/>
          </a:xfrm>
          <a:prstGeom prst="line">
            <a:avLst/>
          </a:prstGeom>
          <a:ln w="3492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39" name="组合 38"/>
          <p:cNvGrpSpPr/>
          <p:nvPr/>
        </p:nvGrpSpPr>
        <p:grpSpPr>
          <a:xfrm>
            <a:off x="731520" y="1136650"/>
            <a:ext cx="10881360" cy="2237105"/>
            <a:chOff x="1152" y="1790"/>
            <a:chExt cx="17136" cy="3523"/>
          </a:xfrm>
        </p:grpSpPr>
        <p:grpSp>
          <p:nvGrpSpPr>
            <p:cNvPr id="2" name="组合 1"/>
            <p:cNvGrpSpPr/>
            <p:nvPr/>
          </p:nvGrpSpPr>
          <p:grpSpPr>
            <a:xfrm>
              <a:off x="1152" y="1790"/>
              <a:ext cx="5907" cy="2329"/>
              <a:chOff x="1132" y="1790"/>
              <a:chExt cx="5907" cy="2329"/>
            </a:xfrm>
          </p:grpSpPr>
          <p:grpSp>
            <p:nvGrpSpPr>
              <p:cNvPr id="19" name="组合 18"/>
              <p:cNvGrpSpPr/>
              <p:nvPr/>
            </p:nvGrpSpPr>
            <p:grpSpPr>
              <a:xfrm>
                <a:off x="1132" y="1790"/>
                <a:ext cx="5907" cy="2329"/>
                <a:chOff x="1354" y="5332"/>
                <a:chExt cx="5907" cy="2329"/>
              </a:xfrm>
            </p:grpSpPr>
            <p:grpSp>
              <p:nvGrpSpPr>
                <p:cNvPr id="20" name="组合 19"/>
                <p:cNvGrpSpPr/>
                <p:nvPr/>
              </p:nvGrpSpPr>
              <p:grpSpPr>
                <a:xfrm rot="0">
                  <a:off x="1354" y="5332"/>
                  <a:ext cx="5907" cy="2329"/>
                  <a:chOff x="10439" y="3905"/>
                  <a:chExt cx="6281" cy="3475"/>
                </a:xfrm>
              </p:grpSpPr>
              <p:sp>
                <p:nvSpPr>
                  <p:cNvPr id="21" name="圆角矩形标注 20"/>
                  <p:cNvSpPr/>
                  <p:nvPr/>
                </p:nvSpPr>
                <p:spPr>
                  <a:xfrm>
                    <a:off x="10439" y="3905"/>
                    <a:ext cx="6281" cy="3475"/>
                  </a:xfrm>
                  <a:prstGeom prst="wedgeRoundRectCallout">
                    <a:avLst>
                      <a:gd name="adj1" fmla="val 59886"/>
                      <a:gd name="adj2" fmla="val -1316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2" name="圆角矩形 21"/>
                  <p:cNvSpPr/>
                  <p:nvPr/>
                </p:nvSpPr>
                <p:spPr>
                  <a:xfrm>
                    <a:off x="10564" y="4084"/>
                    <a:ext cx="6013" cy="3054"/>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3" name="文本框 22"/>
                <p:cNvSpPr txBox="1"/>
                <p:nvPr/>
              </p:nvSpPr>
              <p:spPr>
                <a:xfrm>
                  <a:off x="1599" y="5743"/>
                  <a:ext cx="5400" cy="1598"/>
                </a:xfrm>
                <a:prstGeom prst="rect">
                  <a:avLst/>
                </a:prstGeom>
                <a:noFill/>
              </p:spPr>
              <p:txBody>
                <a:bodyPr wrap="none" rtlCol="0" anchor="t">
                  <a:spAutoFit/>
                </a:bodyPr>
                <a:p>
                  <a:pPr fontAlgn="base">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咱们班</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人，</a:t>
                  </a:r>
                  <a:r>
                    <a:rPr lang="en-US" altLang="zh-CN"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的同学</a:t>
                  </a:r>
                  <a:endPar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uLnTx/>
                      <a:uFillTx/>
                      <a:latin typeface="微软雅黑" panose="020B0503020204020204" pitchFamily="34" charset="-122"/>
                      <a:ea typeface="微软雅黑" panose="020B0503020204020204" pitchFamily="34" charset="-122"/>
                      <a:cs typeface="微软雅黑" panose="020B0503020204020204" pitchFamily="34" charset="-122"/>
                      <a:sym typeface="+mn-ea"/>
                    </a:rPr>
                    <a:t>长大后想成为老师</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rot="0">
                <a:off x="4473" y="2069"/>
                <a:ext cx="908" cy="1131"/>
                <a:chOff x="7967" y="3179"/>
                <a:chExt cx="908" cy="1131"/>
              </a:xfrm>
            </p:grpSpPr>
            <p:sp>
              <p:nvSpPr>
                <p:cNvPr id="25"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27" name="组合 26"/>
            <p:cNvGrpSpPr/>
            <p:nvPr/>
          </p:nvGrpSpPr>
          <p:grpSpPr>
            <a:xfrm>
              <a:off x="12382" y="1791"/>
              <a:ext cx="5907" cy="2328"/>
              <a:chOff x="12362" y="1791"/>
              <a:chExt cx="5907" cy="2328"/>
            </a:xfrm>
          </p:grpSpPr>
          <p:grpSp>
            <p:nvGrpSpPr>
              <p:cNvPr id="28" name="组合 27"/>
              <p:cNvGrpSpPr/>
              <p:nvPr/>
            </p:nvGrpSpPr>
            <p:grpSpPr>
              <a:xfrm>
                <a:off x="12362" y="1791"/>
                <a:ext cx="5907" cy="2328"/>
                <a:chOff x="9906" y="6096"/>
                <a:chExt cx="5907" cy="2328"/>
              </a:xfrm>
            </p:grpSpPr>
            <p:grpSp>
              <p:nvGrpSpPr>
                <p:cNvPr id="29" name="组合 28"/>
                <p:cNvGrpSpPr/>
                <p:nvPr/>
              </p:nvGrpSpPr>
              <p:grpSpPr>
                <a:xfrm rot="0">
                  <a:off x="9906" y="6097"/>
                  <a:ext cx="5907" cy="2327"/>
                  <a:chOff x="10439" y="3906"/>
                  <a:chExt cx="6281" cy="3472"/>
                </a:xfrm>
              </p:grpSpPr>
              <p:sp>
                <p:nvSpPr>
                  <p:cNvPr id="30" name="圆角矩形标注 29"/>
                  <p:cNvSpPr/>
                  <p:nvPr/>
                </p:nvSpPr>
                <p:spPr>
                  <a:xfrm>
                    <a:off x="10439" y="3906"/>
                    <a:ext cx="6281" cy="3472"/>
                  </a:xfrm>
                  <a:prstGeom prst="wedgeRoundRectCallout">
                    <a:avLst>
                      <a:gd name="adj1" fmla="val -59023"/>
                      <a:gd name="adj2" fmla="val -18099"/>
                      <a:gd name="adj3" fmla="val 16667"/>
                    </a:avLst>
                  </a:prstGeom>
                  <a:noFill/>
                  <a:ln>
                    <a:solidFill>
                      <a:schemeClr val="tx2">
                        <a:lumMod val="90000"/>
                        <a:lumOff val="1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31" name="圆角矩形 30"/>
                  <p:cNvSpPr/>
                  <p:nvPr/>
                </p:nvSpPr>
                <p:spPr>
                  <a:xfrm>
                    <a:off x="10564" y="4082"/>
                    <a:ext cx="6013" cy="3054"/>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文本框 31"/>
                <p:cNvSpPr txBox="1"/>
                <p:nvPr/>
              </p:nvSpPr>
              <p:spPr>
                <a:xfrm>
                  <a:off x="10263" y="6096"/>
                  <a:ext cx="5176" cy="1888"/>
                </a:xfrm>
                <a:prstGeom prst="rect">
                  <a:avLst/>
                </a:prstGeom>
                <a:noFill/>
              </p:spPr>
              <p:txBody>
                <a:bodyPr wrap="none" rtlCol="0" anchor="t">
                  <a:spAutoFit/>
                </a:bodyPr>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想成为科学家的人数</a:t>
                  </a:r>
                  <a:endPar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是想当老师人数的</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rot="0">
                <a:off x="16689" y="2766"/>
                <a:ext cx="908" cy="1131"/>
                <a:chOff x="7967" y="3179"/>
                <a:chExt cx="908" cy="1131"/>
              </a:xfrm>
            </p:grpSpPr>
            <p:sp>
              <p:nvSpPr>
                <p:cNvPr id="34"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37" name="文本框 36"/>
            <p:cNvSpPr txBox="1"/>
            <p:nvPr/>
          </p:nvSpPr>
          <p:spPr>
            <a:xfrm>
              <a:off x="6535" y="4589"/>
              <a:ext cx="7008" cy="725"/>
            </a:xfrm>
            <a:prstGeom prst="rect">
              <a:avLst/>
            </a:prstGeom>
            <a:noFill/>
            <a:effectLst/>
          </p:spPr>
          <p:txBody>
            <a:bodyPr wrap="none" rtlCol="0" anchor="t">
              <a:spAutoFit/>
            </a:bodyPr>
            <a:p>
              <a:pPr>
                <a:spcBef>
                  <a:spcPct val="50000"/>
                </a:spcBef>
              </a:pPr>
              <a:r>
                <a:rPr lang="zh-CN" altLang="en-US" sz="2400" dirty="0">
                  <a:latin typeface="微软雅黑" panose="020B0503020204020204" pitchFamily="34" charset="-122"/>
                  <a:ea typeface="微软雅黑" panose="020B0503020204020204" pitchFamily="34" charset="-122"/>
                  <a:sym typeface="+mn-ea"/>
                </a:rPr>
                <a:t>这个班有多少人想成为科学家？</a:t>
              </a:r>
              <a:endParaRPr lang="zh-CN" altLang="en-US" sz="2400" dirty="0">
                <a:latin typeface="微软雅黑" panose="020B0503020204020204" pitchFamily="34" charset="-122"/>
                <a:ea typeface="微软雅黑" panose="020B0503020204020204" pitchFamily="34" charset="-122"/>
                <a:sym typeface="+mn-ea"/>
              </a:endParaRPr>
            </a:p>
          </p:txBody>
        </p:sp>
        <p:grpSp>
          <p:nvGrpSpPr>
            <p:cNvPr id="38" name="组合 37"/>
            <p:cNvGrpSpPr/>
            <p:nvPr/>
          </p:nvGrpSpPr>
          <p:grpSpPr>
            <a:xfrm>
              <a:off x="8127" y="1975"/>
              <a:ext cx="3554" cy="2238"/>
              <a:chOff x="8127" y="1975"/>
              <a:chExt cx="3554" cy="2238"/>
            </a:xfrm>
          </p:grpSpPr>
          <p:pic>
            <p:nvPicPr>
              <p:cNvPr id="40" name="图片 39" descr="图片89"/>
              <p:cNvPicPr>
                <a:picLocks noChangeAspect="1"/>
              </p:cNvPicPr>
              <p:nvPr/>
            </p:nvPicPr>
            <p:blipFill>
              <a:blip r:embed="rId2"/>
              <a:stretch>
                <a:fillRect/>
              </a:stretch>
            </p:blipFill>
            <p:spPr>
              <a:xfrm>
                <a:off x="8127" y="2069"/>
                <a:ext cx="1529" cy="2144"/>
              </a:xfrm>
              <a:prstGeom prst="rect">
                <a:avLst/>
              </a:prstGeom>
            </p:spPr>
          </p:pic>
          <p:pic>
            <p:nvPicPr>
              <p:cNvPr id="41" name="图片 40" descr="图片90"/>
              <p:cNvPicPr>
                <a:picLocks noChangeAspect="1"/>
              </p:cNvPicPr>
              <p:nvPr/>
            </p:nvPicPr>
            <p:blipFill>
              <a:blip r:embed="rId3"/>
              <a:stretch>
                <a:fillRect/>
              </a:stretch>
            </p:blipFill>
            <p:spPr>
              <a:xfrm>
                <a:off x="10205" y="1975"/>
                <a:ext cx="1477" cy="2144"/>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7117"/>
                                        </p:tgtEl>
                                        <p:attrNameLst>
                                          <p:attrName>style.visibility</p:attrName>
                                        </p:attrNameLst>
                                      </p:cBhvr>
                                      <p:to>
                                        <p:strVal val="visible"/>
                                      </p:to>
                                    </p:set>
                                    <p:animEffect transition="in" filter="wipe(down)">
                                      <p:cBhvr>
                                        <p:cTn id="13" dur="500"/>
                                        <p:tgtEl>
                                          <p:spTgt spid="4711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p:tgtEl>
                                          <p:spTgt spid="47"/>
                                        </p:tgtEl>
                                        <p:attrNameLst>
                                          <p:attrName>ppt_y</p:attrName>
                                        </p:attrNameLst>
                                      </p:cBhvr>
                                      <p:tavLst>
                                        <p:tav tm="0">
                                          <p:val>
                                            <p:strVal val="#ppt_y+#ppt_h*1.125000"/>
                                          </p:val>
                                        </p:tav>
                                        <p:tav tm="100000">
                                          <p:val>
                                            <p:strVal val="#ppt_y"/>
                                          </p:val>
                                        </p:tav>
                                      </p:tavLst>
                                    </p:anim>
                                    <p:animEffect transition="in" filter="wipe(up)">
                                      <p:cBhvr>
                                        <p:cTn id="19" dur="500"/>
                                        <p:tgtEl>
                                          <p:spTgt spid="4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p:tgtEl>
                                          <p:spTgt spid="49"/>
                                        </p:tgtEl>
                                        <p:attrNameLst>
                                          <p:attrName>ppt_y</p:attrName>
                                        </p:attrNameLst>
                                      </p:cBhvr>
                                      <p:tavLst>
                                        <p:tav tm="0">
                                          <p:val>
                                            <p:strVal val="#ppt_y+#ppt_h*1.125000"/>
                                          </p:val>
                                        </p:tav>
                                        <p:tav tm="100000">
                                          <p:val>
                                            <p:strVal val="#ppt_y"/>
                                          </p:val>
                                        </p:tav>
                                      </p:tavLst>
                                    </p:anim>
                                    <p:animEffect transition="in" filter="wipe(up)">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par>
                                <p:cTn id="49" presetID="22" presetClass="entr" presetSubtype="4" fill="hold" nodeType="with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down)">
                                      <p:cBhvr>
                                        <p:cTn id="51" dur="500"/>
                                        <p:tgtEl>
                                          <p:spTgt spid="6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down)">
                                      <p:cBhvr>
                                        <p:cTn id="56" dur="500"/>
                                        <p:tgtEl>
                                          <p:spTgt spid="6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down)">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p:tgtEl>
                                          <p:spTgt spid="65"/>
                                        </p:tgtEl>
                                        <p:attrNameLst>
                                          <p:attrName>ppt_y</p:attrName>
                                        </p:attrNameLst>
                                      </p:cBhvr>
                                      <p:tavLst>
                                        <p:tav tm="0">
                                          <p:val>
                                            <p:strVal val="#ppt_y+#ppt_h*1.125000"/>
                                          </p:val>
                                        </p:tav>
                                        <p:tav tm="100000">
                                          <p:val>
                                            <p:strVal val="#ppt_y"/>
                                          </p:val>
                                        </p:tav>
                                      </p:tavLst>
                                    </p:anim>
                                    <p:animEffect transition="in" filter="wipe(up)">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500"/>
                                        <p:tgtEl>
                                          <p:spTgt spid="83"/>
                                        </p:tgtEl>
                                      </p:cBhvr>
                                    </p:animEffect>
                                  </p:childTnLst>
                                </p:cTn>
                              </p:par>
                              <p:par>
                                <p:cTn id="73" presetID="22" presetClass="entr" presetSubtype="4" fill="hold" nodeType="with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wipe(down)">
                                      <p:cBhvr>
                                        <p:cTn id="75" dur="500"/>
                                        <p:tgtEl>
                                          <p:spTgt spid="84"/>
                                        </p:tgtEl>
                                      </p:cBhvr>
                                    </p:animEffect>
                                  </p:childTnLst>
                                </p:cTn>
                              </p:par>
                              <p:par>
                                <p:cTn id="76" presetID="22" presetClass="entr" presetSubtype="8" fill="hold"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left)">
                                      <p:cBhvr>
                                        <p:cTn id="78" dur="500"/>
                                        <p:tgtEl>
                                          <p:spTgt spid="85"/>
                                        </p:tgtEl>
                                      </p:cBhvr>
                                    </p:animEffect>
                                  </p:childTnLst>
                                </p:cTn>
                              </p:par>
                              <p:par>
                                <p:cTn id="79" presetID="22" presetClass="entr" presetSubtype="4" fill="hold" nodeType="with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down)">
                                      <p:cBhvr>
                                        <p:cTn id="81" dur="500"/>
                                        <p:tgtEl>
                                          <p:spTgt spid="86"/>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nodeType="click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additive="base">
                                        <p:cTn id="86" dur="500"/>
                                        <p:tgtEl>
                                          <p:spTgt spid="67"/>
                                        </p:tgtEl>
                                        <p:attrNameLst>
                                          <p:attrName>ppt_y</p:attrName>
                                        </p:attrNameLst>
                                      </p:cBhvr>
                                      <p:tavLst>
                                        <p:tav tm="0">
                                          <p:val>
                                            <p:strVal val="#ppt_y+#ppt_h*1.125000"/>
                                          </p:val>
                                        </p:tav>
                                        <p:tav tm="100000">
                                          <p:val>
                                            <p:strVal val="#ppt_y"/>
                                          </p:val>
                                        </p:tav>
                                      </p:tavLst>
                                    </p:anim>
                                    <p:animEffect transition="in" filter="wipe(up)">
                                      <p:cBhvr>
                                        <p:cTn id="8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7117" grpId="0" bldLvl="0" animBg="1"/>
      <p:bldP spid="47" grpId="0"/>
      <p:bldP spid="11" grpId="0" bldLvl="0" animBg="1"/>
      <p:bldP spid="48" grpId="0" bldLvl="0" animBg="1"/>
      <p:bldP spid="49" grpId="0"/>
      <p:bldP spid="62" grpId="0" bldLvl="0" animBg="1"/>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5" name="组合 4"/>
          <p:cNvGrpSpPr/>
          <p:nvPr/>
        </p:nvGrpSpPr>
        <p:grpSpPr>
          <a:xfrm>
            <a:off x="3395980" y="635000"/>
            <a:ext cx="3601085" cy="1242060"/>
            <a:chOff x="5348" y="1000"/>
            <a:chExt cx="5671" cy="1956"/>
          </a:xfrm>
        </p:grpSpPr>
        <p:pic>
          <p:nvPicPr>
            <p:cNvPr id="4" name="图片 3" descr="532b1026-ce6c-4465-8be7-cb8e1720d057"/>
            <p:cNvPicPr>
              <a:picLocks noChangeAspect="1"/>
            </p:cNvPicPr>
            <p:nvPr>
              <p:custDataLst>
                <p:tags r:id="rId2"/>
              </p:custDataLst>
            </p:nvPr>
          </p:nvPicPr>
          <p:blipFill>
            <a:blip r:embed="rId3"/>
            <a:stretch>
              <a:fillRect/>
            </a:stretch>
          </p:blipFill>
          <p:spPr>
            <a:xfrm>
              <a:off x="5348" y="1000"/>
              <a:ext cx="5671" cy="1956"/>
            </a:xfrm>
            <a:prstGeom prst="rect">
              <a:avLst/>
            </a:prstGeom>
          </p:spPr>
        </p:pic>
        <p:sp>
          <p:nvSpPr>
            <p:cNvPr id="3" name="文本框 2"/>
            <p:cNvSpPr txBox="1"/>
            <p:nvPr/>
          </p:nvSpPr>
          <p:spPr>
            <a:xfrm>
              <a:off x="6727" y="1367"/>
              <a:ext cx="3168" cy="725"/>
            </a:xfrm>
            <a:prstGeom prst="rect">
              <a:avLst/>
            </a:prstGeom>
            <a:noFill/>
          </p:spPr>
          <p:txBody>
            <a:bodyPr wrap="none" rtlCol="0">
              <a:spAutoFit/>
            </a:bodyPr>
            <a:p>
              <a:r>
                <a:rPr lang="zh-CN" altLang="en-US" sz="2400"/>
                <a:t>看图列式解答</a:t>
              </a:r>
              <a:endParaRPr lang="zh-CN" altLang="en-US" sz="2400"/>
            </a:p>
          </p:txBody>
        </p:sp>
      </p:grpSp>
      <p:grpSp>
        <p:nvGrpSpPr>
          <p:cNvPr id="20" name="组合 19"/>
          <p:cNvGrpSpPr/>
          <p:nvPr/>
        </p:nvGrpSpPr>
        <p:grpSpPr>
          <a:xfrm>
            <a:off x="3694430" y="3064510"/>
            <a:ext cx="4319873" cy="180000"/>
            <a:chOff x="4951" y="6377"/>
            <a:chExt cx="6803" cy="283"/>
          </a:xfrm>
        </p:grpSpPr>
        <p:cxnSp>
          <p:nvCxnSpPr>
            <p:cNvPr id="7" name="直接连接符 6"/>
            <p:cNvCxnSpPr/>
            <p:nvPr/>
          </p:nvCxnSpPr>
          <p:spPr>
            <a:xfrm>
              <a:off x="4951" y="6660"/>
              <a:ext cx="680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73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2640965" y="2898140"/>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白兔</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707130" y="3792220"/>
            <a:ext cx="3599788" cy="180000"/>
            <a:chOff x="4951" y="6377"/>
            <a:chExt cx="5669" cy="283"/>
          </a:xfrm>
        </p:grpSpPr>
        <p:cxnSp>
          <p:nvCxnSpPr>
            <p:cNvPr id="8" name="直接连接符 7"/>
            <p:cNvCxnSpPr/>
            <p:nvPr/>
          </p:nvCxnSpPr>
          <p:spPr>
            <a:xfrm>
              <a:off x="4951" y="6660"/>
              <a:ext cx="566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59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a:off x="6565868" y="306451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54668" y="306451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84053" y="306451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3633" y="306451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450683" y="305054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628265" y="3575050"/>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黑兔</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3694430" y="4519930"/>
            <a:ext cx="2160254" cy="180000"/>
            <a:chOff x="4951" y="6377"/>
            <a:chExt cx="3402" cy="283"/>
          </a:xfrm>
        </p:grpSpPr>
        <p:cxnSp>
          <p:nvCxnSpPr>
            <p:cNvPr id="21" name="直接连接符 20"/>
            <p:cNvCxnSpPr/>
            <p:nvPr/>
          </p:nvCxnSpPr>
          <p:spPr>
            <a:xfrm>
              <a:off x="4951" y="6660"/>
              <a:ext cx="340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71"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335" y="6377"/>
              <a:ext cx="0" cy="28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a:off x="6562693" y="379222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51493" y="379222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90458" y="379222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447508" y="377825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177758" y="452882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434808" y="4527550"/>
            <a:ext cx="0" cy="180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283450" y="3194050"/>
            <a:ext cx="0" cy="805180"/>
          </a:xfrm>
          <a:prstGeom prst="line">
            <a:avLst/>
          </a:prstGeom>
          <a:ln w="3175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843905" y="3890645"/>
            <a:ext cx="0" cy="805180"/>
          </a:xfrm>
          <a:prstGeom prst="line">
            <a:avLst/>
          </a:prstGeom>
          <a:ln w="31750" cmpd="sng">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614295" y="437959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灰兔</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2259965" y="5528945"/>
            <a:ext cx="55295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列式解答：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____________________________</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117" name="左大括号 47116"/>
          <p:cNvSpPr/>
          <p:nvPr/>
        </p:nvSpPr>
        <p:spPr>
          <a:xfrm rot="5400000">
            <a:off x="5716270" y="561975"/>
            <a:ext cx="288925" cy="430657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7" name="文本框 46"/>
          <p:cNvSpPr txBox="1"/>
          <p:nvPr/>
        </p:nvSpPr>
        <p:spPr>
          <a:xfrm>
            <a:off x="5438775" y="2056130"/>
            <a:ext cx="844550" cy="460375"/>
          </a:xfrm>
          <a:prstGeom prst="rect">
            <a:avLst/>
          </a:prstGeom>
          <a:noFill/>
        </p:spPr>
        <p:txBody>
          <a:bodyPr wrap="none" rtlCol="0">
            <a:spAutoFit/>
          </a:bodyPr>
          <a:p>
            <a:r>
              <a:rPr lang="en-US"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8" name="组合 57"/>
          <p:cNvGrpSpPr/>
          <p:nvPr/>
        </p:nvGrpSpPr>
        <p:grpSpPr>
          <a:xfrm>
            <a:off x="4128135" y="5160010"/>
            <a:ext cx="4038600" cy="734695"/>
            <a:chOff x="10062" y="7997"/>
            <a:chExt cx="6360" cy="1157"/>
          </a:xfrm>
        </p:grpSpPr>
        <p:grpSp>
          <p:nvGrpSpPr>
            <p:cNvPr id="55" name="组合 54"/>
            <p:cNvGrpSpPr/>
            <p:nvPr/>
          </p:nvGrpSpPr>
          <p:grpSpPr>
            <a:xfrm rot="0">
              <a:off x="10062" y="7997"/>
              <a:ext cx="2138" cy="1131"/>
              <a:chOff x="11550" y="3729"/>
              <a:chExt cx="2138" cy="1131"/>
            </a:xfrm>
          </p:grpSpPr>
          <p:sp>
            <p:nvSpPr>
              <p:cNvPr id="51" name="文本框 50"/>
              <p:cNvSpPr txBox="1"/>
              <p:nvPr/>
            </p:nvSpPr>
            <p:spPr>
              <a:xfrm>
                <a:off x="11550" y="3842"/>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36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1"/>
                <a:chOff x="7967" y="3179"/>
                <a:chExt cx="908" cy="1131"/>
              </a:xfrm>
            </p:grpSpPr>
            <p:sp>
              <p:nvSpPr>
                <p:cNvPr id="5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rot="0">
              <a:off x="11918" y="8024"/>
              <a:ext cx="4504" cy="1131"/>
              <a:chOff x="11758" y="3409"/>
              <a:chExt cx="4504" cy="1131"/>
            </a:xfrm>
          </p:grpSpPr>
          <p:grpSp>
            <p:nvGrpSpPr>
              <p:cNvPr id="44" name="组合 43"/>
              <p:cNvGrpSpPr/>
              <p:nvPr/>
            </p:nvGrpSpPr>
            <p:grpSpPr>
              <a:xfrm>
                <a:off x="11758" y="3409"/>
                <a:ext cx="1618" cy="1131"/>
                <a:chOff x="12070" y="3729"/>
                <a:chExt cx="1618" cy="1131"/>
              </a:xfrm>
            </p:grpSpPr>
            <p:sp>
              <p:nvSpPr>
                <p:cNvPr id="45" name="文本框 44"/>
                <p:cNvSpPr txBox="1"/>
                <p:nvPr/>
              </p:nvSpPr>
              <p:spPr>
                <a:xfrm>
                  <a:off x="12070" y="3842"/>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12780" y="3729"/>
                  <a:ext cx="908" cy="1131"/>
                  <a:chOff x="7967" y="3179"/>
                  <a:chExt cx="908" cy="1131"/>
                </a:xfrm>
              </p:grpSpPr>
              <p:sp>
                <p:nvSpPr>
                  <p:cNvPr id="5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7" name="文本框 56"/>
              <p:cNvSpPr txBox="1"/>
              <p:nvPr/>
            </p:nvSpPr>
            <p:spPr>
              <a:xfrm>
                <a:off x="13036" y="3522"/>
                <a:ext cx="322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（只）</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pic>
        <p:nvPicPr>
          <p:cNvPr id="35" name="图片 34" descr="图片216"/>
          <p:cNvPicPr>
            <a:picLocks noChangeAspect="1"/>
          </p:cNvPicPr>
          <p:nvPr/>
        </p:nvPicPr>
        <p:blipFill>
          <a:blip r:embed="rId4"/>
          <a:stretch>
            <a:fillRect/>
          </a:stretch>
        </p:blipFill>
        <p:spPr>
          <a:xfrm>
            <a:off x="9283700" y="239395"/>
            <a:ext cx="2477770" cy="2477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7" name="组合 6"/>
          <p:cNvGrpSpPr/>
          <p:nvPr/>
        </p:nvGrpSpPr>
        <p:grpSpPr>
          <a:xfrm>
            <a:off x="2259965" y="979170"/>
            <a:ext cx="7293610" cy="1694815"/>
            <a:chOff x="3559" y="1862"/>
            <a:chExt cx="11486" cy="2669"/>
          </a:xfrm>
        </p:grpSpPr>
        <mc:AlternateContent xmlns:mc="http://schemas.openxmlformats.org/markup-compatibility/2006">
          <mc:Choice xmlns:a14="http://schemas.microsoft.com/office/drawing/2010/main" Requires="a14">
            <p:sp>
              <p:nvSpPr>
                <p:cNvPr id="3" name="文本框 2"/>
                <p:cNvSpPr txBox="1"/>
                <p:nvPr/>
              </p:nvSpPr>
              <p:spPr>
                <a:xfrm>
                  <a:off x="3559" y="1862"/>
                  <a:ext cx="11487" cy="2470"/>
                </a:xfrm>
                <a:prstGeom prst="rect">
                  <a:avLst/>
                </a:prstGeom>
                <a:noFill/>
              </p:spPr>
              <p:txBody>
                <a:bodyPr wrap="squar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海象的寿命大约是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年，海狮的寿命是海象的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海豹的寿命是海狮的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。海豹的寿命大约是多少年？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3559" y="1862"/>
                  <a:ext cx="11487" cy="2470"/>
                </a:xfrm>
                <a:prstGeom prst="rect">
                  <a:avLst/>
                </a:prstGeom>
                <a:blipFill rotWithShape="1">
                  <a:blip r:embed="rId2"/>
                </a:blipFill>
              </p:spPr>
              <p:txBody>
                <a:bodyPr/>
                <a:lstStyle/>
                <a:p>
                  <a:r>
                    <a:rPr lang="zh-CN" altLang="en-US">
                      <a:noFill/>
                    </a:rPr>
                    <a:t> </a:t>
                  </a:r>
                </a:p>
              </p:txBody>
            </p:sp>
          </mc:Fallback>
        </mc:AlternateContent>
        <p:grpSp>
          <p:nvGrpSpPr>
            <p:cNvPr id="70" name="组合 69"/>
            <p:cNvGrpSpPr/>
            <p:nvPr/>
          </p:nvGrpSpPr>
          <p:grpSpPr>
            <a:xfrm rot="0">
              <a:off x="13430" y="2270"/>
              <a:ext cx="908" cy="1131"/>
              <a:chOff x="7967" y="3179"/>
              <a:chExt cx="908" cy="1131"/>
            </a:xfrm>
          </p:grpSpPr>
          <p:sp>
            <p:nvSpPr>
              <p:cNvPr id="71"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2"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4" name="组合 3"/>
            <p:cNvGrpSpPr/>
            <p:nvPr/>
          </p:nvGrpSpPr>
          <p:grpSpPr>
            <a:xfrm rot="0">
              <a:off x="8155" y="3401"/>
              <a:ext cx="908" cy="1131"/>
              <a:chOff x="7967" y="3179"/>
              <a:chExt cx="908" cy="1131"/>
            </a:xfrm>
          </p:grpSpPr>
          <p:sp>
            <p:nvSpPr>
              <p:cNvPr id="5"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a:off x="2868930" y="3340100"/>
            <a:ext cx="2205990" cy="735330"/>
            <a:chOff x="10062" y="7997"/>
            <a:chExt cx="3474" cy="1158"/>
          </a:xfrm>
        </p:grpSpPr>
        <p:grpSp>
          <p:nvGrpSpPr>
            <p:cNvPr id="55" name="组合 54"/>
            <p:cNvGrpSpPr/>
            <p:nvPr/>
          </p:nvGrpSpPr>
          <p:grpSpPr>
            <a:xfrm rot="0">
              <a:off x="10062" y="7997"/>
              <a:ext cx="2138" cy="1131"/>
              <a:chOff x="11550" y="3729"/>
              <a:chExt cx="2138" cy="1131"/>
            </a:xfrm>
          </p:grpSpPr>
          <p:sp>
            <p:nvSpPr>
              <p:cNvPr id="51" name="文本框 50"/>
              <p:cNvSpPr txBox="1"/>
              <p:nvPr/>
            </p:nvSpPr>
            <p:spPr>
              <a:xfrm>
                <a:off x="11550" y="3842"/>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1"/>
                <a:chOff x="7967" y="3179"/>
                <a:chExt cx="908" cy="1131"/>
              </a:xfrm>
            </p:grpSpPr>
            <p:sp>
              <p:nvSpPr>
                <p:cNvPr id="5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4" name="组合 43"/>
            <p:cNvGrpSpPr/>
            <p:nvPr/>
          </p:nvGrpSpPr>
          <p:grpSpPr>
            <a:xfrm rot="0">
              <a:off x="11918" y="8024"/>
              <a:ext cx="1618" cy="1131"/>
              <a:chOff x="12070" y="3729"/>
              <a:chExt cx="1618" cy="1131"/>
            </a:xfrm>
          </p:grpSpPr>
          <p:sp>
            <p:nvSpPr>
              <p:cNvPr id="45" name="文本框 44"/>
              <p:cNvSpPr txBox="1"/>
              <p:nvPr/>
            </p:nvSpPr>
            <p:spPr>
              <a:xfrm>
                <a:off x="12070" y="3842"/>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12780" y="3729"/>
                <a:ext cx="908" cy="1131"/>
                <a:chOff x="7967" y="3179"/>
                <a:chExt cx="908" cy="1131"/>
              </a:xfrm>
            </p:grpSpPr>
            <p:sp>
              <p:nvSpPr>
                <p:cNvPr id="5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sp>
        <p:nvSpPr>
          <p:cNvPr id="8" name="文本框 7"/>
          <p:cNvSpPr txBox="1"/>
          <p:nvPr/>
        </p:nvSpPr>
        <p:spPr>
          <a:xfrm>
            <a:off x="2513330" y="5132070"/>
            <a:ext cx="2048510"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rot="0">
            <a:off x="2511425" y="4189730"/>
            <a:ext cx="1675130" cy="718185"/>
            <a:chOff x="11050" y="3729"/>
            <a:chExt cx="2638" cy="1131"/>
          </a:xfrm>
        </p:grpSpPr>
        <p:sp>
          <p:nvSpPr>
            <p:cNvPr id="11" name="文本框 10"/>
            <p:cNvSpPr txBox="1"/>
            <p:nvPr/>
          </p:nvSpPr>
          <p:spPr>
            <a:xfrm>
              <a:off x="11050" y="3842"/>
              <a:ext cx="1846"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12780" y="3729"/>
              <a:ext cx="908" cy="1131"/>
              <a:chOff x="7967" y="3179"/>
              <a:chExt cx="908" cy="1131"/>
            </a:xfrm>
          </p:grpSpPr>
          <p:sp>
            <p:nvSpPr>
              <p:cNvPr id="13"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67" name="组合 66"/>
          <p:cNvGrpSpPr/>
          <p:nvPr/>
        </p:nvGrpSpPr>
        <p:grpSpPr>
          <a:xfrm>
            <a:off x="6621780" y="3272155"/>
            <a:ext cx="2520950" cy="739775"/>
            <a:chOff x="9782" y="7997"/>
            <a:chExt cx="3970" cy="1165"/>
          </a:xfrm>
        </p:grpSpPr>
        <p:grpSp>
          <p:nvGrpSpPr>
            <p:cNvPr id="68" name="组合 67"/>
            <p:cNvGrpSpPr/>
            <p:nvPr/>
          </p:nvGrpSpPr>
          <p:grpSpPr>
            <a:xfrm rot="0">
              <a:off x="9782" y="7997"/>
              <a:ext cx="2418" cy="1131"/>
              <a:chOff x="11270" y="3729"/>
              <a:chExt cx="2418" cy="1131"/>
            </a:xfrm>
          </p:grpSpPr>
          <p:sp>
            <p:nvSpPr>
              <p:cNvPr id="69" name="文本框 68"/>
              <p:cNvSpPr txBox="1"/>
              <p:nvPr/>
            </p:nvSpPr>
            <p:spPr>
              <a:xfrm>
                <a:off x="11270" y="3842"/>
                <a:ext cx="182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组合 72"/>
              <p:cNvGrpSpPr/>
              <p:nvPr/>
            </p:nvGrpSpPr>
            <p:grpSpPr>
              <a:xfrm>
                <a:off x="12780" y="3729"/>
                <a:ext cx="908" cy="1131"/>
                <a:chOff x="7967" y="3179"/>
                <a:chExt cx="908" cy="1131"/>
              </a:xfrm>
            </p:grpSpPr>
            <p:sp>
              <p:nvSpPr>
                <p:cNvPr id="74"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5"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77" name="组合 76"/>
            <p:cNvGrpSpPr/>
            <p:nvPr/>
          </p:nvGrpSpPr>
          <p:grpSpPr>
            <a:xfrm rot="0">
              <a:off x="11918" y="8031"/>
              <a:ext cx="1834" cy="1131"/>
              <a:chOff x="12070" y="3736"/>
              <a:chExt cx="1834" cy="1131"/>
            </a:xfrm>
          </p:grpSpPr>
          <p:sp>
            <p:nvSpPr>
              <p:cNvPr id="78" name="文本框 77"/>
              <p:cNvSpPr txBox="1"/>
              <p:nvPr/>
            </p:nvSpPr>
            <p:spPr>
              <a:xfrm>
                <a:off x="12070" y="3842"/>
                <a:ext cx="183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9" name="组合 78"/>
              <p:cNvGrpSpPr/>
              <p:nvPr/>
            </p:nvGrpSpPr>
            <p:grpSpPr>
              <a:xfrm>
                <a:off x="12659" y="3736"/>
                <a:ext cx="908" cy="1131"/>
                <a:chOff x="7846" y="3186"/>
                <a:chExt cx="908" cy="1131"/>
              </a:xfrm>
            </p:grpSpPr>
            <p:sp>
              <p:nvSpPr>
                <p:cNvPr id="80" name="Text Box 7"/>
                <p:cNvSpPr txBox="1"/>
                <p:nvPr/>
              </p:nvSpPr>
              <p:spPr>
                <a:xfrm>
                  <a:off x="7846" y="318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1" name="Line 8"/>
                <p:cNvSpPr/>
                <p:nvPr/>
              </p:nvSpPr>
              <p:spPr>
                <a:xfrm>
                  <a:off x="7846" y="3681"/>
                  <a:ext cx="568" cy="0"/>
                </a:xfrm>
                <a:prstGeom prst="line">
                  <a:avLst/>
                </a:prstGeom>
                <a:ln w="22225" cap="flat" cmpd="sng">
                  <a:solidFill>
                    <a:schemeClr val="tx1"/>
                  </a:solidFill>
                  <a:prstDash val="solid"/>
                  <a:headEnd type="none" w="med" len="med"/>
                  <a:tailEnd type="none" w="med" len="med"/>
                </a:ln>
              </p:spPr>
            </p:sp>
          </p:grpSp>
        </p:grpSp>
      </p:grpSp>
      <p:grpSp>
        <p:nvGrpSpPr>
          <p:cNvPr id="21" name="组合 20"/>
          <p:cNvGrpSpPr/>
          <p:nvPr/>
        </p:nvGrpSpPr>
        <p:grpSpPr>
          <a:xfrm rot="0">
            <a:off x="6303010" y="4145280"/>
            <a:ext cx="1675130" cy="718185"/>
            <a:chOff x="11050" y="3729"/>
            <a:chExt cx="2638" cy="1131"/>
          </a:xfrm>
        </p:grpSpPr>
        <p:sp>
          <p:nvSpPr>
            <p:cNvPr id="22" name="文本框 21"/>
            <p:cNvSpPr txBox="1"/>
            <p:nvPr/>
          </p:nvSpPr>
          <p:spPr>
            <a:xfrm>
              <a:off x="11050" y="3842"/>
              <a:ext cx="1846"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40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12780" y="3729"/>
              <a:ext cx="908" cy="1131"/>
              <a:chOff x="7967" y="3179"/>
              <a:chExt cx="908" cy="1131"/>
            </a:xfrm>
          </p:grpSpPr>
          <p:sp>
            <p:nvSpPr>
              <p:cNvPr id="24"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26" name="文本框 25"/>
          <p:cNvSpPr txBox="1"/>
          <p:nvPr/>
        </p:nvSpPr>
        <p:spPr>
          <a:xfrm>
            <a:off x="6354445" y="5114925"/>
            <a:ext cx="2048510"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26"/>
          <p:cNvSpPr txBox="1"/>
          <p:nvPr/>
        </p:nvSpPr>
        <p:spPr>
          <a:xfrm>
            <a:off x="3959860" y="6002655"/>
            <a:ext cx="41973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答：海豹的寿命大约是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p:tgtEl>
                                          <p:spTgt spid="67"/>
                                        </p:tgtEl>
                                        <p:attrNameLst>
                                          <p:attrName>ppt_y</p:attrName>
                                        </p:attrNameLst>
                                      </p:cBhvr>
                                      <p:tavLst>
                                        <p:tav tm="0">
                                          <p:val>
                                            <p:strVal val="#ppt_y+#ppt_h*1.125000"/>
                                          </p:val>
                                        </p:tav>
                                        <p:tav tm="100000">
                                          <p:val>
                                            <p:strVal val="#ppt_y"/>
                                          </p:val>
                                        </p:tav>
                                      </p:tavLst>
                                    </p:anim>
                                    <p:animEffect transition="in" filter="wipe(up)">
                                      <p:cBhvr>
                                        <p:cTn id="26" dur="500"/>
                                        <p:tgtEl>
                                          <p:spTgt spid="6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up)">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p:tgtEl>
                                          <p:spTgt spid="26"/>
                                        </p:tgtEl>
                                        <p:attrNameLst>
                                          <p:attrName>ppt_y</p:attrName>
                                        </p:attrNameLst>
                                      </p:cBhvr>
                                      <p:tavLst>
                                        <p:tav tm="0">
                                          <p:val>
                                            <p:strVal val="#ppt_y+#ppt_h*1.125000"/>
                                          </p:val>
                                        </p:tav>
                                        <p:tav tm="100000">
                                          <p:val>
                                            <p:strVal val="#ppt_y"/>
                                          </p:val>
                                        </p:tav>
                                      </p:tavLst>
                                    </p:anim>
                                    <p:animEffect transition="in" filter="wipe(up)">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100" name="图片 99"/>
          <p:cNvPicPr/>
          <p:nvPr/>
        </p:nvPicPr>
        <p:blipFill>
          <a:blip r:embed="rId2">
            <a:clrChange>
              <a:clrFrom>
                <a:srgbClr val="FFFFFF">
                  <a:alpha val="100000"/>
                </a:srgbClr>
              </a:clrFrom>
              <a:clrTo>
                <a:srgbClr val="FFFFFF">
                  <a:alpha val="100000"/>
                  <a:alpha val="0"/>
                </a:srgbClr>
              </a:clrTo>
            </a:clrChange>
          </a:blip>
          <a:stretch>
            <a:fillRect/>
          </a:stretch>
        </p:blipFill>
        <p:spPr>
          <a:xfrm>
            <a:off x="756920" y="1043940"/>
            <a:ext cx="3309620" cy="2947670"/>
          </a:xfrm>
          <a:prstGeom prst="rect">
            <a:avLst/>
          </a:prstGeom>
          <a:noFill/>
          <a:ln w="9525">
            <a:noFill/>
          </a:ln>
        </p:spPr>
      </p:pic>
      <p:pic>
        <p:nvPicPr>
          <p:cNvPr id="102" name="图片 101"/>
          <p:cNvPicPr/>
          <p:nvPr/>
        </p:nvPicPr>
        <p:blipFill>
          <a:blip r:embed="rId3">
            <a:clrChange>
              <a:clrFrom>
                <a:srgbClr val="FFFFFF">
                  <a:alpha val="100000"/>
                </a:srgbClr>
              </a:clrFrom>
              <a:clrTo>
                <a:srgbClr val="FFFFFF">
                  <a:alpha val="100000"/>
                  <a:alpha val="0"/>
                </a:srgbClr>
              </a:clrTo>
            </a:clrChange>
          </a:blip>
          <a:stretch>
            <a:fillRect/>
          </a:stretch>
        </p:blipFill>
        <p:spPr>
          <a:xfrm>
            <a:off x="8187690" y="1625600"/>
            <a:ext cx="1951355" cy="1784985"/>
          </a:xfrm>
          <a:prstGeom prst="rect">
            <a:avLst/>
          </a:prstGeom>
          <a:noFill/>
          <a:ln w="9525">
            <a:noFill/>
          </a:ln>
        </p:spPr>
      </p:pic>
      <p:sp>
        <p:nvSpPr>
          <p:cNvPr id="27" name="文本框 26"/>
          <p:cNvSpPr txBox="1"/>
          <p:nvPr/>
        </p:nvSpPr>
        <p:spPr>
          <a:xfrm>
            <a:off x="3027045" y="977265"/>
            <a:ext cx="3840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买一台洗衣机要付多少钱？</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290320" y="3991610"/>
            <a:ext cx="22421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每台售价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 name="组合 4"/>
          <p:cNvGrpSpPr/>
          <p:nvPr/>
        </p:nvGrpSpPr>
        <p:grpSpPr>
          <a:xfrm>
            <a:off x="4246245" y="3900805"/>
            <a:ext cx="3172460" cy="717550"/>
            <a:chOff x="6687" y="6763"/>
            <a:chExt cx="4996" cy="1130"/>
          </a:xfrm>
        </p:grpSpPr>
        <p:sp>
          <p:nvSpPr>
            <p:cNvPr id="4" name="文本框 3"/>
            <p:cNvSpPr txBox="1"/>
            <p:nvPr/>
          </p:nvSpPr>
          <p:spPr>
            <a:xfrm>
              <a:off x="6687" y="6906"/>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每台售价是电脑的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70" name="组合 69"/>
            <p:cNvGrpSpPr/>
            <p:nvPr/>
          </p:nvGrpSpPr>
          <p:grpSpPr>
            <a:xfrm rot="0">
              <a:off x="10775" y="6763"/>
              <a:ext cx="908" cy="1131"/>
              <a:chOff x="7967" y="3179"/>
              <a:chExt cx="908" cy="1131"/>
            </a:xfrm>
          </p:grpSpPr>
          <p:sp>
            <p:nvSpPr>
              <p:cNvPr id="71"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2"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6" name="组合 5"/>
          <p:cNvGrpSpPr/>
          <p:nvPr/>
        </p:nvGrpSpPr>
        <p:grpSpPr>
          <a:xfrm>
            <a:off x="7658100" y="3862705"/>
            <a:ext cx="3172460" cy="718185"/>
            <a:chOff x="6687" y="6763"/>
            <a:chExt cx="4996" cy="1131"/>
          </a:xfrm>
        </p:grpSpPr>
        <p:sp>
          <p:nvSpPr>
            <p:cNvPr id="7" name="文本框 6"/>
            <p:cNvSpPr txBox="1"/>
            <p:nvPr/>
          </p:nvSpPr>
          <p:spPr>
            <a:xfrm>
              <a:off x="6687" y="6906"/>
              <a:ext cx="41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每台售价是冰箱的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rot="0">
              <a:off x="10775" y="6763"/>
              <a:ext cx="908" cy="1131"/>
              <a:chOff x="7967" y="3179"/>
              <a:chExt cx="908" cy="1131"/>
            </a:xfrm>
          </p:grpSpPr>
          <p:sp>
            <p:nvSpPr>
              <p:cNvPr id="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58" name="组合 57"/>
          <p:cNvGrpSpPr/>
          <p:nvPr/>
        </p:nvGrpSpPr>
        <p:grpSpPr>
          <a:xfrm>
            <a:off x="4055745" y="5103495"/>
            <a:ext cx="2396490" cy="735330"/>
            <a:chOff x="9762" y="7997"/>
            <a:chExt cx="3774" cy="1158"/>
          </a:xfrm>
        </p:grpSpPr>
        <p:grpSp>
          <p:nvGrpSpPr>
            <p:cNvPr id="55" name="组合 54"/>
            <p:cNvGrpSpPr/>
            <p:nvPr/>
          </p:nvGrpSpPr>
          <p:grpSpPr>
            <a:xfrm rot="0">
              <a:off x="9762" y="7997"/>
              <a:ext cx="2438" cy="1131"/>
              <a:chOff x="11250" y="3729"/>
              <a:chExt cx="2438" cy="1131"/>
            </a:xfrm>
          </p:grpSpPr>
          <p:sp>
            <p:nvSpPr>
              <p:cNvPr id="51" name="文本框 50"/>
              <p:cNvSpPr txBox="1"/>
              <p:nvPr/>
            </p:nvSpPr>
            <p:spPr>
              <a:xfrm>
                <a:off x="11250" y="3842"/>
                <a:ext cx="162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630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1"/>
                <a:chOff x="7967" y="3179"/>
                <a:chExt cx="908" cy="1131"/>
              </a:xfrm>
            </p:grpSpPr>
            <p:sp>
              <p:nvSpPr>
                <p:cNvPr id="52"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44" name="组合 43"/>
            <p:cNvGrpSpPr/>
            <p:nvPr/>
          </p:nvGrpSpPr>
          <p:grpSpPr>
            <a:xfrm rot="0">
              <a:off x="11918" y="8024"/>
              <a:ext cx="1618" cy="1131"/>
              <a:chOff x="12070" y="3729"/>
              <a:chExt cx="1618" cy="1131"/>
            </a:xfrm>
          </p:grpSpPr>
          <p:sp>
            <p:nvSpPr>
              <p:cNvPr id="45" name="文本框 44"/>
              <p:cNvSpPr txBox="1"/>
              <p:nvPr/>
            </p:nvSpPr>
            <p:spPr>
              <a:xfrm>
                <a:off x="12070" y="3842"/>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12780" y="3729"/>
                <a:ext cx="908" cy="1131"/>
                <a:chOff x="7967" y="3179"/>
                <a:chExt cx="908" cy="1131"/>
              </a:xfrm>
            </p:grpSpPr>
            <p:sp>
              <p:nvSpPr>
                <p:cNvPr id="5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6"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sp>
        <p:nvSpPr>
          <p:cNvPr id="26" name="文本框 25"/>
          <p:cNvSpPr txBox="1"/>
          <p:nvPr/>
        </p:nvSpPr>
        <p:spPr>
          <a:xfrm>
            <a:off x="6443980" y="5156200"/>
            <a:ext cx="2048510"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4041140" y="5838825"/>
            <a:ext cx="43757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答：买一台洗衣机要付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2" name="图片 11"/>
          <p:cNvPicPr>
            <a:picLocks noChangeAspect="1"/>
          </p:cNvPicPr>
          <p:nvPr>
            <p:custDataLst>
              <p:tags r:id="rId4"/>
            </p:custDataLst>
          </p:nvPr>
        </p:nvPicPr>
        <p:blipFill>
          <a:blip r:embed="rId5"/>
          <a:stretch>
            <a:fillRect/>
          </a:stretch>
        </p:blipFill>
        <p:spPr>
          <a:xfrm>
            <a:off x="4935220" y="1371600"/>
            <a:ext cx="2320925" cy="2293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p:tgtEl>
                                          <p:spTgt spid="26"/>
                                        </p:tgtEl>
                                        <p:attrNameLst>
                                          <p:attrName>ppt_y</p:attrName>
                                        </p:attrNameLst>
                                      </p:cBhvr>
                                      <p:tavLst>
                                        <p:tav tm="0">
                                          <p:val>
                                            <p:strVal val="#ppt_y+#ppt_h*1.125000"/>
                                          </p:val>
                                        </p:tav>
                                        <p:tav tm="100000">
                                          <p:val>
                                            <p:strVal val="#ppt_y"/>
                                          </p:val>
                                        </p:tav>
                                      </p:tavLst>
                                    </p:anim>
                                    <p:animEffect transition="in" filter="wipe(up)">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5" name="组合 4"/>
          <p:cNvGrpSpPr/>
          <p:nvPr/>
        </p:nvGrpSpPr>
        <p:grpSpPr>
          <a:xfrm>
            <a:off x="2142490" y="901065"/>
            <a:ext cx="8093075" cy="5599430"/>
            <a:chOff x="3374" y="1419"/>
            <a:chExt cx="12745" cy="8818"/>
          </a:xfrm>
        </p:grpSpPr>
        <p:grpSp>
          <p:nvGrpSpPr>
            <p:cNvPr id="4" name="组合 3"/>
            <p:cNvGrpSpPr/>
            <p:nvPr/>
          </p:nvGrpSpPr>
          <p:grpSpPr>
            <a:xfrm>
              <a:off x="3374" y="1419"/>
              <a:ext cx="12745" cy="8818"/>
              <a:chOff x="2734" y="1419"/>
              <a:chExt cx="12745" cy="8818"/>
            </a:xfrm>
          </p:grpSpPr>
          <p:pic>
            <p:nvPicPr>
              <p:cNvPr id="3" name="图片 2" descr="图片2"/>
              <p:cNvPicPr>
                <a:picLocks noChangeAspect="1"/>
              </p:cNvPicPr>
              <p:nvPr/>
            </p:nvPicPr>
            <p:blipFill>
              <a:blip r:embed="rId2"/>
              <a:stretch>
                <a:fillRect/>
              </a:stretch>
            </p:blipFill>
            <p:spPr>
              <a:xfrm>
                <a:off x="2734" y="1419"/>
                <a:ext cx="11440" cy="8818"/>
              </a:xfrm>
              <a:prstGeom prst="rect">
                <a:avLst/>
              </a:prstGeom>
            </p:spPr>
          </p:pic>
          <p:sp>
            <p:nvSpPr>
              <p:cNvPr id="30" name="矩形 29"/>
              <p:cNvSpPr/>
              <p:nvPr/>
            </p:nvSpPr>
            <p:spPr>
              <a:xfrm>
                <a:off x="3654" y="4698"/>
                <a:ext cx="10600" cy="1888"/>
              </a:xfrm>
              <a:prstGeom prst="rect">
                <a:avLst/>
              </a:prstGeom>
            </p:spPr>
            <p:txBody>
              <a:bodyPr wrap="square">
                <a:spAutoFit/>
              </a:bodyPr>
              <a:p>
                <a:pPr lvl="0">
                  <a:lnSpc>
                    <a:spcPct val="150000"/>
                  </a:lnSpc>
                  <a:spcBef>
                    <a:spcPct val="0"/>
                  </a:spcBef>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要先想清楚第一步求什么，特别要注意第一步计</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spcBef>
                    <a:spcPct val="0"/>
                  </a:spcBef>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算和第二步计算中表示单位“</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的量是不同的。</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Rectangle 6"/>
              <p:cNvSpPr>
                <a:spLocks noChangeArrowheads="1"/>
              </p:cNvSpPr>
              <p:nvPr/>
            </p:nvSpPr>
            <p:spPr bwMode="auto">
              <a:xfrm>
                <a:off x="4263" y="7698"/>
                <a:ext cx="11217"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可以借助折纸或画图的方法理解数量关系。</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5" name="矩形 24"/>
            <p:cNvSpPr/>
            <p:nvPr/>
          </p:nvSpPr>
          <p:spPr>
            <a:xfrm>
              <a:off x="5306" y="1720"/>
              <a:ext cx="8387" cy="1888"/>
            </a:xfrm>
            <a:prstGeom prst="rect">
              <a:avLst/>
            </a:prstGeom>
          </p:spPr>
          <p:txBody>
            <a:bodyPr wrap="square">
              <a:spAutoFit/>
            </a:bodyPr>
            <a:p>
              <a:pPr algn="ctr">
                <a:lnSpc>
                  <a:spcPct val="100000"/>
                </a:lnSpc>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连续求一个数的几分之几</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是多少，相当于把两个“求一</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pP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个数是多少”的问题整合在一起。</a:t>
              </a:r>
              <a:endPar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8630285" y="-744855"/>
            <a:ext cx="3561080" cy="3561080"/>
            <a:chOff x="13591" y="-1173"/>
            <a:chExt cx="5608" cy="5608"/>
          </a:xfrm>
        </p:grpSpPr>
        <p:pic>
          <p:nvPicPr>
            <p:cNvPr id="6" name="图片 5" descr="c294686b-84eb-4001-aa75-68853e1b4cc6"/>
            <p:cNvPicPr>
              <a:picLocks noChangeAspect="1"/>
            </p:cNvPicPr>
            <p:nvPr/>
          </p:nvPicPr>
          <p:blipFill>
            <a:blip r:embed="rId3"/>
            <a:stretch>
              <a:fillRect/>
            </a:stretch>
          </p:blipFill>
          <p:spPr>
            <a:xfrm>
              <a:off x="13591" y="-1173"/>
              <a:ext cx="5609" cy="5609"/>
            </a:xfrm>
            <a:prstGeom prst="rect">
              <a:avLst/>
            </a:prstGeom>
          </p:spPr>
        </p:pic>
        <p:sp>
          <p:nvSpPr>
            <p:cNvPr id="7" name="文本框 6"/>
            <p:cNvSpPr txBox="1"/>
            <p:nvPr/>
          </p:nvSpPr>
          <p:spPr>
            <a:xfrm rot="21120000">
              <a:off x="15253" y="1591"/>
              <a:ext cx="2528" cy="822"/>
            </a:xfrm>
            <a:prstGeom prst="rect">
              <a:avLst/>
            </a:prstGeom>
            <a:noFill/>
          </p:spPr>
          <p:txBody>
            <a:bodyPr wrap="none" rtlCol="0">
              <a:spAutoFit/>
            </a:bodyPr>
            <a:p>
              <a:r>
                <a:rPr lang="zh-CN" altLang="en-US" sz="2800"/>
                <a:t>我学会了</a:t>
              </a:r>
              <a:endParaRPr lang="zh-CN" altLang="en-US" sz="2800"/>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6" name="组合 5"/>
          <p:cNvGrpSpPr/>
          <p:nvPr/>
        </p:nvGrpSpPr>
        <p:grpSpPr>
          <a:xfrm>
            <a:off x="7690485" y="779780"/>
            <a:ext cx="2294890" cy="622300"/>
            <a:chOff x="529" y="8629"/>
            <a:chExt cx="3614" cy="980"/>
          </a:xfrm>
        </p:grpSpPr>
        <p:sp>
          <p:nvSpPr>
            <p:cNvPr id="43" name="圆角矩形标注 42"/>
            <p:cNvSpPr/>
            <p:nvPr/>
          </p:nvSpPr>
          <p:spPr>
            <a:xfrm>
              <a:off x="529" y="8629"/>
              <a:ext cx="3615" cy="981"/>
            </a:xfrm>
            <a:prstGeom prst="wedgeRoundRectCallout">
              <a:avLst>
                <a:gd name="adj1" fmla="val 59886"/>
                <a:gd name="adj2" fmla="val -6174"/>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18" y="8728"/>
              <a:ext cx="3168" cy="725"/>
            </a:xfrm>
            <a:prstGeom prst="rect">
              <a:avLst/>
            </a:prstGeom>
            <a:noFill/>
          </p:spPr>
          <p:txBody>
            <a:bodyPr wrap="none" rtlCol="0">
              <a:spAutoFit/>
            </a:bodyPr>
            <a:p>
              <a:r>
                <a:rPr lang="zh-CN" altLang="en-US" sz="2400"/>
                <a:t>只列式不计算</a:t>
              </a:r>
              <a:endParaRPr lang="zh-CN" altLang="en-US" sz="2400"/>
            </a:p>
          </p:txBody>
        </p:sp>
      </p:grpSp>
      <p:pic>
        <p:nvPicPr>
          <p:cNvPr id="7" name="图片 6" descr="图片107"/>
          <p:cNvPicPr>
            <a:picLocks noChangeAspect="1"/>
          </p:cNvPicPr>
          <p:nvPr/>
        </p:nvPicPr>
        <p:blipFill>
          <a:blip r:embed="rId2"/>
          <a:stretch>
            <a:fillRect/>
          </a:stretch>
        </p:blipFill>
        <p:spPr>
          <a:xfrm flipH="1">
            <a:off x="10387965" y="641985"/>
            <a:ext cx="1108075" cy="1628140"/>
          </a:xfrm>
          <a:prstGeom prst="rect">
            <a:avLst/>
          </a:prstGeom>
        </p:spPr>
      </p:pic>
      <p:grpSp>
        <p:nvGrpSpPr>
          <p:cNvPr id="18" name="组合 17"/>
          <p:cNvGrpSpPr/>
          <p:nvPr/>
        </p:nvGrpSpPr>
        <p:grpSpPr>
          <a:xfrm>
            <a:off x="858520" y="1437005"/>
            <a:ext cx="9094470" cy="2016125"/>
            <a:chOff x="1823" y="3148"/>
            <a:chExt cx="14322" cy="3175"/>
          </a:xfrm>
        </p:grpSpPr>
        <p:grpSp>
          <p:nvGrpSpPr>
            <p:cNvPr id="17" name="组合 16"/>
            <p:cNvGrpSpPr/>
            <p:nvPr/>
          </p:nvGrpSpPr>
          <p:grpSpPr>
            <a:xfrm rot="0">
              <a:off x="3667" y="3333"/>
              <a:ext cx="12478" cy="299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32" y="1778"/>
                <a:ext cx="11895" cy="2985"/>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3655" y="3736"/>
              <a:ext cx="12293" cy="725"/>
            </a:xfrm>
            <a:prstGeom prst="rect">
              <a:avLst/>
            </a:prstGeom>
            <a:noFill/>
          </p:spPr>
          <p:txBody>
            <a:bodyPr wrap="none" rtlCol="0">
              <a:spAutoFit/>
            </a:bodyPr>
            <a:p>
              <a:pPr marL="0" lvl="0" indent="200025" algn="l"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篮球有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个，足球的个数是篮球的    ，足球有多少个？</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Group 6"/>
            <p:cNvGrpSpPr/>
            <p:nvPr/>
          </p:nvGrpSpPr>
          <p:grpSpPr>
            <a:xfrm>
              <a:off x="11443" y="3681"/>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pic>
          <p:nvPicPr>
            <p:cNvPr id="13" name="图片 12" descr="图片2"/>
            <p:cNvPicPr>
              <a:picLocks noChangeAspect="1"/>
            </p:cNvPicPr>
            <p:nvPr/>
          </p:nvPicPr>
          <p:blipFill>
            <a:blip r:embed="rId3"/>
            <a:stretch>
              <a:fillRect/>
            </a:stretch>
          </p:blipFill>
          <p:spPr>
            <a:xfrm rot="2700000">
              <a:off x="1803" y="3168"/>
              <a:ext cx="1555" cy="1515"/>
            </a:xfrm>
            <a:prstGeom prst="rect">
              <a:avLst/>
            </a:prstGeom>
          </p:spPr>
        </p:pic>
      </p:grpSp>
      <p:grpSp>
        <p:nvGrpSpPr>
          <p:cNvPr id="19" name="组合 18"/>
          <p:cNvGrpSpPr/>
          <p:nvPr/>
        </p:nvGrpSpPr>
        <p:grpSpPr>
          <a:xfrm>
            <a:off x="873125" y="3882390"/>
            <a:ext cx="9341485" cy="2282825"/>
            <a:chOff x="1835" y="6497"/>
            <a:chExt cx="14711" cy="3595"/>
          </a:xfrm>
        </p:grpSpPr>
        <p:grpSp>
          <p:nvGrpSpPr>
            <p:cNvPr id="35" name="组合 34"/>
            <p:cNvGrpSpPr/>
            <p:nvPr/>
          </p:nvGrpSpPr>
          <p:grpSpPr>
            <a:xfrm rot="0">
              <a:off x="3496" y="6560"/>
              <a:ext cx="13050" cy="3532"/>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14" y="1768"/>
                <a:ext cx="11922" cy="3012"/>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2495" y="6867"/>
              <a:ext cx="13864" cy="1888"/>
            </a:xfrm>
            <a:prstGeom prst="rect">
              <a:avLst/>
            </a:prstGeom>
            <a:noFill/>
          </p:spPr>
          <p:txBody>
            <a:bodyPr wrap="square" rtlCol="0" anchor="t">
              <a:spAutoFit/>
            </a:bodyPr>
            <a:p>
              <a:pPr marL="0" lvl="0" indent="200025" algn="l" eaLnBrk="1" hangingPunct="1">
                <a:lnSpc>
                  <a:spcPct val="15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）班有男生</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人，女生人数与男生人数的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相等，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200025" algn="l" eaLnBrk="1" hangingPunct="1">
                <a:lnSpc>
                  <a:spcPct val="15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）班有女生多少人？</a:t>
              </a:r>
              <a:endParaRPr lang="zh-CN" altLang="en-US" sz="2400"/>
            </a:p>
          </p:txBody>
        </p:sp>
        <p:grpSp>
          <p:nvGrpSpPr>
            <p:cNvPr id="9" name="Group 6"/>
            <p:cNvGrpSpPr/>
            <p:nvPr/>
          </p:nvGrpSpPr>
          <p:grpSpPr>
            <a:xfrm>
              <a:off x="14218" y="6955"/>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pic>
          <p:nvPicPr>
            <p:cNvPr id="14" name="图片 13" descr="图片1"/>
            <p:cNvPicPr>
              <a:picLocks noChangeAspect="1"/>
            </p:cNvPicPr>
            <p:nvPr/>
          </p:nvPicPr>
          <p:blipFill>
            <a:blip r:embed="rId4"/>
            <a:stretch>
              <a:fillRect/>
            </a:stretch>
          </p:blipFill>
          <p:spPr>
            <a:xfrm rot="2700000">
              <a:off x="1809" y="6523"/>
              <a:ext cx="1588" cy="1536"/>
            </a:xfrm>
            <a:prstGeom prst="rect">
              <a:avLst/>
            </a:prstGeom>
          </p:spPr>
        </p:pic>
      </p:grpSp>
      <p:grpSp>
        <p:nvGrpSpPr>
          <p:cNvPr id="20" name="组合 19"/>
          <p:cNvGrpSpPr/>
          <p:nvPr/>
        </p:nvGrpSpPr>
        <p:grpSpPr>
          <a:xfrm>
            <a:off x="5128260" y="2531110"/>
            <a:ext cx="1517015" cy="717550"/>
            <a:chOff x="4386" y="4835"/>
            <a:chExt cx="2389" cy="1130"/>
          </a:xfrm>
        </p:grpSpPr>
        <p:grpSp>
          <p:nvGrpSpPr>
            <p:cNvPr id="21" name="Group 6"/>
            <p:cNvGrpSpPr/>
            <p:nvPr/>
          </p:nvGrpSpPr>
          <p:grpSpPr>
            <a:xfrm>
              <a:off x="5867" y="4835"/>
              <a:ext cx="908" cy="1130"/>
              <a:chOff x="4876" y="2840"/>
              <a:chExt cx="363" cy="452"/>
            </a:xfrm>
          </p:grpSpPr>
          <p:sp>
            <p:nvSpPr>
              <p:cNvPr id="2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5" name="文本框 24"/>
            <p:cNvSpPr txBox="1"/>
            <p:nvPr/>
          </p:nvSpPr>
          <p:spPr>
            <a:xfrm>
              <a:off x="4386" y="4947"/>
              <a:ext cx="149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35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9" name="组合 28"/>
          <p:cNvGrpSpPr/>
          <p:nvPr/>
        </p:nvGrpSpPr>
        <p:grpSpPr>
          <a:xfrm>
            <a:off x="5233035" y="5290820"/>
            <a:ext cx="1517015" cy="717550"/>
            <a:chOff x="4386" y="4835"/>
            <a:chExt cx="2389" cy="1130"/>
          </a:xfrm>
        </p:grpSpPr>
        <p:grpSp>
          <p:nvGrpSpPr>
            <p:cNvPr id="30" name="Group 6"/>
            <p:cNvGrpSpPr/>
            <p:nvPr/>
          </p:nvGrpSpPr>
          <p:grpSpPr>
            <a:xfrm>
              <a:off x="5867" y="4835"/>
              <a:ext cx="908" cy="1130"/>
              <a:chOff x="4876" y="2840"/>
              <a:chExt cx="363" cy="452"/>
            </a:xfrm>
          </p:grpSpPr>
          <p:sp>
            <p:nvSpPr>
              <p:cNvPr id="3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3" name="文本框 32"/>
            <p:cNvSpPr txBox="1"/>
            <p:nvPr/>
          </p:nvSpPr>
          <p:spPr>
            <a:xfrm>
              <a:off x="4386" y="4947"/>
              <a:ext cx="149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25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6" name="图片 15" descr="360截图20220628205905975"/>
          <p:cNvPicPr>
            <a:picLocks noChangeAspect="1"/>
          </p:cNvPicPr>
          <p:nvPr/>
        </p:nvPicPr>
        <p:blipFill>
          <a:blip r:embed="rId2"/>
          <a:stretch>
            <a:fillRect/>
          </a:stretch>
        </p:blipFill>
        <p:spPr>
          <a:xfrm>
            <a:off x="656590" y="1223010"/>
            <a:ext cx="4067175" cy="230251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1" name="组合 10"/>
          <p:cNvGrpSpPr/>
          <p:nvPr/>
        </p:nvGrpSpPr>
        <p:grpSpPr>
          <a:xfrm>
            <a:off x="5988685" y="2538095"/>
            <a:ext cx="4540885" cy="3893820"/>
            <a:chOff x="9230" y="3540"/>
            <a:chExt cx="7151" cy="6132"/>
          </a:xfrm>
        </p:grpSpPr>
        <p:grpSp>
          <p:nvGrpSpPr>
            <p:cNvPr id="5" name="组合 4"/>
            <p:cNvGrpSpPr/>
            <p:nvPr/>
          </p:nvGrpSpPr>
          <p:grpSpPr>
            <a:xfrm flipH="1">
              <a:off x="9230" y="3540"/>
              <a:ext cx="7151" cy="6132"/>
              <a:chOff x="6117" y="4668"/>
              <a:chExt cx="7198" cy="6132"/>
            </a:xfrm>
          </p:grpSpPr>
          <p:pic>
            <p:nvPicPr>
              <p:cNvPr id="4" name="图片 3" descr="e0089b09-9075-4d36-a1bd-8e6b9d90668b"/>
              <p:cNvPicPr>
                <a:picLocks noChangeAspect="1"/>
              </p:cNvPicPr>
              <p:nvPr/>
            </p:nvPicPr>
            <p:blipFill>
              <a:blip r:embed="rId3"/>
              <a:stretch>
                <a:fillRect/>
              </a:stretch>
            </p:blipFill>
            <p:spPr>
              <a:xfrm>
                <a:off x="6117" y="4668"/>
                <a:ext cx="7198" cy="6132"/>
              </a:xfrm>
              <a:prstGeom prst="rect">
                <a:avLst/>
              </a:prstGeom>
            </p:spPr>
          </p:pic>
          <p:sp>
            <p:nvSpPr>
              <p:cNvPr id="3" name="文本框 2"/>
              <p:cNvSpPr txBox="1"/>
              <p:nvPr/>
            </p:nvSpPr>
            <p:spPr>
              <a:xfrm>
                <a:off x="7022" y="7103"/>
                <a:ext cx="5568" cy="725"/>
              </a:xfrm>
              <a:prstGeom prst="rect">
                <a:avLst/>
              </a:prstGeom>
              <a:noFill/>
            </p:spPr>
            <p:txBody>
              <a:bodyPr wrap="square" rtlCol="0">
                <a:spAutoFit/>
              </a:bodyPr>
              <a:p>
                <a:r>
                  <a:rPr lang="zh-CN" altLang="en-US" sz="2400"/>
                  <a:t>你能提出什么数学问题？</a:t>
                </a:r>
                <a:endParaRPr lang="zh-CN" altLang="en-US" sz="2400"/>
              </a:p>
            </p:txBody>
          </p:sp>
        </p:grpSp>
        <p:pic>
          <p:nvPicPr>
            <p:cNvPr id="7" name="图片 6" descr="图片168"/>
            <p:cNvPicPr>
              <a:picLocks noChangeAspect="1"/>
            </p:cNvPicPr>
            <p:nvPr/>
          </p:nvPicPr>
          <p:blipFill>
            <a:blip r:embed="rId4"/>
            <a:stretch>
              <a:fillRect/>
            </a:stretch>
          </p:blipFill>
          <p:spPr>
            <a:xfrm>
              <a:off x="13848" y="7310"/>
              <a:ext cx="1930" cy="2362"/>
            </a:xfrm>
            <a:prstGeom prst="rect">
              <a:avLst/>
            </a:prstGeom>
          </p:spPr>
        </p:pic>
      </p:grpSp>
      <p:grpSp>
        <p:nvGrpSpPr>
          <p:cNvPr id="12" name="组合 11"/>
          <p:cNvGrpSpPr/>
          <p:nvPr/>
        </p:nvGrpSpPr>
        <p:grpSpPr>
          <a:xfrm>
            <a:off x="1541780" y="3670935"/>
            <a:ext cx="4188460" cy="2981325"/>
            <a:chOff x="2428" y="5781"/>
            <a:chExt cx="6596" cy="4695"/>
          </a:xfrm>
        </p:grpSpPr>
        <p:pic>
          <p:nvPicPr>
            <p:cNvPr id="6" name="图片 5" descr="图片160"/>
            <p:cNvPicPr>
              <a:picLocks noChangeAspect="1"/>
            </p:cNvPicPr>
            <p:nvPr/>
          </p:nvPicPr>
          <p:blipFill>
            <a:blip r:embed="rId5"/>
            <a:stretch>
              <a:fillRect/>
            </a:stretch>
          </p:blipFill>
          <p:spPr>
            <a:xfrm>
              <a:off x="3559" y="8288"/>
              <a:ext cx="2746" cy="2189"/>
            </a:xfrm>
            <a:prstGeom prst="rect">
              <a:avLst/>
            </a:prstGeom>
          </p:spPr>
        </p:pic>
        <p:grpSp>
          <p:nvGrpSpPr>
            <p:cNvPr id="10" name="组合 9"/>
            <p:cNvGrpSpPr/>
            <p:nvPr/>
          </p:nvGrpSpPr>
          <p:grpSpPr>
            <a:xfrm>
              <a:off x="2428" y="5781"/>
              <a:ext cx="6596" cy="2562"/>
              <a:chOff x="2428" y="5781"/>
              <a:chExt cx="6596" cy="2562"/>
            </a:xfrm>
          </p:grpSpPr>
          <p:pic>
            <p:nvPicPr>
              <p:cNvPr id="9" name="图片 8" descr="图片139"/>
              <p:cNvPicPr>
                <a:picLocks noChangeAspect="1"/>
              </p:cNvPicPr>
              <p:nvPr/>
            </p:nvPicPr>
            <p:blipFill>
              <a:blip r:embed="rId6"/>
              <a:stretch>
                <a:fillRect/>
              </a:stretch>
            </p:blipFill>
            <p:spPr>
              <a:xfrm>
                <a:off x="2428" y="5781"/>
                <a:ext cx="6596" cy="2563"/>
              </a:xfrm>
              <a:prstGeom prst="rect">
                <a:avLst/>
              </a:prstGeom>
            </p:spPr>
          </p:pic>
          <p:sp>
            <p:nvSpPr>
              <p:cNvPr id="8" name="文本框 7"/>
              <p:cNvSpPr txBox="1"/>
              <p:nvPr/>
            </p:nvSpPr>
            <p:spPr>
              <a:xfrm>
                <a:off x="2917" y="6700"/>
                <a:ext cx="556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Times New Roman" panose="02020603050405020304" pitchFamily="18" charset="0"/>
                  </a:rPr>
                  <a:t>红萝卜地有多少平方米？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grpSp>
      </p:grpSp>
      <p:pic>
        <p:nvPicPr>
          <p:cNvPr id="17" name="图片 16" descr="360截图20220628210416674"/>
          <p:cNvPicPr>
            <a:picLocks noChangeAspect="1"/>
          </p:cNvPicPr>
          <p:nvPr/>
        </p:nvPicPr>
        <p:blipFill>
          <a:blip r:embed="rId7">
            <a:clrChange>
              <a:clrFrom>
                <a:srgbClr val="F6F6F6">
                  <a:alpha val="100000"/>
                </a:srgbClr>
              </a:clrFrom>
              <a:clrTo>
                <a:srgbClr val="F6F6F6">
                  <a:alpha val="100000"/>
                  <a:alpha val="0"/>
                </a:srgbClr>
              </a:clrTo>
            </a:clrChange>
          </a:blip>
          <a:stretch>
            <a:fillRect/>
          </a:stretch>
        </p:blipFill>
        <p:spPr>
          <a:xfrm flipH="1">
            <a:off x="4796790" y="975995"/>
            <a:ext cx="2597785" cy="2549525"/>
          </a:xfrm>
          <a:prstGeom prst="rect">
            <a:avLst/>
          </a:prstGeom>
        </p:spPr>
      </p:pic>
      <p:grpSp>
        <p:nvGrpSpPr>
          <p:cNvPr id="18" name="组合 17"/>
          <p:cNvGrpSpPr/>
          <p:nvPr/>
        </p:nvGrpSpPr>
        <p:grpSpPr>
          <a:xfrm>
            <a:off x="7394575" y="1269365"/>
            <a:ext cx="4193540" cy="1962150"/>
            <a:chOff x="11645" y="1999"/>
            <a:chExt cx="6604" cy="3090"/>
          </a:xfrm>
        </p:grpSpPr>
        <p:grpSp>
          <p:nvGrpSpPr>
            <p:cNvPr id="15" name="组合 14"/>
            <p:cNvGrpSpPr/>
            <p:nvPr/>
          </p:nvGrpSpPr>
          <p:grpSpPr>
            <a:xfrm>
              <a:off x="11645" y="1999"/>
              <a:ext cx="6604" cy="3090"/>
              <a:chOff x="2142" y="2046"/>
              <a:chExt cx="6604" cy="3090"/>
            </a:xfrm>
          </p:grpSpPr>
          <p:sp>
            <p:nvSpPr>
              <p:cNvPr id="14" name="圆角矩形标注 13"/>
              <p:cNvSpPr/>
              <p:nvPr/>
            </p:nvSpPr>
            <p:spPr>
              <a:xfrm>
                <a:off x="2142" y="2046"/>
                <a:ext cx="6604" cy="3090"/>
              </a:xfrm>
              <a:prstGeom prst="wedgeRoundRectCallout">
                <a:avLst>
                  <a:gd name="adj1" fmla="val -57010"/>
                  <a:gd name="adj2" fmla="val -26310"/>
                  <a:gd name="adj3" fmla="val 16667"/>
                </a:avLst>
              </a:prstGeom>
              <a:solidFill>
                <a:srgbClr val="92D05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255" y="2109"/>
                <a:ext cx="6209" cy="2761"/>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这个大棚共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其中一半</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种各种萝卜，红萝卜地的面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积占整块萝卜地的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2" name="组合 41"/>
            <p:cNvGrpSpPr/>
            <p:nvPr/>
          </p:nvGrpSpPr>
          <p:grpSpPr>
            <a:xfrm>
              <a:off x="15979" y="3959"/>
              <a:ext cx="908" cy="1130"/>
              <a:chOff x="10447" y="3083"/>
              <a:chExt cx="908" cy="1130"/>
            </a:xfrm>
          </p:grpSpPr>
          <p:sp>
            <p:nvSpPr>
              <p:cNvPr id="40" name="Text Box 7"/>
              <p:cNvSpPr txBox="1"/>
              <p:nvPr/>
            </p:nvSpPr>
            <p:spPr>
              <a:xfrm>
                <a:off x="10447" y="3083"/>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1" name="Line 8"/>
              <p:cNvSpPr/>
              <p:nvPr/>
            </p:nvSpPr>
            <p:spPr>
              <a:xfrm>
                <a:off x="10447" y="3558"/>
                <a:ext cx="568"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9" name="组合 38"/>
          <p:cNvGrpSpPr/>
          <p:nvPr/>
        </p:nvGrpSpPr>
        <p:grpSpPr>
          <a:xfrm>
            <a:off x="2364740" y="2863850"/>
            <a:ext cx="6656070" cy="3392170"/>
            <a:chOff x="3724" y="4510"/>
            <a:chExt cx="10482" cy="5342"/>
          </a:xfrm>
        </p:grpSpPr>
        <p:grpSp>
          <p:nvGrpSpPr>
            <p:cNvPr id="21" name="组合 20"/>
            <p:cNvGrpSpPr/>
            <p:nvPr/>
          </p:nvGrpSpPr>
          <p:grpSpPr>
            <a:xfrm>
              <a:off x="4375" y="4785"/>
              <a:ext cx="7284" cy="781"/>
              <a:chOff x="2817" y="5336"/>
              <a:chExt cx="7284" cy="781"/>
            </a:xfrm>
          </p:grpSpPr>
          <p:sp>
            <p:nvSpPr>
              <p:cNvPr id="8" name="文本框 7"/>
              <p:cNvSpPr txBox="1"/>
              <p:nvPr/>
            </p:nvSpPr>
            <p:spPr>
              <a:xfrm>
                <a:off x="3559" y="5393"/>
                <a:ext cx="6543"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整个大棚的面积是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2817" y="5336"/>
                <a:ext cx="768" cy="725"/>
              </a:xfrm>
              <a:prstGeom prst="rect">
                <a:avLst/>
              </a:prstGeom>
              <a:noFill/>
            </p:spPr>
            <p:txBody>
              <a:bodyPr wrap="none" rtlCol="0" anchor="t">
                <a:spAutoFit/>
              </a:bodyPr>
              <a:p>
                <a:r>
                  <a:rPr lang="zh-CN" altLang="en-US" sz="2400" b="1">
                    <a:solidFill>
                      <a:srgbClr val="FF0000"/>
                    </a:solidFill>
                    <a:latin typeface="Calibri" panose="020F0502020204030204" charset="0"/>
                  </a:rPr>
                  <a:t>①</a:t>
                </a:r>
                <a:endParaRPr lang="zh-CN" altLang="en-US" sz="2400" b="1">
                  <a:solidFill>
                    <a:srgbClr val="FF0000"/>
                  </a:solidFill>
                  <a:latin typeface="Calibri" panose="020F0502020204030204" charset="0"/>
                </a:endParaRPr>
              </a:p>
            </p:txBody>
          </p:sp>
        </p:grpSp>
        <p:grpSp>
          <p:nvGrpSpPr>
            <p:cNvPr id="56" name="组合 55"/>
            <p:cNvGrpSpPr/>
            <p:nvPr/>
          </p:nvGrpSpPr>
          <p:grpSpPr>
            <a:xfrm rot="0">
              <a:off x="3724" y="4510"/>
              <a:ext cx="10483" cy="5343"/>
              <a:chOff x="1895" y="4083"/>
              <a:chExt cx="7143" cy="2324"/>
            </a:xfrm>
          </p:grpSpPr>
          <p:sp>
            <p:nvSpPr>
              <p:cNvPr id="57" name="圆角矩形 56"/>
              <p:cNvSpPr/>
              <p:nvPr/>
            </p:nvSpPr>
            <p:spPr>
              <a:xfrm>
                <a:off x="1967" y="4146"/>
                <a:ext cx="6983" cy="2195"/>
              </a:xfrm>
              <a:prstGeom prst="roundRect">
                <a:avLst/>
              </a:prstGeom>
              <a:noFill/>
              <a:ln w="41275" cmpd="dbl">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1895" y="4083"/>
                <a:ext cx="7143" cy="2324"/>
              </a:xfrm>
              <a:prstGeom prst="roundRect">
                <a:avLst/>
              </a:prstGeom>
              <a:noFill/>
              <a:ln w="28575" cmpd="dbl">
                <a:solidFill>
                  <a:schemeClr val="tx2">
                    <a:lumMod val="90000"/>
                    <a:lumOff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0" name="圆角矩形 9"/>
          <p:cNvSpPr/>
          <p:nvPr/>
        </p:nvSpPr>
        <p:spPr>
          <a:xfrm>
            <a:off x="5525770" y="1335405"/>
            <a:ext cx="643255" cy="388620"/>
          </a:xfrm>
          <a:prstGeom prst="roundRect">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087245" y="1168400"/>
            <a:ext cx="8451215" cy="1198880"/>
          </a:xfrm>
          <a:prstGeom prst="rect">
            <a:avLst/>
          </a:prstGeom>
          <a:noFill/>
        </p:spPr>
        <p:txBody>
          <a:bodyPr wrap="squar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这个大棚共</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，其中一半种各种萝卜，</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红萝卜地的面积占整块萝卜地的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红萝卜地有多少平方米？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rot="0">
            <a:off x="6506845" y="1830705"/>
            <a:ext cx="576580"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 name="文本框 2"/>
          <p:cNvSpPr txBox="1"/>
          <p:nvPr/>
        </p:nvSpPr>
        <p:spPr>
          <a:xfrm>
            <a:off x="1727835" y="1076960"/>
            <a:ext cx="487680" cy="460375"/>
          </a:xfrm>
          <a:prstGeom prst="rect">
            <a:avLst/>
          </a:prstGeom>
          <a:noFill/>
        </p:spPr>
        <p:txBody>
          <a:bodyPr wrap="none" rtlCol="0" anchor="t">
            <a:spAutoFit/>
          </a:bodyPr>
          <a:p>
            <a:r>
              <a:rPr lang="zh-CN" altLang="en-US" sz="2400" b="1">
                <a:solidFill>
                  <a:srgbClr val="FF0000"/>
                </a:solidFill>
                <a:latin typeface="Calibri" panose="020F0502020204030204" charset="0"/>
              </a:rPr>
              <a:t>①</a:t>
            </a:r>
            <a:endParaRPr lang="zh-CN" altLang="en-US" sz="2400" b="1">
              <a:solidFill>
                <a:srgbClr val="FF0000"/>
              </a:solidFill>
              <a:latin typeface="Calibri" panose="020F0502020204030204" charset="0"/>
            </a:endParaRPr>
          </a:p>
        </p:txBody>
      </p:sp>
      <p:cxnSp>
        <p:nvCxnSpPr>
          <p:cNvPr id="4" name="直接连接符 3"/>
          <p:cNvCxnSpPr/>
          <p:nvPr/>
        </p:nvCxnSpPr>
        <p:spPr>
          <a:xfrm>
            <a:off x="2114550" y="1760855"/>
            <a:ext cx="251333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594225" y="1064260"/>
            <a:ext cx="487680" cy="460375"/>
          </a:xfrm>
          <a:prstGeom prst="rect">
            <a:avLst/>
          </a:prstGeom>
          <a:noFill/>
        </p:spPr>
        <p:txBody>
          <a:bodyPr wrap="none" rtlCol="0" anchor="t">
            <a:spAutoFit/>
          </a:bodyPr>
          <a:p>
            <a:r>
              <a:rPr lang="zh-CN" altLang="en-US" sz="2400" b="1">
                <a:solidFill>
                  <a:srgbClr val="FF0000"/>
                </a:solidFill>
                <a:latin typeface="Calibri" panose="020F0502020204030204" charset="0"/>
              </a:rPr>
              <a:t>②</a:t>
            </a:r>
            <a:endParaRPr lang="zh-CN" altLang="en-US" sz="2400" b="1">
              <a:solidFill>
                <a:srgbClr val="FF0000"/>
              </a:solidFill>
              <a:latin typeface="Calibri" panose="020F0502020204030204" charset="0"/>
            </a:endParaRPr>
          </a:p>
        </p:txBody>
      </p:sp>
      <p:sp>
        <p:nvSpPr>
          <p:cNvPr id="7" name="文本框 6"/>
          <p:cNvSpPr txBox="1"/>
          <p:nvPr/>
        </p:nvSpPr>
        <p:spPr>
          <a:xfrm>
            <a:off x="1751965" y="1692275"/>
            <a:ext cx="487680" cy="460375"/>
          </a:xfrm>
          <a:prstGeom prst="rect">
            <a:avLst/>
          </a:prstGeom>
          <a:noFill/>
        </p:spPr>
        <p:txBody>
          <a:bodyPr wrap="none" rtlCol="0">
            <a:spAutoFit/>
          </a:bodyPr>
          <a:p>
            <a:pPr algn="l"/>
            <a:r>
              <a:rPr lang="zh-CN" altLang="en-US" sz="2400" b="1">
                <a:solidFill>
                  <a:srgbClr val="FF0000"/>
                </a:solidFill>
                <a:latin typeface="Calibri" panose="020F0502020204030204" charset="0"/>
                <a:sym typeface="+mn-ea"/>
              </a:rPr>
              <a:t>③</a:t>
            </a:r>
            <a:endParaRPr lang="zh-CN" altLang="en-US" sz="2400" b="1">
              <a:solidFill>
                <a:srgbClr val="FF0000"/>
              </a:solidFill>
              <a:latin typeface="Calibri" panose="020F0502020204030204" charset="0"/>
              <a:sym typeface="+mn-ea"/>
            </a:endParaRPr>
          </a:p>
        </p:txBody>
      </p:sp>
      <p:cxnSp>
        <p:nvCxnSpPr>
          <p:cNvPr id="9" name="直接连接符 8"/>
          <p:cNvCxnSpPr/>
          <p:nvPr/>
        </p:nvCxnSpPr>
        <p:spPr>
          <a:xfrm>
            <a:off x="4937125" y="1760855"/>
            <a:ext cx="28080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1" name="Group 6"/>
          <p:cNvGrpSpPr/>
          <p:nvPr/>
        </p:nvGrpSpPr>
        <p:grpSpPr>
          <a:xfrm rot="0">
            <a:off x="5668645" y="647065"/>
            <a:ext cx="576580" cy="717550"/>
            <a:chOff x="4876" y="2832"/>
            <a:chExt cx="363" cy="452"/>
          </a:xfrm>
        </p:grpSpPr>
        <p:sp>
          <p:nvSpPr>
            <p:cNvPr id="12" name="Text Box 7"/>
            <p:cNvSpPr txBox="1"/>
            <p:nvPr/>
          </p:nvSpPr>
          <p:spPr>
            <a:xfrm>
              <a:off x="4876"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17" name="直接连接符 16"/>
          <p:cNvCxnSpPr/>
          <p:nvPr/>
        </p:nvCxnSpPr>
        <p:spPr>
          <a:xfrm>
            <a:off x="2087245" y="2574290"/>
            <a:ext cx="4860000"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833745" y="3041650"/>
            <a:ext cx="1125855" cy="460375"/>
          </a:xfrm>
          <a:prstGeom prst="rect">
            <a:avLst/>
          </a:prstGeom>
          <a:noFill/>
        </p:spPr>
        <p:txBody>
          <a:bodyPr wrap="none" rtlCol="0" anchor="t">
            <a:spAutoFit/>
          </a:bodyPr>
          <a:p>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3" name="组合 22"/>
          <p:cNvGrpSpPr/>
          <p:nvPr/>
        </p:nvGrpSpPr>
        <p:grpSpPr>
          <a:xfrm>
            <a:off x="2778125" y="3913505"/>
            <a:ext cx="5925185" cy="484505"/>
            <a:chOff x="2817" y="6714"/>
            <a:chExt cx="9331" cy="763"/>
          </a:xfrm>
        </p:grpSpPr>
        <p:sp>
          <p:nvSpPr>
            <p:cNvPr id="19" name="文本框 18"/>
            <p:cNvSpPr txBox="1"/>
            <p:nvPr/>
          </p:nvSpPr>
          <p:spPr>
            <a:xfrm>
              <a:off x="3585" y="6752"/>
              <a:ext cx="8563"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817" y="6714"/>
              <a:ext cx="768" cy="725"/>
            </a:xfrm>
            <a:prstGeom prst="rect">
              <a:avLst/>
            </a:prstGeom>
            <a:noFill/>
          </p:spPr>
          <p:txBody>
            <a:bodyPr wrap="none" rtlCol="0" anchor="t">
              <a:spAutoFit/>
            </a:bodyPr>
            <a:p>
              <a:r>
                <a:rPr lang="zh-CN" altLang="en-US" sz="2400" b="1">
                  <a:solidFill>
                    <a:srgbClr val="FF0000"/>
                  </a:solidFill>
                  <a:latin typeface="Calibri" panose="020F0502020204030204" charset="0"/>
                </a:rPr>
                <a:t>②</a:t>
              </a:r>
              <a:endParaRPr lang="zh-CN" altLang="en-US" sz="2400" b="1">
                <a:solidFill>
                  <a:srgbClr val="FF0000"/>
                </a:solidFill>
                <a:latin typeface="Calibri" panose="020F0502020204030204" charset="0"/>
              </a:endParaRPr>
            </a:p>
          </p:txBody>
        </p:sp>
      </p:grpSp>
      <p:grpSp>
        <p:nvGrpSpPr>
          <p:cNvPr id="26" name="组合 25"/>
          <p:cNvGrpSpPr/>
          <p:nvPr/>
        </p:nvGrpSpPr>
        <p:grpSpPr>
          <a:xfrm>
            <a:off x="2814320" y="4716145"/>
            <a:ext cx="5888990" cy="509905"/>
            <a:chOff x="2874" y="7978"/>
            <a:chExt cx="9274" cy="803"/>
          </a:xfrm>
        </p:grpSpPr>
        <p:sp>
          <p:nvSpPr>
            <p:cNvPr id="24" name="文本框 23"/>
            <p:cNvSpPr txBox="1"/>
            <p:nvPr/>
          </p:nvSpPr>
          <p:spPr>
            <a:xfrm>
              <a:off x="3585" y="8056"/>
              <a:ext cx="8563"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2874" y="7978"/>
              <a:ext cx="768" cy="725"/>
            </a:xfrm>
            <a:prstGeom prst="rect">
              <a:avLst/>
            </a:prstGeom>
            <a:noFill/>
          </p:spPr>
          <p:txBody>
            <a:bodyPr wrap="none" rtlCol="0">
              <a:spAutoFit/>
            </a:bodyPr>
            <a:p>
              <a:pPr algn="l"/>
              <a:r>
                <a:rPr lang="zh-CN" altLang="en-US" sz="2400" b="1">
                  <a:solidFill>
                    <a:srgbClr val="FF0000"/>
                  </a:solidFill>
                  <a:latin typeface="Calibri" panose="020F0502020204030204" charset="0"/>
                  <a:sym typeface="+mn-ea"/>
                </a:rPr>
                <a:t>③</a:t>
              </a:r>
              <a:endParaRPr lang="zh-CN" altLang="en-US" sz="2400" b="1">
                <a:solidFill>
                  <a:srgbClr val="FF0000"/>
                </a:solidFill>
                <a:latin typeface="Calibri" panose="020F0502020204030204" charset="0"/>
                <a:sym typeface="+mn-ea"/>
              </a:endParaRPr>
            </a:p>
          </p:txBody>
        </p:sp>
      </p:grpSp>
      <p:sp>
        <p:nvSpPr>
          <p:cNvPr id="27" name="文本框 26"/>
          <p:cNvSpPr txBox="1"/>
          <p:nvPr/>
        </p:nvSpPr>
        <p:spPr>
          <a:xfrm>
            <a:off x="6911340" y="1689100"/>
            <a:ext cx="487680" cy="460375"/>
          </a:xfrm>
          <a:prstGeom prst="rect">
            <a:avLst/>
          </a:prstGeom>
          <a:noFill/>
        </p:spPr>
        <p:txBody>
          <a:bodyPr wrap="none" rtlCol="0" anchor="t">
            <a:spAutoFit/>
          </a:bodyPr>
          <a:p>
            <a:r>
              <a:rPr lang="zh-CN" altLang="en-US" sz="2400" b="1">
                <a:solidFill>
                  <a:schemeClr val="accent1">
                    <a:lumMod val="50000"/>
                  </a:schemeClr>
                </a:solidFill>
                <a:latin typeface="微软雅黑" panose="020B0503020204020204" pitchFamily="34" charset="-122"/>
                <a:ea typeface="微软雅黑" panose="020B0503020204020204" pitchFamily="34" charset="-122"/>
              </a:rPr>
              <a:t>④</a:t>
            </a:r>
            <a:endParaRPr lang="zh-CN" altLang="en-US" sz="2400" b="1">
              <a:solidFill>
                <a:schemeClr val="accent1">
                  <a:lumMod val="50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7352030" y="2367280"/>
            <a:ext cx="3024000" cy="0"/>
          </a:xfrm>
          <a:prstGeom prst="line">
            <a:avLst/>
          </a:prstGeom>
          <a:ln w="317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838450" y="5434965"/>
            <a:ext cx="4574540" cy="487045"/>
            <a:chOff x="2912" y="9110"/>
            <a:chExt cx="7204" cy="767"/>
          </a:xfrm>
        </p:grpSpPr>
        <p:sp>
          <p:nvSpPr>
            <p:cNvPr id="29" name="文本框 28"/>
            <p:cNvSpPr txBox="1"/>
            <p:nvPr/>
          </p:nvSpPr>
          <p:spPr>
            <a:xfrm>
              <a:off x="2912" y="9110"/>
              <a:ext cx="768" cy="725"/>
            </a:xfrm>
            <a:prstGeom prst="rect">
              <a:avLst/>
            </a:prstGeom>
            <a:noFill/>
          </p:spPr>
          <p:txBody>
            <a:bodyPr wrap="none" rtlCol="0" anchor="t">
              <a:spAutoFit/>
            </a:bodyPr>
            <a:p>
              <a:r>
                <a:rPr lang="zh-CN" altLang="en-US" sz="2400" b="1">
                  <a:solidFill>
                    <a:schemeClr val="accent1">
                      <a:lumMod val="50000"/>
                    </a:schemeClr>
                  </a:solidFill>
                  <a:latin typeface="微软雅黑" panose="020B0503020204020204" pitchFamily="34" charset="-122"/>
                  <a:ea typeface="微软雅黑" panose="020B0503020204020204" pitchFamily="34" charset="-122"/>
                </a:rPr>
                <a:t>④</a:t>
              </a:r>
              <a:endParaRPr lang="zh-CN" altLang="en-US" sz="2400" b="1">
                <a:solidFill>
                  <a:schemeClr val="accent1">
                    <a:lumMod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23" y="9152"/>
              <a:ext cx="6493"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要求的是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___________</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的面积。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 name="Group 6"/>
          <p:cNvGrpSpPr/>
          <p:nvPr/>
        </p:nvGrpSpPr>
        <p:grpSpPr>
          <a:xfrm rot="0">
            <a:off x="7745095" y="3667760"/>
            <a:ext cx="576580" cy="717550"/>
            <a:chOff x="4876" y="2832"/>
            <a:chExt cx="363" cy="452"/>
          </a:xfrm>
        </p:grpSpPr>
        <p:sp>
          <p:nvSpPr>
            <p:cNvPr id="33" name="Text Box 7"/>
            <p:cNvSpPr txBox="1"/>
            <p:nvPr/>
          </p:nvSpPr>
          <p:spPr>
            <a:xfrm>
              <a:off x="4876" y="2832"/>
              <a:ext cx="363" cy="452"/>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34" name="Line 8"/>
            <p:cNvSpPr/>
            <p:nvPr/>
          </p:nvSpPr>
          <p:spPr>
            <a:xfrm>
              <a:off x="4876" y="3030"/>
              <a:ext cx="227" cy="0"/>
            </a:xfrm>
            <a:prstGeom prst="line">
              <a:avLst/>
            </a:prstGeom>
            <a:ln w="22225" cap="flat" cmpd="sng">
              <a:solidFill>
                <a:srgbClr val="FF0000"/>
              </a:solidFill>
              <a:prstDash val="solid"/>
              <a:headEnd type="none" w="med" len="med"/>
              <a:tailEnd type="none" w="med" len="med"/>
            </a:ln>
          </p:spPr>
        </p:sp>
      </p:grpSp>
      <p:grpSp>
        <p:nvGrpSpPr>
          <p:cNvPr id="35" name="Group 6"/>
          <p:cNvGrpSpPr/>
          <p:nvPr/>
        </p:nvGrpSpPr>
        <p:grpSpPr>
          <a:xfrm rot="0">
            <a:off x="7745095" y="4483100"/>
            <a:ext cx="576580" cy="717550"/>
            <a:chOff x="4876" y="2824"/>
            <a:chExt cx="363" cy="452"/>
          </a:xfrm>
        </p:grpSpPr>
        <p:sp>
          <p:nvSpPr>
            <p:cNvPr id="36"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4</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37" name="Line 8"/>
            <p:cNvSpPr/>
            <p:nvPr/>
          </p:nvSpPr>
          <p:spPr>
            <a:xfrm>
              <a:off x="4876" y="3030"/>
              <a:ext cx="227" cy="0"/>
            </a:xfrm>
            <a:prstGeom prst="line">
              <a:avLst/>
            </a:prstGeom>
            <a:ln w="22225" cap="flat" cmpd="sng">
              <a:solidFill>
                <a:srgbClr val="FF0000"/>
              </a:solidFill>
              <a:prstDash val="solid"/>
              <a:headEnd type="none" w="med" len="med"/>
              <a:tailEnd type="none" w="med" len="med"/>
            </a:ln>
          </p:spPr>
        </p:sp>
      </p:grpSp>
      <p:sp>
        <p:nvSpPr>
          <p:cNvPr id="38" name="文本框 37"/>
          <p:cNvSpPr txBox="1"/>
          <p:nvPr/>
        </p:nvSpPr>
        <p:spPr>
          <a:xfrm>
            <a:off x="4692015" y="5426075"/>
            <a:ext cx="1402080" cy="460375"/>
          </a:xfrm>
          <a:prstGeom prst="rect">
            <a:avLst/>
          </a:prstGeom>
          <a:noFill/>
        </p:spPr>
        <p:txBody>
          <a:bodyPr wrap="none" rtlCol="0" anchor="t">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红萝卜地</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p:tgtEl>
                                          <p:spTgt spid="39"/>
                                        </p:tgtEl>
                                        <p:attrNameLst>
                                          <p:attrName>ppt_y</p:attrName>
                                        </p:attrNameLst>
                                      </p:cBhvr>
                                      <p:tavLst>
                                        <p:tav tm="0">
                                          <p:val>
                                            <p:strVal val="#ppt_y+#ppt_h*1.125000"/>
                                          </p:val>
                                        </p:tav>
                                        <p:tav tm="100000">
                                          <p:val>
                                            <p:strVal val="#ppt_y"/>
                                          </p:val>
                                        </p:tav>
                                      </p:tavLst>
                                    </p:anim>
                                    <p:animEffect transition="in" filter="wipe(up)">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ppt_y</p:attrName>
                                        </p:attrNameLst>
                                      </p:cBhvr>
                                      <p:tavLst>
                                        <p:tav tm="0">
                                          <p:val>
                                            <p:strVal val="#ppt_y+#ppt_h*1.125000"/>
                                          </p:val>
                                        </p:tav>
                                        <p:tav tm="100000">
                                          <p:val>
                                            <p:strVal val="#ppt_y"/>
                                          </p:val>
                                        </p:tav>
                                      </p:tavLst>
                                    </p:anim>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500" fill="hold">
                                          <p:stCondLst>
                                            <p:cond delay="0"/>
                                          </p:stCondLst>
                                        </p:cTn>
                                        <p:tgtEl>
                                          <p:spTgt spid="10"/>
                                        </p:tgtEl>
                                        <p:attrNameLst>
                                          <p:attrName>style.visibility</p:attrName>
                                        </p:attrNameLst>
                                      </p:cBhvr>
                                      <p:to>
                                        <p:strVal val="visible"/>
                                      </p:to>
                                    </p:set>
                                    <p:animEffect transition="in" filter="wheel(1)">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p:tgtEl>
                                          <p:spTgt spid="11"/>
                                        </p:tgtEl>
                                        <p:attrNameLst>
                                          <p:attrName>ppt_y</p:attrName>
                                        </p:attrNameLst>
                                      </p:cBhvr>
                                      <p:tavLst>
                                        <p:tav tm="0">
                                          <p:val>
                                            <p:strVal val="#ppt_y+#ppt_h*1.125000"/>
                                          </p:val>
                                        </p:tav>
                                        <p:tav tm="100000">
                                          <p:val>
                                            <p:strVal val="#ppt_y"/>
                                          </p:val>
                                        </p:tav>
                                      </p:tavLst>
                                    </p:anim>
                                    <p:animEffect transition="in" filter="wipe(up)">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p:tgtEl>
                                          <p:spTgt spid="23"/>
                                        </p:tgtEl>
                                        <p:attrNameLst>
                                          <p:attrName>ppt_y</p:attrName>
                                        </p:attrNameLst>
                                      </p:cBhvr>
                                      <p:tavLst>
                                        <p:tav tm="0">
                                          <p:val>
                                            <p:strVal val="#ppt_y+#ppt_h*1.125000"/>
                                          </p:val>
                                        </p:tav>
                                        <p:tav tm="100000">
                                          <p:val>
                                            <p:strVal val="#ppt_y"/>
                                          </p:val>
                                        </p:tav>
                                      </p:tavLst>
                                    </p:anim>
                                    <p:animEffect transition="in" filter="wipe(up)">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p:tgtEl>
                                          <p:spTgt spid="32"/>
                                        </p:tgtEl>
                                        <p:attrNameLst>
                                          <p:attrName>ppt_y</p:attrName>
                                        </p:attrNameLst>
                                      </p:cBhvr>
                                      <p:tavLst>
                                        <p:tav tm="0">
                                          <p:val>
                                            <p:strVal val="#ppt_y+#ppt_h*1.125000"/>
                                          </p:val>
                                        </p:tav>
                                        <p:tav tm="100000">
                                          <p:val>
                                            <p:strVal val="#ppt_y"/>
                                          </p:val>
                                        </p:tav>
                                      </p:tavLst>
                                    </p:anim>
                                    <p:animEffect transition="in" filter="wipe(up)">
                                      <p:cBhvr>
                                        <p:cTn id="59" dur="50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p:tgtEl>
                                          <p:spTgt spid="7"/>
                                        </p:tgtEl>
                                        <p:attrNameLst>
                                          <p:attrName>ppt_y</p:attrName>
                                        </p:attrNameLst>
                                      </p:cBhvr>
                                      <p:tavLst>
                                        <p:tav tm="0">
                                          <p:val>
                                            <p:strVal val="#ppt_y+#ppt_h*1.125000"/>
                                          </p:val>
                                        </p:tav>
                                        <p:tav tm="100000">
                                          <p:val>
                                            <p:strVal val="#ppt_y"/>
                                          </p:val>
                                        </p:tav>
                                      </p:tavLst>
                                    </p:anim>
                                    <p:animEffect transition="in" filter="wipe(up)">
                                      <p:cBhvr>
                                        <p:cTn id="65" dur="500"/>
                                        <p:tgtEl>
                                          <p:spTgt spid="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p:tgtEl>
                                          <p:spTgt spid="26"/>
                                        </p:tgtEl>
                                        <p:attrNameLst>
                                          <p:attrName>ppt_y</p:attrName>
                                        </p:attrNameLst>
                                      </p:cBhvr>
                                      <p:tavLst>
                                        <p:tav tm="0">
                                          <p:val>
                                            <p:strVal val="#ppt_y+#ppt_h*1.125000"/>
                                          </p:val>
                                        </p:tav>
                                        <p:tav tm="100000">
                                          <p:val>
                                            <p:strVal val="#ppt_y"/>
                                          </p:val>
                                        </p:tav>
                                      </p:tavLst>
                                    </p:anim>
                                    <p:animEffect transition="in" filter="wipe(up)">
                                      <p:cBhvr>
                                        <p:cTn id="76" dur="5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nodeType="click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additive="base">
                                        <p:cTn id="81" dur="500"/>
                                        <p:tgtEl>
                                          <p:spTgt spid="35"/>
                                        </p:tgtEl>
                                        <p:attrNameLst>
                                          <p:attrName>ppt_y</p:attrName>
                                        </p:attrNameLst>
                                      </p:cBhvr>
                                      <p:tavLst>
                                        <p:tav tm="0">
                                          <p:val>
                                            <p:strVal val="#ppt_y+#ppt_h*1.125000"/>
                                          </p:val>
                                        </p:tav>
                                        <p:tav tm="100000">
                                          <p:val>
                                            <p:strVal val="#ppt_y"/>
                                          </p:val>
                                        </p:tav>
                                      </p:tavLst>
                                    </p:anim>
                                    <p:animEffect transition="in" filter="wipe(up)">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ppt_y</p:attrName>
                                        </p:attrNameLst>
                                      </p:cBhvr>
                                      <p:tavLst>
                                        <p:tav tm="0">
                                          <p:val>
                                            <p:strVal val="#ppt_y+#ppt_h*1.125000"/>
                                          </p:val>
                                        </p:tav>
                                        <p:tav tm="100000">
                                          <p:val>
                                            <p:strVal val="#ppt_y"/>
                                          </p:val>
                                        </p:tav>
                                      </p:tavLst>
                                    </p:anim>
                                    <p:animEffect transition="in" filter="wipe(up)">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nodeType="click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additive="base">
                                        <p:cTn id="98" dur="500"/>
                                        <p:tgtEl>
                                          <p:spTgt spid="31"/>
                                        </p:tgtEl>
                                        <p:attrNameLst>
                                          <p:attrName>ppt_y</p:attrName>
                                        </p:attrNameLst>
                                      </p:cBhvr>
                                      <p:tavLst>
                                        <p:tav tm="0">
                                          <p:val>
                                            <p:strVal val="#ppt_y+#ppt_h*1.125000"/>
                                          </p:val>
                                        </p:tav>
                                        <p:tav tm="100000">
                                          <p:val>
                                            <p:strVal val="#ppt_y"/>
                                          </p:val>
                                        </p:tav>
                                      </p:tavLst>
                                    </p:anim>
                                    <p:animEffect transition="in" filter="wipe(up)">
                                      <p:cBhvr>
                                        <p:cTn id="99" dur="500"/>
                                        <p:tgtEl>
                                          <p:spTgt spid="31"/>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4" fill="hold" grpId="0" nodeType="clickEffect">
                                  <p:stCondLst>
                                    <p:cond delay="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p:tgtEl>
                                          <p:spTgt spid="38"/>
                                        </p:tgtEl>
                                        <p:attrNameLst>
                                          <p:attrName>ppt_y</p:attrName>
                                        </p:attrNameLst>
                                      </p:cBhvr>
                                      <p:tavLst>
                                        <p:tav tm="0">
                                          <p:val>
                                            <p:strVal val="#ppt_y+#ppt_h*1.125000"/>
                                          </p:val>
                                        </p:tav>
                                        <p:tav tm="100000">
                                          <p:val>
                                            <p:strVal val="#ppt_y"/>
                                          </p:val>
                                        </p:tav>
                                      </p:tavLst>
                                    </p:anim>
                                    <p:animEffect transition="in" filter="wipe(up)">
                                      <p:cBhvr>
                                        <p:cTn id="10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3" grpId="0"/>
      <p:bldP spid="18" grpId="0"/>
      <p:bldP spid="6" grpId="0"/>
      <p:bldP spid="7" grpId="0"/>
      <p:bldP spid="2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rot="0">
            <a:off x="738505" y="1947545"/>
            <a:ext cx="3963035" cy="434975"/>
            <a:chOff x="2817" y="5336"/>
            <a:chExt cx="6241" cy="685"/>
          </a:xfrm>
        </p:grpSpPr>
        <p:sp>
          <p:nvSpPr>
            <p:cNvPr id="8" name="文本框 7"/>
            <p:cNvSpPr txBox="1"/>
            <p:nvPr/>
          </p:nvSpPr>
          <p:spPr>
            <a:xfrm>
              <a:off x="3559" y="5393"/>
              <a:ext cx="5499" cy="628"/>
            </a:xfrm>
            <a:prstGeom prst="rect">
              <a:avLst/>
            </a:prstGeom>
            <a:noFill/>
          </p:spPr>
          <p:txBody>
            <a:bodyPr wrap="none" rtlCol="0" anchor="t">
              <a:spAutoFit/>
            </a:bodyPr>
            <a:p>
              <a:pPr algn="l"/>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整个大棚的面积是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0" name="文本框 19"/>
            <p:cNvSpPr txBox="1"/>
            <p:nvPr/>
          </p:nvSpPr>
          <p:spPr>
            <a:xfrm>
              <a:off x="2817" y="5336"/>
              <a:ext cx="688" cy="628"/>
            </a:xfrm>
            <a:prstGeom prst="rect">
              <a:avLst/>
            </a:prstGeom>
            <a:noFill/>
          </p:spPr>
          <p:txBody>
            <a:bodyPr wrap="none" rtlCol="0" anchor="t">
              <a:spAutoFit/>
            </a:bodyPr>
            <a:p>
              <a:r>
                <a:rPr lang="zh-CN" altLang="en-US" sz="2000" b="1">
                  <a:solidFill>
                    <a:srgbClr val="FF0000"/>
                  </a:solidFill>
                  <a:latin typeface="Calibri" panose="020F0502020204030204" charset="0"/>
                </a:rPr>
                <a:t>①</a:t>
              </a:r>
              <a:endParaRPr lang="zh-CN" altLang="en-US" sz="2000" b="1">
                <a:solidFill>
                  <a:srgbClr val="FF0000"/>
                </a:solidFill>
                <a:latin typeface="Calibri" panose="020F0502020204030204" charset="0"/>
              </a:endParaRPr>
            </a:p>
          </p:txBody>
        </p:sp>
      </p:grpSp>
      <p:grpSp>
        <p:nvGrpSpPr>
          <p:cNvPr id="56" name="组合 55"/>
          <p:cNvGrpSpPr/>
          <p:nvPr/>
        </p:nvGrpSpPr>
        <p:grpSpPr>
          <a:xfrm rot="0">
            <a:off x="592455" y="1747520"/>
            <a:ext cx="5086985" cy="2600325"/>
            <a:chOff x="1895" y="4083"/>
            <a:chExt cx="7143" cy="2324"/>
          </a:xfrm>
        </p:grpSpPr>
        <p:sp>
          <p:nvSpPr>
            <p:cNvPr id="57" name="圆角矩形 56"/>
            <p:cNvSpPr/>
            <p:nvPr/>
          </p:nvSpPr>
          <p:spPr>
            <a:xfrm>
              <a:off x="1967" y="4146"/>
              <a:ext cx="6983" cy="2195"/>
            </a:xfrm>
            <a:prstGeom prst="roundRect">
              <a:avLst/>
            </a:prstGeom>
            <a:noFill/>
            <a:ln w="41275" cmpd="dbl">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8" name="圆角矩形 57"/>
            <p:cNvSpPr/>
            <p:nvPr/>
          </p:nvSpPr>
          <p:spPr>
            <a:xfrm>
              <a:off x="1895" y="4083"/>
              <a:ext cx="7143" cy="2324"/>
            </a:xfrm>
            <a:prstGeom prst="roundRect">
              <a:avLst/>
            </a:prstGeom>
            <a:noFill/>
            <a:ln w="28575" cmpd="dbl">
              <a:solidFill>
                <a:schemeClr val="tx2">
                  <a:lumMod val="90000"/>
                  <a:lumOff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grpSp>
      <p:sp>
        <p:nvSpPr>
          <p:cNvPr id="18" name="文本框 17"/>
          <p:cNvSpPr txBox="1"/>
          <p:nvPr/>
        </p:nvSpPr>
        <p:spPr>
          <a:xfrm>
            <a:off x="3387725" y="1950720"/>
            <a:ext cx="970280" cy="398780"/>
          </a:xfrm>
          <a:prstGeom prst="rect">
            <a:avLst/>
          </a:prstGeom>
          <a:noFill/>
        </p:spPr>
        <p:txBody>
          <a:bodyPr wrap="none" rtlCol="0" anchor="t">
            <a:spAutoFit/>
          </a:bodyPr>
          <a:p>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3" name="组合 22"/>
          <p:cNvGrpSpPr/>
          <p:nvPr/>
        </p:nvGrpSpPr>
        <p:grpSpPr>
          <a:xfrm>
            <a:off x="738505" y="2543175"/>
            <a:ext cx="5048885" cy="422910"/>
            <a:chOff x="2817" y="6714"/>
            <a:chExt cx="7951" cy="666"/>
          </a:xfrm>
        </p:grpSpPr>
        <p:sp>
          <p:nvSpPr>
            <p:cNvPr id="19" name="文本框 18"/>
            <p:cNvSpPr txBox="1"/>
            <p:nvPr/>
          </p:nvSpPr>
          <p:spPr>
            <a:xfrm>
              <a:off x="3585" y="6752"/>
              <a:ext cx="7183"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2" name="文本框 21"/>
            <p:cNvSpPr txBox="1"/>
            <p:nvPr/>
          </p:nvSpPr>
          <p:spPr>
            <a:xfrm>
              <a:off x="2817" y="6714"/>
              <a:ext cx="688" cy="628"/>
            </a:xfrm>
            <a:prstGeom prst="rect">
              <a:avLst/>
            </a:prstGeom>
            <a:noFill/>
          </p:spPr>
          <p:txBody>
            <a:bodyPr wrap="none" rtlCol="0" anchor="t">
              <a:spAutoFit/>
            </a:bodyPr>
            <a:p>
              <a:r>
                <a:rPr lang="zh-CN" altLang="en-US" sz="2000" b="1">
                  <a:solidFill>
                    <a:srgbClr val="FF0000"/>
                  </a:solidFill>
                  <a:latin typeface="Calibri" panose="020F0502020204030204" charset="0"/>
                </a:rPr>
                <a:t>②</a:t>
              </a:r>
              <a:endParaRPr lang="zh-CN" altLang="en-US" sz="2000" b="1">
                <a:solidFill>
                  <a:srgbClr val="FF0000"/>
                </a:solidFill>
                <a:latin typeface="Calibri" panose="020F0502020204030204" charset="0"/>
              </a:endParaRPr>
            </a:p>
          </p:txBody>
        </p:sp>
      </p:grpSp>
      <p:grpSp>
        <p:nvGrpSpPr>
          <p:cNvPr id="26" name="组合 25"/>
          <p:cNvGrpSpPr/>
          <p:nvPr/>
        </p:nvGrpSpPr>
        <p:grpSpPr>
          <a:xfrm>
            <a:off x="774700" y="3117215"/>
            <a:ext cx="5012690" cy="448310"/>
            <a:chOff x="2874" y="7978"/>
            <a:chExt cx="7894" cy="706"/>
          </a:xfrm>
        </p:grpSpPr>
        <p:sp>
          <p:nvSpPr>
            <p:cNvPr id="24" name="文本框 23"/>
            <p:cNvSpPr txBox="1"/>
            <p:nvPr/>
          </p:nvSpPr>
          <p:spPr>
            <a:xfrm>
              <a:off x="3585" y="8056"/>
              <a:ext cx="7183"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5" name="文本框 24"/>
            <p:cNvSpPr txBox="1"/>
            <p:nvPr/>
          </p:nvSpPr>
          <p:spPr>
            <a:xfrm>
              <a:off x="2874" y="7978"/>
              <a:ext cx="688" cy="628"/>
            </a:xfrm>
            <a:prstGeom prst="rect">
              <a:avLst/>
            </a:prstGeom>
            <a:noFill/>
          </p:spPr>
          <p:txBody>
            <a:bodyPr wrap="none" rtlCol="0">
              <a:spAutoFit/>
            </a:bodyPr>
            <a:p>
              <a:pPr algn="l"/>
              <a:r>
                <a:rPr lang="zh-CN" altLang="en-US" sz="2000" b="1">
                  <a:solidFill>
                    <a:srgbClr val="FF0000"/>
                  </a:solidFill>
                  <a:latin typeface="Calibri" panose="020F0502020204030204" charset="0"/>
                  <a:sym typeface="+mn-ea"/>
                </a:rPr>
                <a:t>③</a:t>
              </a:r>
              <a:endParaRPr lang="zh-CN" altLang="en-US" sz="2000" b="1">
                <a:solidFill>
                  <a:srgbClr val="FF0000"/>
                </a:solidFill>
                <a:latin typeface="Calibri" panose="020F0502020204030204" charset="0"/>
                <a:sym typeface="+mn-ea"/>
              </a:endParaRPr>
            </a:p>
          </p:txBody>
        </p:sp>
      </p:grpSp>
      <p:grpSp>
        <p:nvGrpSpPr>
          <p:cNvPr id="31" name="组合 30"/>
          <p:cNvGrpSpPr/>
          <p:nvPr/>
        </p:nvGrpSpPr>
        <p:grpSpPr>
          <a:xfrm>
            <a:off x="773430" y="3670935"/>
            <a:ext cx="3916680" cy="425450"/>
            <a:chOff x="2912" y="9110"/>
            <a:chExt cx="6168" cy="670"/>
          </a:xfrm>
        </p:grpSpPr>
        <p:sp>
          <p:nvSpPr>
            <p:cNvPr id="29" name="文本框 28"/>
            <p:cNvSpPr txBox="1"/>
            <p:nvPr/>
          </p:nvSpPr>
          <p:spPr>
            <a:xfrm>
              <a:off x="2912" y="9110"/>
              <a:ext cx="688" cy="628"/>
            </a:xfrm>
            <a:prstGeom prst="rect">
              <a:avLst/>
            </a:prstGeom>
            <a:noFill/>
          </p:spPr>
          <p:txBody>
            <a:bodyPr wrap="none" rtlCol="0" anchor="t">
              <a:spAutoFit/>
            </a:bodyPr>
            <a:p>
              <a:r>
                <a:rPr lang="zh-CN" altLang="en-US" sz="2000" b="1">
                  <a:solidFill>
                    <a:schemeClr val="accent1">
                      <a:lumMod val="50000"/>
                    </a:schemeClr>
                  </a:solidFill>
                  <a:latin typeface="微软雅黑" panose="020B0503020204020204" pitchFamily="34" charset="-122"/>
                  <a:ea typeface="微软雅黑" panose="020B0503020204020204" pitchFamily="34" charset="-122"/>
                </a:rPr>
                <a:t>④</a:t>
              </a:r>
              <a:endParaRPr lang="zh-CN" altLang="en-US" sz="2000" b="1">
                <a:solidFill>
                  <a:schemeClr val="accent1">
                    <a:lumMod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23" y="9152"/>
              <a:ext cx="5457"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要求的是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的面积。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grpSp>
        <p:nvGrpSpPr>
          <p:cNvPr id="32" name="Group 6"/>
          <p:cNvGrpSpPr/>
          <p:nvPr/>
        </p:nvGrpSpPr>
        <p:grpSpPr>
          <a:xfrm rot="0">
            <a:off x="4900295" y="2327275"/>
            <a:ext cx="576580" cy="614363"/>
            <a:chOff x="4876" y="2832"/>
            <a:chExt cx="363" cy="387"/>
          </a:xfrm>
        </p:grpSpPr>
        <p:sp>
          <p:nvSpPr>
            <p:cNvPr id="33" name="Text Box 7"/>
            <p:cNvSpPr txBox="1"/>
            <p:nvPr/>
          </p:nvSpPr>
          <p:spPr>
            <a:xfrm>
              <a:off x="4876" y="2832"/>
              <a:ext cx="363" cy="387"/>
            </a:xfrm>
            <a:prstGeom prst="rect">
              <a:avLst/>
            </a:prstGeom>
            <a:noFill/>
            <a:ln w="9525">
              <a:noFill/>
            </a:ln>
          </p:spPr>
          <p:txBody>
            <a:bodyPr>
              <a:spAutoFit/>
            </a:bodyPr>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1</a:t>
              </a:r>
              <a:endParaRPr lang="en-US" altLang="zh-CN" sz="20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2</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4" name="Line 8"/>
            <p:cNvSpPr/>
            <p:nvPr/>
          </p:nvSpPr>
          <p:spPr>
            <a:xfrm>
              <a:off x="4876" y="3006"/>
              <a:ext cx="227" cy="0"/>
            </a:xfrm>
            <a:prstGeom prst="line">
              <a:avLst/>
            </a:prstGeom>
            <a:ln w="22225" cap="flat" cmpd="sng">
              <a:solidFill>
                <a:srgbClr val="FF0000"/>
              </a:solidFill>
              <a:prstDash val="solid"/>
              <a:headEnd type="none" w="med" len="med"/>
              <a:tailEnd type="none" w="med" len="med"/>
            </a:ln>
          </p:spPr>
        </p:sp>
      </p:grpSp>
      <p:grpSp>
        <p:nvGrpSpPr>
          <p:cNvPr id="35" name="Group 6"/>
          <p:cNvGrpSpPr/>
          <p:nvPr/>
        </p:nvGrpSpPr>
        <p:grpSpPr>
          <a:xfrm rot="0">
            <a:off x="4900295" y="2947670"/>
            <a:ext cx="576580" cy="614363"/>
            <a:chOff x="4876" y="2824"/>
            <a:chExt cx="363" cy="387"/>
          </a:xfrm>
        </p:grpSpPr>
        <p:sp>
          <p:nvSpPr>
            <p:cNvPr id="36" name="Text Box 7"/>
            <p:cNvSpPr txBox="1"/>
            <p:nvPr/>
          </p:nvSpPr>
          <p:spPr>
            <a:xfrm>
              <a:off x="4876" y="2824"/>
              <a:ext cx="363" cy="387"/>
            </a:xfrm>
            <a:prstGeom prst="rect">
              <a:avLst/>
            </a:prstGeom>
            <a:noFill/>
            <a:ln w="9525">
              <a:noFill/>
            </a:ln>
          </p:spPr>
          <p:txBody>
            <a:bodyPr>
              <a:spAutoFit/>
            </a:bodyPr>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1</a:t>
              </a:r>
              <a:endParaRPr lang="en-US" altLang="zh-CN" sz="20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4</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7" name="Line 8"/>
            <p:cNvSpPr/>
            <p:nvPr/>
          </p:nvSpPr>
          <p:spPr>
            <a:xfrm>
              <a:off x="4876" y="2982"/>
              <a:ext cx="227" cy="0"/>
            </a:xfrm>
            <a:prstGeom prst="line">
              <a:avLst/>
            </a:prstGeom>
            <a:ln w="22225" cap="flat" cmpd="sng">
              <a:solidFill>
                <a:srgbClr val="FF0000"/>
              </a:solidFill>
              <a:prstDash val="solid"/>
              <a:headEnd type="none" w="med" len="med"/>
              <a:tailEnd type="none" w="med" len="med"/>
            </a:ln>
          </p:spPr>
        </p:sp>
      </p:grpSp>
      <p:sp>
        <p:nvSpPr>
          <p:cNvPr id="38" name="文本框 37"/>
          <p:cNvSpPr txBox="1"/>
          <p:nvPr/>
        </p:nvSpPr>
        <p:spPr>
          <a:xfrm>
            <a:off x="2358390" y="3670935"/>
            <a:ext cx="1198880" cy="398780"/>
          </a:xfrm>
          <a:prstGeom prst="rect">
            <a:avLst/>
          </a:prstGeom>
          <a:noFill/>
        </p:spPr>
        <p:txBody>
          <a:bodyPr wrap="none" rtlCol="0" anchor="t">
            <a:spAutoFit/>
          </a:bodyPr>
          <a:p>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红萝卜地</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3"/>
          <p:cNvSpPr/>
          <p:nvPr/>
        </p:nvSpPr>
        <p:spPr>
          <a:xfrm>
            <a:off x="6002382" y="3338830"/>
            <a:ext cx="2405063" cy="1908000"/>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660404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0729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808957"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412207"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005557" y="3333750"/>
            <a:ext cx="586800" cy="190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6002382" y="3311842"/>
            <a:ext cx="4810125" cy="19431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47117" name="左大括号 47116"/>
          <p:cNvSpPr/>
          <p:nvPr/>
        </p:nvSpPr>
        <p:spPr>
          <a:xfrm rot="5400000">
            <a:off x="8264525" y="-233680"/>
            <a:ext cx="288925" cy="480631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文本框 10"/>
          <p:cNvSpPr txBox="1"/>
          <p:nvPr/>
        </p:nvSpPr>
        <p:spPr>
          <a:xfrm>
            <a:off x="7849870" y="1463675"/>
            <a:ext cx="1125855" cy="460375"/>
          </a:xfrm>
          <a:prstGeom prst="rect">
            <a:avLst/>
          </a:prstGeom>
          <a:noFill/>
        </p:spPr>
        <p:txBody>
          <a:bodyPr wrap="none" rtlCol="0" anchor="t">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左大括号 11"/>
          <p:cNvSpPr/>
          <p:nvPr/>
        </p:nvSpPr>
        <p:spPr>
          <a:xfrm rot="5400000">
            <a:off x="7065010" y="1829435"/>
            <a:ext cx="288925" cy="240665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28" name="组合 27"/>
          <p:cNvGrpSpPr/>
          <p:nvPr/>
        </p:nvGrpSpPr>
        <p:grpSpPr>
          <a:xfrm>
            <a:off x="5955665" y="2361565"/>
            <a:ext cx="4988560" cy="717550"/>
            <a:chOff x="9379" y="3719"/>
            <a:chExt cx="7856" cy="1130"/>
          </a:xfrm>
        </p:grpSpPr>
        <p:sp>
          <p:nvSpPr>
            <p:cNvPr id="14" name="文本框 13"/>
            <p:cNvSpPr txBox="1"/>
            <p:nvPr/>
          </p:nvSpPr>
          <p:spPr>
            <a:xfrm>
              <a:off x="9379" y="3840"/>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6" name="Group 6"/>
            <p:cNvGrpSpPr/>
            <p:nvPr/>
          </p:nvGrpSpPr>
          <p:grpSpPr>
            <a:xfrm rot="0">
              <a:off x="16327" y="3719"/>
              <a:ext cx="908" cy="1130"/>
              <a:chOff x="4876" y="2808"/>
              <a:chExt cx="363" cy="452"/>
            </a:xfrm>
          </p:grpSpPr>
          <p:sp>
            <p:nvSpPr>
              <p:cNvPr id="17" name="Text Box 7"/>
              <p:cNvSpPr txBox="1"/>
              <p:nvPr/>
            </p:nvSpPr>
            <p:spPr>
              <a:xfrm>
                <a:off x="4876" y="280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4876" y="3006"/>
                <a:ext cx="227"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a:off x="4569460" y="5591175"/>
            <a:ext cx="4982845" cy="717550"/>
            <a:chOff x="7196" y="8925"/>
            <a:chExt cx="7847" cy="1130"/>
          </a:xfrm>
        </p:grpSpPr>
        <p:sp>
          <p:nvSpPr>
            <p:cNvPr id="41" name="文本框 40"/>
            <p:cNvSpPr txBox="1"/>
            <p:nvPr/>
          </p:nvSpPr>
          <p:spPr>
            <a:xfrm>
              <a:off x="7196" y="9018"/>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rot="0">
              <a:off x="14135" y="8925"/>
              <a:ext cx="908" cy="1130"/>
              <a:chOff x="4876" y="2824"/>
              <a:chExt cx="363" cy="452"/>
            </a:xfrm>
          </p:grpSpPr>
          <p:sp>
            <p:nvSpPr>
              <p:cNvPr id="4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左大括号 46"/>
          <p:cNvSpPr/>
          <p:nvPr/>
        </p:nvSpPr>
        <p:spPr>
          <a:xfrm rot="16200000">
            <a:off x="6258465" y="5139100"/>
            <a:ext cx="108000" cy="612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47117"/>
                                        </p:tgtEl>
                                        <p:attrNameLst>
                                          <p:attrName>style.visibility</p:attrName>
                                        </p:attrNameLst>
                                      </p:cBhvr>
                                      <p:to>
                                        <p:strVal val="visible"/>
                                      </p:to>
                                    </p:set>
                                    <p:animEffect transition="in" filter="strips(upRight)">
                                      <p:cBhvr>
                                        <p:cTn id="12" dur="500"/>
                                        <p:tgtEl>
                                          <p:spTgt spid="4711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out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3"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trips(upRigh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outHorizontal)">
                                      <p:cBhvr>
                                        <p:cTn id="39" dur="500"/>
                                        <p:tgtEl>
                                          <p:spTgt spid="5"/>
                                        </p:tgtEl>
                                      </p:cBhvr>
                                    </p:animEffect>
                                  </p:childTnLst>
                                </p:cTn>
                              </p:par>
                              <p:par>
                                <p:cTn id="40" presetID="16" presetClass="entr" presetSubtype="42"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outHorizontal)">
                                      <p:cBhvr>
                                        <p:cTn id="42" dur="500"/>
                                        <p:tgtEl>
                                          <p:spTgt spid="6"/>
                                        </p:tgtEl>
                                      </p:cBhvr>
                                    </p:animEffect>
                                  </p:childTnLst>
                                </p:cTn>
                              </p:par>
                              <p:par>
                                <p:cTn id="43" presetID="16" presetClass="entr" presetSubtype="4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Horizont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3" fill="hold" nodeType="click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strips(upRight)">
                                      <p:cBhvr>
                                        <p:cTn id="60" dur="500"/>
                                        <p:tgtEl>
                                          <p:spTgt spid="47"/>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p:tgtEl>
                                          <p:spTgt spid="46"/>
                                        </p:tgtEl>
                                        <p:attrNameLst>
                                          <p:attrName>ppt_y</p:attrName>
                                        </p:attrNameLst>
                                      </p:cBhvr>
                                      <p:tavLst>
                                        <p:tav tm="0">
                                          <p:val>
                                            <p:strVal val="#ppt_y+#ppt_h*1.125000"/>
                                          </p:val>
                                        </p:tav>
                                        <p:tav tm="100000">
                                          <p:val>
                                            <p:strVal val="#ppt_y"/>
                                          </p:val>
                                        </p:tav>
                                      </p:tavLst>
                                    </p:anim>
                                    <p:animEffect transition="in" filter="wipe(up)">
                                      <p:cBhvr>
                                        <p:cTn id="6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0" grpId="0" bldLvl="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201782" y="2868930"/>
            <a:ext cx="2405063" cy="1908000"/>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1803445" y="2835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406695" y="2835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08357" y="2835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11607" y="2835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17657" y="2863850"/>
            <a:ext cx="586800" cy="190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1201782" y="2841942"/>
            <a:ext cx="4810125" cy="19431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47117" name="左大括号 47116"/>
          <p:cNvSpPr/>
          <p:nvPr/>
        </p:nvSpPr>
        <p:spPr>
          <a:xfrm rot="5400000">
            <a:off x="3463925" y="-703580"/>
            <a:ext cx="288925" cy="480631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文本框 10"/>
          <p:cNvSpPr txBox="1"/>
          <p:nvPr/>
        </p:nvSpPr>
        <p:spPr>
          <a:xfrm>
            <a:off x="3049270" y="993775"/>
            <a:ext cx="1125855" cy="460375"/>
          </a:xfrm>
          <a:prstGeom prst="rect">
            <a:avLst/>
          </a:prstGeom>
          <a:noFill/>
        </p:spPr>
        <p:txBody>
          <a:bodyPr wrap="none" rtlCol="0" anchor="t">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左大括号 11"/>
          <p:cNvSpPr/>
          <p:nvPr/>
        </p:nvSpPr>
        <p:spPr>
          <a:xfrm rot="5400000">
            <a:off x="2264410" y="1359535"/>
            <a:ext cx="288925" cy="240665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28" name="组合 27"/>
          <p:cNvGrpSpPr/>
          <p:nvPr/>
        </p:nvGrpSpPr>
        <p:grpSpPr>
          <a:xfrm>
            <a:off x="1155065" y="1891665"/>
            <a:ext cx="4988560" cy="717550"/>
            <a:chOff x="9379" y="3719"/>
            <a:chExt cx="7856" cy="1130"/>
          </a:xfrm>
        </p:grpSpPr>
        <p:sp>
          <p:nvSpPr>
            <p:cNvPr id="14" name="文本框 13"/>
            <p:cNvSpPr txBox="1"/>
            <p:nvPr/>
          </p:nvSpPr>
          <p:spPr>
            <a:xfrm>
              <a:off x="9379" y="3840"/>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6" name="Group 6"/>
            <p:cNvGrpSpPr/>
            <p:nvPr/>
          </p:nvGrpSpPr>
          <p:grpSpPr>
            <a:xfrm rot="0">
              <a:off x="16327" y="3719"/>
              <a:ext cx="908" cy="1130"/>
              <a:chOff x="4876" y="2808"/>
              <a:chExt cx="363" cy="452"/>
            </a:xfrm>
          </p:grpSpPr>
          <p:sp>
            <p:nvSpPr>
              <p:cNvPr id="17" name="Text Box 7"/>
              <p:cNvSpPr txBox="1"/>
              <p:nvPr/>
            </p:nvSpPr>
            <p:spPr>
              <a:xfrm>
                <a:off x="4876" y="280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4876" y="3006"/>
                <a:ext cx="227"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a:off x="1028700" y="5217160"/>
            <a:ext cx="4982845" cy="717550"/>
            <a:chOff x="7196" y="8925"/>
            <a:chExt cx="7847" cy="1130"/>
          </a:xfrm>
        </p:grpSpPr>
        <p:sp>
          <p:nvSpPr>
            <p:cNvPr id="41" name="文本框 40"/>
            <p:cNvSpPr txBox="1"/>
            <p:nvPr/>
          </p:nvSpPr>
          <p:spPr>
            <a:xfrm>
              <a:off x="7196" y="9018"/>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rot="0">
              <a:off x="14135" y="8925"/>
              <a:ext cx="908" cy="1130"/>
              <a:chOff x="4876" y="2824"/>
              <a:chExt cx="363" cy="452"/>
            </a:xfrm>
          </p:grpSpPr>
          <p:sp>
            <p:nvSpPr>
              <p:cNvPr id="4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左大括号 46"/>
          <p:cNvSpPr/>
          <p:nvPr/>
        </p:nvSpPr>
        <p:spPr>
          <a:xfrm rot="16200000">
            <a:off x="1457865" y="4669200"/>
            <a:ext cx="108000" cy="612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50" name="组合 49"/>
          <p:cNvGrpSpPr/>
          <p:nvPr/>
        </p:nvGrpSpPr>
        <p:grpSpPr>
          <a:xfrm>
            <a:off x="6957060" y="1056640"/>
            <a:ext cx="3477895" cy="939057"/>
            <a:chOff x="10656" y="1624"/>
            <a:chExt cx="5477" cy="1479"/>
          </a:xfrm>
        </p:grpSpPr>
        <p:grpSp>
          <p:nvGrpSpPr>
            <p:cNvPr id="40" name="组合 39"/>
            <p:cNvGrpSpPr/>
            <p:nvPr/>
          </p:nvGrpSpPr>
          <p:grpSpPr>
            <a:xfrm rot="0">
              <a:off x="10656" y="1624"/>
              <a:ext cx="4951" cy="1479"/>
              <a:chOff x="2251" y="6490"/>
              <a:chExt cx="11675" cy="1673"/>
            </a:xfrm>
          </p:grpSpPr>
          <p:grpSp>
            <p:nvGrpSpPr>
              <p:cNvPr id="2" name="组合 1"/>
              <p:cNvGrpSpPr/>
              <p:nvPr/>
            </p:nvGrpSpPr>
            <p:grpSpPr>
              <a:xfrm>
                <a:off x="2556" y="6766"/>
                <a:ext cx="11370" cy="1397"/>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2851" y="6913"/>
                  <a:ext cx="10761" cy="10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2851" y="6885"/>
                  <a:ext cx="10957" cy="1141"/>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686" cy="686"/>
              </a:xfrm>
              <a:prstGeom prst="rect">
                <a:avLst/>
              </a:prstGeom>
            </p:spPr>
          </p:pic>
        </p:grpSp>
        <p:sp>
          <p:nvSpPr>
            <p:cNvPr id="49" name="文本框 48"/>
            <p:cNvSpPr txBox="1"/>
            <p:nvPr/>
          </p:nvSpPr>
          <p:spPr>
            <a:xfrm>
              <a:off x="11170" y="1878"/>
              <a:ext cx="4963" cy="1016"/>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先求萝卜地的面积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5" name="组合 54"/>
          <p:cNvGrpSpPr/>
          <p:nvPr/>
        </p:nvGrpSpPr>
        <p:grpSpPr>
          <a:xfrm>
            <a:off x="7059930" y="2164715"/>
            <a:ext cx="1433830" cy="717550"/>
            <a:chOff x="11430" y="3729"/>
            <a:chExt cx="2258" cy="1130"/>
          </a:xfrm>
        </p:grpSpPr>
        <p:sp>
          <p:nvSpPr>
            <p:cNvPr id="51" name="文本框 50"/>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0"/>
              <a:chOff x="7967" y="3179"/>
              <a:chExt cx="908" cy="1130"/>
            </a:xfrm>
          </p:grpSpPr>
          <p:sp>
            <p:nvSpPr>
              <p:cNvPr id="52"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9" name="文本框 58"/>
          <p:cNvSpPr txBox="1"/>
          <p:nvPr/>
        </p:nvSpPr>
        <p:spPr>
          <a:xfrm>
            <a:off x="8277860" y="2236470"/>
            <a:ext cx="2048510"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0" name="组合 59"/>
          <p:cNvGrpSpPr/>
          <p:nvPr/>
        </p:nvGrpSpPr>
        <p:grpSpPr>
          <a:xfrm>
            <a:off x="7026275" y="2887345"/>
            <a:ext cx="3312795" cy="939057"/>
            <a:chOff x="10656" y="1624"/>
            <a:chExt cx="5217" cy="1479"/>
          </a:xfrm>
        </p:grpSpPr>
        <p:grpSp>
          <p:nvGrpSpPr>
            <p:cNvPr id="61" name="组合 60"/>
            <p:cNvGrpSpPr/>
            <p:nvPr/>
          </p:nvGrpSpPr>
          <p:grpSpPr>
            <a:xfrm rot="0">
              <a:off x="10656" y="1624"/>
              <a:ext cx="4951" cy="1479"/>
              <a:chOff x="2251" y="6490"/>
              <a:chExt cx="11675" cy="1673"/>
            </a:xfrm>
          </p:grpSpPr>
          <p:grpSp>
            <p:nvGrpSpPr>
              <p:cNvPr id="62" name="组合 61"/>
              <p:cNvGrpSpPr/>
              <p:nvPr/>
            </p:nvGrpSpPr>
            <p:grpSpPr>
              <a:xfrm>
                <a:off x="2556" y="6766"/>
                <a:ext cx="11370" cy="1397"/>
                <a:chOff x="2556" y="6766"/>
                <a:chExt cx="11370" cy="1397"/>
              </a:xfrm>
            </p:grpSpPr>
            <p:sp>
              <p:nvSpPr>
                <p:cNvPr id="63" name="圆角矩形 62"/>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2851" y="6913"/>
                  <a:ext cx="10761" cy="10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圆角矩形 64"/>
                <p:cNvSpPr/>
                <p:nvPr/>
              </p:nvSpPr>
              <p:spPr>
                <a:xfrm>
                  <a:off x="2851" y="6885"/>
                  <a:ext cx="10957" cy="1141"/>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6" name="图片 6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686" cy="686"/>
              </a:xfrm>
              <a:prstGeom prst="rect">
                <a:avLst/>
              </a:prstGeom>
            </p:spPr>
          </p:pic>
        </p:grpSp>
        <p:sp>
          <p:nvSpPr>
            <p:cNvPr id="67" name="文本框 66"/>
            <p:cNvSpPr txBox="1"/>
            <p:nvPr/>
          </p:nvSpPr>
          <p:spPr>
            <a:xfrm>
              <a:off x="10910" y="1878"/>
              <a:ext cx="4963" cy="1016"/>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再求红萝卜地的面积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8" name="组合 67"/>
          <p:cNvGrpSpPr/>
          <p:nvPr/>
        </p:nvGrpSpPr>
        <p:grpSpPr>
          <a:xfrm>
            <a:off x="7210425" y="4185285"/>
            <a:ext cx="1433830" cy="718185"/>
            <a:chOff x="11430" y="3729"/>
            <a:chExt cx="2258" cy="1131"/>
          </a:xfrm>
        </p:grpSpPr>
        <p:sp>
          <p:nvSpPr>
            <p:cNvPr id="69" name="文本框 68"/>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0" name="组合 69"/>
            <p:cNvGrpSpPr/>
            <p:nvPr/>
          </p:nvGrpSpPr>
          <p:grpSpPr>
            <a:xfrm>
              <a:off x="12780" y="3729"/>
              <a:ext cx="908" cy="1131"/>
              <a:chOff x="7967" y="3179"/>
              <a:chExt cx="908" cy="1131"/>
            </a:xfrm>
          </p:grpSpPr>
          <p:sp>
            <p:nvSpPr>
              <p:cNvPr id="71"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2"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73" name="文本框 72"/>
          <p:cNvSpPr txBox="1"/>
          <p:nvPr/>
        </p:nvSpPr>
        <p:spPr>
          <a:xfrm>
            <a:off x="8462645" y="4253230"/>
            <a:ext cx="178308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文本框 73"/>
          <p:cNvSpPr txBox="1"/>
          <p:nvPr/>
        </p:nvSpPr>
        <p:spPr>
          <a:xfrm>
            <a:off x="7010400" y="5325110"/>
            <a:ext cx="3385820"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答：红萝卜地有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up)">
                                      <p:cBhvr>
                                        <p:cTn id="8" dur="500"/>
                                        <p:tgtEl>
                                          <p:spTgt spid="5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up)">
                                      <p:cBhvr>
                                        <p:cTn id="14" dur="50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p:tgtEl>
                                          <p:spTgt spid="59"/>
                                        </p:tgtEl>
                                        <p:attrNameLst>
                                          <p:attrName>ppt_y</p:attrName>
                                        </p:attrNameLst>
                                      </p:cBhvr>
                                      <p:tavLst>
                                        <p:tav tm="0">
                                          <p:val>
                                            <p:strVal val="#ppt_y+#ppt_h*1.125000"/>
                                          </p:val>
                                        </p:tav>
                                        <p:tav tm="100000">
                                          <p:val>
                                            <p:strVal val="#ppt_y"/>
                                          </p:val>
                                        </p:tav>
                                      </p:tavLst>
                                    </p:anim>
                                    <p:animEffect transition="in" filter="wipe(up)">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p:tgtEl>
                                          <p:spTgt spid="60"/>
                                        </p:tgtEl>
                                        <p:attrNameLst>
                                          <p:attrName>ppt_y</p:attrName>
                                        </p:attrNameLst>
                                      </p:cBhvr>
                                      <p:tavLst>
                                        <p:tav tm="0">
                                          <p:val>
                                            <p:strVal val="#ppt_y+#ppt_h*1.125000"/>
                                          </p:val>
                                        </p:tav>
                                        <p:tav tm="100000">
                                          <p:val>
                                            <p:strVal val="#ppt_y"/>
                                          </p:val>
                                        </p:tav>
                                      </p:tavLst>
                                    </p:anim>
                                    <p:animEffect transition="in" filter="wipe(up)">
                                      <p:cBhvr>
                                        <p:cTn id="26" dur="500"/>
                                        <p:tgtEl>
                                          <p:spTgt spid="6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p:tgtEl>
                                          <p:spTgt spid="68"/>
                                        </p:tgtEl>
                                        <p:attrNameLst>
                                          <p:attrName>ppt_y</p:attrName>
                                        </p:attrNameLst>
                                      </p:cBhvr>
                                      <p:tavLst>
                                        <p:tav tm="0">
                                          <p:val>
                                            <p:strVal val="#ppt_y+#ppt_h*1.125000"/>
                                          </p:val>
                                        </p:tav>
                                        <p:tav tm="100000">
                                          <p:val>
                                            <p:strVal val="#ppt_y"/>
                                          </p:val>
                                        </p:tav>
                                      </p:tavLst>
                                    </p:anim>
                                    <p:animEffect transition="in" filter="wipe(up)">
                                      <p:cBhvr>
                                        <p:cTn id="32" dur="500"/>
                                        <p:tgtEl>
                                          <p:spTgt spid="6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additive="base">
                                        <p:cTn id="37" dur="500"/>
                                        <p:tgtEl>
                                          <p:spTgt spid="73"/>
                                        </p:tgtEl>
                                        <p:attrNameLst>
                                          <p:attrName>ppt_y</p:attrName>
                                        </p:attrNameLst>
                                      </p:cBhvr>
                                      <p:tavLst>
                                        <p:tav tm="0">
                                          <p:val>
                                            <p:strVal val="#ppt_y+#ppt_h*1.125000"/>
                                          </p:val>
                                        </p:tav>
                                        <p:tav tm="100000">
                                          <p:val>
                                            <p:strVal val="#ppt_y"/>
                                          </p:val>
                                        </p:tav>
                                      </p:tavLst>
                                    </p:anim>
                                    <p:animEffect transition="in" filter="wipe(up)">
                                      <p:cBhvr>
                                        <p:cTn id="38" dur="500"/>
                                        <p:tgtEl>
                                          <p:spTgt spid="7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p:tgtEl>
                                          <p:spTgt spid="74"/>
                                        </p:tgtEl>
                                        <p:attrNameLst>
                                          <p:attrName>ppt_y</p:attrName>
                                        </p:attrNameLst>
                                      </p:cBhvr>
                                      <p:tavLst>
                                        <p:tav tm="0">
                                          <p:val>
                                            <p:strVal val="#ppt_y+#ppt_h*1.125000"/>
                                          </p:val>
                                        </p:tav>
                                        <p:tav tm="100000">
                                          <p:val>
                                            <p:strVal val="#ppt_y"/>
                                          </p:val>
                                        </p:tav>
                                      </p:tavLst>
                                    </p:anim>
                                    <p:animEffect transition="in" filter="wipe(up)">
                                      <p:cBhvr>
                                        <p:cTn id="4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73" grpId="0"/>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rot="0">
            <a:off x="738505" y="1363345"/>
            <a:ext cx="3963035" cy="434975"/>
            <a:chOff x="2817" y="5336"/>
            <a:chExt cx="6241" cy="685"/>
          </a:xfrm>
        </p:grpSpPr>
        <p:sp>
          <p:nvSpPr>
            <p:cNvPr id="8" name="文本框 7"/>
            <p:cNvSpPr txBox="1"/>
            <p:nvPr/>
          </p:nvSpPr>
          <p:spPr>
            <a:xfrm>
              <a:off x="3559" y="5393"/>
              <a:ext cx="5499" cy="628"/>
            </a:xfrm>
            <a:prstGeom prst="rect">
              <a:avLst/>
            </a:prstGeom>
            <a:noFill/>
          </p:spPr>
          <p:txBody>
            <a:bodyPr wrap="none" rtlCol="0" anchor="t">
              <a:spAutoFit/>
            </a:bodyPr>
            <a:p>
              <a:pPr algn="l"/>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整个大棚的面积是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0" name="文本框 19"/>
            <p:cNvSpPr txBox="1"/>
            <p:nvPr/>
          </p:nvSpPr>
          <p:spPr>
            <a:xfrm>
              <a:off x="2817" y="5336"/>
              <a:ext cx="688" cy="628"/>
            </a:xfrm>
            <a:prstGeom prst="rect">
              <a:avLst/>
            </a:prstGeom>
            <a:noFill/>
          </p:spPr>
          <p:txBody>
            <a:bodyPr wrap="none" rtlCol="0" anchor="t">
              <a:spAutoFit/>
            </a:bodyPr>
            <a:p>
              <a:r>
                <a:rPr lang="zh-CN" altLang="en-US" sz="2000" b="1">
                  <a:solidFill>
                    <a:srgbClr val="FF0000"/>
                  </a:solidFill>
                  <a:latin typeface="Calibri" panose="020F0502020204030204" charset="0"/>
                </a:rPr>
                <a:t>①</a:t>
              </a:r>
              <a:endParaRPr lang="zh-CN" altLang="en-US" sz="2000" b="1">
                <a:solidFill>
                  <a:srgbClr val="FF0000"/>
                </a:solidFill>
                <a:latin typeface="Calibri" panose="020F0502020204030204" charset="0"/>
              </a:endParaRPr>
            </a:p>
          </p:txBody>
        </p:sp>
      </p:grpSp>
      <p:grpSp>
        <p:nvGrpSpPr>
          <p:cNvPr id="56" name="组合 55"/>
          <p:cNvGrpSpPr/>
          <p:nvPr/>
        </p:nvGrpSpPr>
        <p:grpSpPr>
          <a:xfrm rot="0">
            <a:off x="592455" y="1163320"/>
            <a:ext cx="5086985" cy="2600325"/>
            <a:chOff x="1895" y="4083"/>
            <a:chExt cx="7143" cy="2324"/>
          </a:xfrm>
        </p:grpSpPr>
        <p:sp>
          <p:nvSpPr>
            <p:cNvPr id="57" name="圆角矩形 56"/>
            <p:cNvSpPr/>
            <p:nvPr/>
          </p:nvSpPr>
          <p:spPr>
            <a:xfrm>
              <a:off x="1967" y="4146"/>
              <a:ext cx="6983" cy="2195"/>
            </a:xfrm>
            <a:prstGeom prst="roundRect">
              <a:avLst/>
            </a:prstGeom>
            <a:noFill/>
            <a:ln w="41275" cmpd="dbl">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8" name="圆角矩形 57"/>
            <p:cNvSpPr/>
            <p:nvPr/>
          </p:nvSpPr>
          <p:spPr>
            <a:xfrm>
              <a:off x="1895" y="4083"/>
              <a:ext cx="7143" cy="2324"/>
            </a:xfrm>
            <a:prstGeom prst="roundRect">
              <a:avLst/>
            </a:prstGeom>
            <a:noFill/>
            <a:ln w="28575" cmpd="dbl">
              <a:solidFill>
                <a:schemeClr val="tx2">
                  <a:lumMod val="90000"/>
                  <a:lumOff val="1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grpSp>
      <p:sp>
        <p:nvSpPr>
          <p:cNvPr id="18" name="文本框 17"/>
          <p:cNvSpPr txBox="1"/>
          <p:nvPr/>
        </p:nvSpPr>
        <p:spPr>
          <a:xfrm>
            <a:off x="3387725" y="1366520"/>
            <a:ext cx="970280" cy="398780"/>
          </a:xfrm>
          <a:prstGeom prst="rect">
            <a:avLst/>
          </a:prstGeom>
          <a:noFill/>
        </p:spPr>
        <p:txBody>
          <a:bodyPr wrap="none" rtlCol="0" anchor="t">
            <a:spAutoFit/>
          </a:bodyPr>
          <a:p>
            <a:r>
              <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3" name="组合 22"/>
          <p:cNvGrpSpPr/>
          <p:nvPr/>
        </p:nvGrpSpPr>
        <p:grpSpPr>
          <a:xfrm>
            <a:off x="738505" y="1958975"/>
            <a:ext cx="5048885" cy="422910"/>
            <a:chOff x="2817" y="6714"/>
            <a:chExt cx="7951" cy="666"/>
          </a:xfrm>
        </p:grpSpPr>
        <p:sp>
          <p:nvSpPr>
            <p:cNvPr id="19" name="文本框 18"/>
            <p:cNvSpPr txBox="1"/>
            <p:nvPr/>
          </p:nvSpPr>
          <p:spPr>
            <a:xfrm>
              <a:off x="3585" y="6752"/>
              <a:ext cx="7183"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2" name="文本框 21"/>
            <p:cNvSpPr txBox="1"/>
            <p:nvPr/>
          </p:nvSpPr>
          <p:spPr>
            <a:xfrm>
              <a:off x="2817" y="6714"/>
              <a:ext cx="688" cy="628"/>
            </a:xfrm>
            <a:prstGeom prst="rect">
              <a:avLst/>
            </a:prstGeom>
            <a:noFill/>
          </p:spPr>
          <p:txBody>
            <a:bodyPr wrap="none" rtlCol="0" anchor="t">
              <a:spAutoFit/>
            </a:bodyPr>
            <a:p>
              <a:r>
                <a:rPr lang="zh-CN" altLang="en-US" sz="2000" b="1">
                  <a:solidFill>
                    <a:srgbClr val="FF0000"/>
                  </a:solidFill>
                  <a:latin typeface="Calibri" panose="020F0502020204030204" charset="0"/>
                </a:rPr>
                <a:t>②</a:t>
              </a:r>
              <a:endParaRPr lang="zh-CN" altLang="en-US" sz="2000" b="1">
                <a:solidFill>
                  <a:srgbClr val="FF0000"/>
                </a:solidFill>
                <a:latin typeface="Calibri" panose="020F0502020204030204" charset="0"/>
              </a:endParaRPr>
            </a:p>
          </p:txBody>
        </p:sp>
      </p:grpSp>
      <p:grpSp>
        <p:nvGrpSpPr>
          <p:cNvPr id="26" name="组合 25"/>
          <p:cNvGrpSpPr/>
          <p:nvPr/>
        </p:nvGrpSpPr>
        <p:grpSpPr>
          <a:xfrm>
            <a:off x="774700" y="2533015"/>
            <a:ext cx="5012690" cy="448310"/>
            <a:chOff x="2874" y="7978"/>
            <a:chExt cx="7894" cy="706"/>
          </a:xfrm>
        </p:grpSpPr>
        <p:sp>
          <p:nvSpPr>
            <p:cNvPr id="24" name="文本框 23"/>
            <p:cNvSpPr txBox="1"/>
            <p:nvPr/>
          </p:nvSpPr>
          <p:spPr>
            <a:xfrm>
              <a:off x="3585" y="8056"/>
              <a:ext cx="7183"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25" name="文本框 24"/>
            <p:cNvSpPr txBox="1"/>
            <p:nvPr/>
          </p:nvSpPr>
          <p:spPr>
            <a:xfrm>
              <a:off x="2874" y="7978"/>
              <a:ext cx="688" cy="628"/>
            </a:xfrm>
            <a:prstGeom prst="rect">
              <a:avLst/>
            </a:prstGeom>
            <a:noFill/>
          </p:spPr>
          <p:txBody>
            <a:bodyPr wrap="none" rtlCol="0">
              <a:spAutoFit/>
            </a:bodyPr>
            <a:p>
              <a:pPr algn="l"/>
              <a:r>
                <a:rPr lang="zh-CN" altLang="en-US" sz="2000" b="1">
                  <a:solidFill>
                    <a:srgbClr val="FF0000"/>
                  </a:solidFill>
                  <a:latin typeface="Calibri" panose="020F0502020204030204" charset="0"/>
                  <a:sym typeface="+mn-ea"/>
                </a:rPr>
                <a:t>③</a:t>
              </a:r>
              <a:endParaRPr lang="zh-CN" altLang="en-US" sz="2000" b="1">
                <a:solidFill>
                  <a:srgbClr val="FF0000"/>
                </a:solidFill>
                <a:latin typeface="Calibri" panose="020F0502020204030204" charset="0"/>
                <a:sym typeface="+mn-ea"/>
              </a:endParaRPr>
            </a:p>
          </p:txBody>
        </p:sp>
      </p:grpSp>
      <p:grpSp>
        <p:nvGrpSpPr>
          <p:cNvPr id="31" name="组合 30"/>
          <p:cNvGrpSpPr/>
          <p:nvPr/>
        </p:nvGrpSpPr>
        <p:grpSpPr>
          <a:xfrm>
            <a:off x="773430" y="3086735"/>
            <a:ext cx="3916680" cy="425450"/>
            <a:chOff x="2912" y="9110"/>
            <a:chExt cx="6168" cy="670"/>
          </a:xfrm>
        </p:grpSpPr>
        <p:sp>
          <p:nvSpPr>
            <p:cNvPr id="29" name="文本框 28"/>
            <p:cNvSpPr txBox="1"/>
            <p:nvPr/>
          </p:nvSpPr>
          <p:spPr>
            <a:xfrm>
              <a:off x="2912" y="9110"/>
              <a:ext cx="688" cy="628"/>
            </a:xfrm>
            <a:prstGeom prst="rect">
              <a:avLst/>
            </a:prstGeom>
            <a:noFill/>
          </p:spPr>
          <p:txBody>
            <a:bodyPr wrap="none" rtlCol="0" anchor="t">
              <a:spAutoFit/>
            </a:bodyPr>
            <a:p>
              <a:r>
                <a:rPr lang="zh-CN" altLang="en-US" sz="2000" b="1">
                  <a:solidFill>
                    <a:schemeClr val="accent1">
                      <a:lumMod val="50000"/>
                    </a:schemeClr>
                  </a:solidFill>
                  <a:latin typeface="微软雅黑" panose="020B0503020204020204" pitchFamily="34" charset="-122"/>
                  <a:ea typeface="微软雅黑" panose="020B0503020204020204" pitchFamily="34" charset="-122"/>
                </a:rPr>
                <a:t>④</a:t>
              </a:r>
              <a:endParaRPr lang="zh-CN" altLang="en-US" sz="2000" b="1">
                <a:solidFill>
                  <a:schemeClr val="accent1">
                    <a:lumMod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23" y="9152"/>
              <a:ext cx="5457" cy="628"/>
            </a:xfrm>
            <a:prstGeom prst="rect">
              <a:avLst/>
            </a:prstGeom>
            <a:noFill/>
          </p:spPr>
          <p:txBody>
            <a:bodyPr wrap="none" rtlCol="0" anchor="t">
              <a:spAutoFit/>
            </a:bodyPr>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要求的是</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___________</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的面积。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grpSp>
        <p:nvGrpSpPr>
          <p:cNvPr id="32" name="Group 6"/>
          <p:cNvGrpSpPr/>
          <p:nvPr/>
        </p:nvGrpSpPr>
        <p:grpSpPr>
          <a:xfrm rot="0">
            <a:off x="4900295" y="1743075"/>
            <a:ext cx="576580" cy="614363"/>
            <a:chOff x="4876" y="2832"/>
            <a:chExt cx="363" cy="387"/>
          </a:xfrm>
        </p:grpSpPr>
        <p:sp>
          <p:nvSpPr>
            <p:cNvPr id="33" name="Text Box 7"/>
            <p:cNvSpPr txBox="1"/>
            <p:nvPr/>
          </p:nvSpPr>
          <p:spPr>
            <a:xfrm>
              <a:off x="4876" y="2832"/>
              <a:ext cx="363" cy="387"/>
            </a:xfrm>
            <a:prstGeom prst="rect">
              <a:avLst/>
            </a:prstGeom>
            <a:noFill/>
            <a:ln w="9525">
              <a:noFill/>
            </a:ln>
          </p:spPr>
          <p:txBody>
            <a:bodyPr>
              <a:spAutoFit/>
            </a:bodyPr>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1</a:t>
              </a:r>
              <a:endParaRPr lang="en-US" altLang="zh-CN" sz="20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2</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4" name="Line 8"/>
            <p:cNvSpPr/>
            <p:nvPr/>
          </p:nvSpPr>
          <p:spPr>
            <a:xfrm>
              <a:off x="4876" y="3006"/>
              <a:ext cx="227" cy="0"/>
            </a:xfrm>
            <a:prstGeom prst="line">
              <a:avLst/>
            </a:prstGeom>
            <a:ln w="22225" cap="flat" cmpd="sng">
              <a:solidFill>
                <a:srgbClr val="FF0000"/>
              </a:solidFill>
              <a:prstDash val="solid"/>
              <a:headEnd type="none" w="med" len="med"/>
              <a:tailEnd type="none" w="med" len="med"/>
            </a:ln>
          </p:spPr>
        </p:sp>
      </p:grpSp>
      <p:grpSp>
        <p:nvGrpSpPr>
          <p:cNvPr id="35" name="Group 6"/>
          <p:cNvGrpSpPr/>
          <p:nvPr/>
        </p:nvGrpSpPr>
        <p:grpSpPr>
          <a:xfrm rot="0">
            <a:off x="4900295" y="2363470"/>
            <a:ext cx="576580" cy="614363"/>
            <a:chOff x="4876" y="2824"/>
            <a:chExt cx="363" cy="387"/>
          </a:xfrm>
        </p:grpSpPr>
        <p:sp>
          <p:nvSpPr>
            <p:cNvPr id="36" name="Text Box 7"/>
            <p:cNvSpPr txBox="1"/>
            <p:nvPr/>
          </p:nvSpPr>
          <p:spPr>
            <a:xfrm>
              <a:off x="4876" y="2824"/>
              <a:ext cx="363" cy="387"/>
            </a:xfrm>
            <a:prstGeom prst="rect">
              <a:avLst/>
            </a:prstGeom>
            <a:noFill/>
            <a:ln w="9525">
              <a:noFill/>
            </a:ln>
          </p:spPr>
          <p:txBody>
            <a:bodyPr>
              <a:spAutoFit/>
            </a:bodyPr>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1</a:t>
              </a:r>
              <a:endParaRPr lang="en-US" altLang="zh-CN" sz="2000" dirty="0">
                <a:solidFill>
                  <a:srgbClr val="FF0000"/>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000" dirty="0">
                  <a:solidFill>
                    <a:srgbClr val="FF0000"/>
                  </a:solidFill>
                  <a:latin typeface="微软雅黑" panose="020B0503020204020204" pitchFamily="34" charset="-122"/>
                  <a:ea typeface="微软雅黑" panose="020B0503020204020204" pitchFamily="34" charset="-122"/>
                </a:rPr>
                <a:t>4</a:t>
              </a: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7" name="Line 8"/>
            <p:cNvSpPr/>
            <p:nvPr/>
          </p:nvSpPr>
          <p:spPr>
            <a:xfrm>
              <a:off x="4876" y="2982"/>
              <a:ext cx="227" cy="0"/>
            </a:xfrm>
            <a:prstGeom prst="line">
              <a:avLst/>
            </a:prstGeom>
            <a:ln w="22225" cap="flat" cmpd="sng">
              <a:solidFill>
                <a:srgbClr val="FF0000"/>
              </a:solidFill>
              <a:prstDash val="solid"/>
              <a:headEnd type="none" w="med" len="med"/>
              <a:tailEnd type="none" w="med" len="med"/>
            </a:ln>
          </p:spPr>
        </p:sp>
      </p:grpSp>
      <p:sp>
        <p:nvSpPr>
          <p:cNvPr id="38" name="文本框 37"/>
          <p:cNvSpPr txBox="1"/>
          <p:nvPr/>
        </p:nvSpPr>
        <p:spPr>
          <a:xfrm>
            <a:off x="2358390" y="3086735"/>
            <a:ext cx="1198880" cy="398780"/>
          </a:xfrm>
          <a:prstGeom prst="rect">
            <a:avLst/>
          </a:prstGeom>
          <a:noFill/>
        </p:spPr>
        <p:txBody>
          <a:bodyPr wrap="none" rtlCol="0" anchor="t">
            <a:spAutoFit/>
          </a:bodyPr>
          <a:p>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红萝卜地</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3"/>
          <p:cNvSpPr/>
          <p:nvPr/>
        </p:nvSpPr>
        <p:spPr>
          <a:xfrm>
            <a:off x="6002382" y="3338830"/>
            <a:ext cx="2405063" cy="1908000"/>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cxnSp>
        <p:nvCxnSpPr>
          <p:cNvPr id="6" name="直接连接符 5"/>
          <p:cNvCxnSpPr/>
          <p:nvPr/>
        </p:nvCxnSpPr>
        <p:spPr>
          <a:xfrm>
            <a:off x="720729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808957"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412207"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003652" y="3330575"/>
            <a:ext cx="586800" cy="190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6002382" y="3311842"/>
            <a:ext cx="4810125" cy="19431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47117" name="左大括号 47116"/>
          <p:cNvSpPr/>
          <p:nvPr/>
        </p:nvSpPr>
        <p:spPr>
          <a:xfrm rot="5400000">
            <a:off x="8264525" y="-233680"/>
            <a:ext cx="288925" cy="480631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文本框 10"/>
          <p:cNvSpPr txBox="1"/>
          <p:nvPr/>
        </p:nvSpPr>
        <p:spPr>
          <a:xfrm>
            <a:off x="7849870" y="1463675"/>
            <a:ext cx="1125855" cy="460375"/>
          </a:xfrm>
          <a:prstGeom prst="rect">
            <a:avLst/>
          </a:prstGeom>
          <a:noFill/>
        </p:spPr>
        <p:txBody>
          <a:bodyPr wrap="none" rtlCol="0" anchor="t">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左大括号 11"/>
          <p:cNvSpPr/>
          <p:nvPr/>
        </p:nvSpPr>
        <p:spPr>
          <a:xfrm rot="5400000">
            <a:off x="7065010" y="1829435"/>
            <a:ext cx="288925" cy="240665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28" name="组合 27"/>
          <p:cNvGrpSpPr/>
          <p:nvPr/>
        </p:nvGrpSpPr>
        <p:grpSpPr>
          <a:xfrm>
            <a:off x="5955665" y="2361565"/>
            <a:ext cx="4988560" cy="717550"/>
            <a:chOff x="9379" y="3719"/>
            <a:chExt cx="7856" cy="1130"/>
          </a:xfrm>
        </p:grpSpPr>
        <p:sp>
          <p:nvSpPr>
            <p:cNvPr id="14" name="文本框 13"/>
            <p:cNvSpPr txBox="1"/>
            <p:nvPr/>
          </p:nvSpPr>
          <p:spPr>
            <a:xfrm>
              <a:off x="9379" y="3840"/>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6" name="Group 6"/>
            <p:cNvGrpSpPr/>
            <p:nvPr/>
          </p:nvGrpSpPr>
          <p:grpSpPr>
            <a:xfrm rot="0">
              <a:off x="16327" y="3719"/>
              <a:ext cx="908" cy="1130"/>
              <a:chOff x="4876" y="2808"/>
              <a:chExt cx="363" cy="452"/>
            </a:xfrm>
          </p:grpSpPr>
          <p:sp>
            <p:nvSpPr>
              <p:cNvPr id="17" name="Text Box 7"/>
              <p:cNvSpPr txBox="1"/>
              <p:nvPr/>
            </p:nvSpPr>
            <p:spPr>
              <a:xfrm>
                <a:off x="4876" y="280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4876" y="3006"/>
                <a:ext cx="227"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a:off x="4569460" y="5591175"/>
            <a:ext cx="4982845" cy="717550"/>
            <a:chOff x="7196" y="8925"/>
            <a:chExt cx="7847" cy="1130"/>
          </a:xfrm>
        </p:grpSpPr>
        <p:sp>
          <p:nvSpPr>
            <p:cNvPr id="41" name="文本框 40"/>
            <p:cNvSpPr txBox="1"/>
            <p:nvPr/>
          </p:nvSpPr>
          <p:spPr>
            <a:xfrm>
              <a:off x="7196" y="9018"/>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rot="0">
              <a:off x="14135" y="8925"/>
              <a:ext cx="908" cy="1130"/>
              <a:chOff x="4876" y="2824"/>
              <a:chExt cx="363" cy="452"/>
            </a:xfrm>
          </p:grpSpPr>
          <p:sp>
            <p:nvSpPr>
              <p:cNvPr id="4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左大括号 46"/>
          <p:cNvSpPr/>
          <p:nvPr/>
        </p:nvSpPr>
        <p:spPr>
          <a:xfrm rot="16200000">
            <a:off x="6258465" y="5139100"/>
            <a:ext cx="108000" cy="612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cxnSp>
        <p:nvCxnSpPr>
          <p:cNvPr id="5" name="直接连接符 4"/>
          <p:cNvCxnSpPr/>
          <p:nvPr/>
        </p:nvCxnSpPr>
        <p:spPr>
          <a:xfrm>
            <a:off x="660404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961775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219417"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14505" y="33054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358390" y="3947795"/>
            <a:ext cx="3263900" cy="1306830"/>
            <a:chOff x="3714" y="6217"/>
            <a:chExt cx="5140" cy="2058"/>
          </a:xfrm>
        </p:grpSpPr>
        <p:sp>
          <p:nvSpPr>
            <p:cNvPr id="62" name="圆角矩形 61"/>
            <p:cNvSpPr/>
            <p:nvPr/>
          </p:nvSpPr>
          <p:spPr>
            <a:xfrm>
              <a:off x="3714" y="6217"/>
              <a:ext cx="5140" cy="2059"/>
            </a:xfrm>
            <a:prstGeom prst="roundRect">
              <a:avLst/>
            </a:prstGeom>
            <a:solidFill>
              <a:schemeClr val="accent4">
                <a:lumMod val="75000"/>
                <a:alpha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3714" y="6398"/>
              <a:ext cx="5088" cy="725"/>
            </a:xfrm>
            <a:prstGeom prst="rect">
              <a:avLst/>
            </a:prstGeom>
            <a:noFill/>
          </p:spPr>
          <p:txBody>
            <a:bodyPr wrap="none" rtlCol="0" anchor="t">
              <a:spAutoFit/>
            </a:bodyPr>
            <a:p>
              <a:pPr>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红萝卜地占大棚面积的</a:t>
              </a:r>
              <a:endParaRPr lang="en-US" altLang="zh-CN" sz="2400" dirty="0">
                <a:solidFill>
                  <a:schemeClr val="tx1"/>
                </a:solidFill>
                <a:latin typeface="Cambria Math" panose="02040503050406030204" charset="0"/>
                <a:ea typeface="微软雅黑" panose="020B0503020204020204" pitchFamily="34" charset="-122"/>
                <a:cs typeface="Cambria Math" panose="02040503050406030204" charset="0"/>
              </a:endParaRPr>
            </a:p>
          </p:txBody>
        </p:sp>
        <p:grpSp>
          <p:nvGrpSpPr>
            <p:cNvPr id="40" name="组合 39"/>
            <p:cNvGrpSpPr/>
            <p:nvPr/>
          </p:nvGrpSpPr>
          <p:grpSpPr>
            <a:xfrm>
              <a:off x="4882" y="7144"/>
              <a:ext cx="3081" cy="1131"/>
              <a:chOff x="12320" y="1918"/>
              <a:chExt cx="3081" cy="1131"/>
            </a:xfrm>
          </p:grpSpPr>
          <p:sp>
            <p:nvSpPr>
              <p:cNvPr id="51" name="文本框 50"/>
              <p:cNvSpPr txBox="1"/>
              <p:nvPr/>
            </p:nvSpPr>
            <p:spPr>
              <a:xfrm>
                <a:off x="12808" y="2051"/>
                <a:ext cx="171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2" name="组合 41"/>
              <p:cNvGrpSpPr/>
              <p:nvPr/>
            </p:nvGrpSpPr>
            <p:grpSpPr>
              <a:xfrm>
                <a:off x="12320" y="1918"/>
                <a:ext cx="3081" cy="1131"/>
                <a:chOff x="12300" y="3389"/>
                <a:chExt cx="3081" cy="1131"/>
              </a:xfrm>
            </p:grpSpPr>
            <p:grpSp>
              <p:nvGrpSpPr>
                <p:cNvPr id="54" name="组合 53"/>
                <p:cNvGrpSpPr/>
                <p:nvPr/>
              </p:nvGrpSpPr>
              <p:grpSpPr>
                <a:xfrm rot="0">
                  <a:off x="12300" y="3389"/>
                  <a:ext cx="908" cy="1130"/>
                  <a:chOff x="7967" y="3179"/>
                  <a:chExt cx="908" cy="1130"/>
                </a:xfrm>
              </p:grpSpPr>
              <p:sp>
                <p:nvSpPr>
                  <p:cNvPr id="52"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48" name="组合 47"/>
                <p:cNvGrpSpPr/>
                <p:nvPr/>
              </p:nvGrpSpPr>
              <p:grpSpPr>
                <a:xfrm rot="0">
                  <a:off x="13348" y="3389"/>
                  <a:ext cx="908" cy="1131"/>
                  <a:chOff x="7967" y="3179"/>
                  <a:chExt cx="908" cy="1131"/>
                </a:xfrm>
              </p:grpSpPr>
              <p:sp>
                <p:nvSpPr>
                  <p:cNvPr id="4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55" name="组合 54"/>
                <p:cNvGrpSpPr/>
                <p:nvPr/>
              </p:nvGrpSpPr>
              <p:grpSpPr>
                <a:xfrm rot="0">
                  <a:off x="14473" y="3390"/>
                  <a:ext cx="908" cy="1131"/>
                  <a:chOff x="7967" y="3179"/>
                  <a:chExt cx="908" cy="1131"/>
                </a:xfrm>
              </p:grpSpPr>
              <p:sp>
                <p:nvSpPr>
                  <p:cNvPr id="5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0"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grpSp>
      <p:sp>
        <p:nvSpPr>
          <p:cNvPr id="61" name="下箭头 60"/>
          <p:cNvSpPr/>
          <p:nvPr/>
        </p:nvSpPr>
        <p:spPr>
          <a:xfrm rot="4020000">
            <a:off x="5774055" y="4090035"/>
            <a:ext cx="328295" cy="635635"/>
          </a:xfrm>
          <a:prstGeom prst="downArrow">
            <a:avLst>
              <a:gd name="adj1" fmla="val 50000"/>
              <a:gd name="adj2" fmla="val 10856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文本框 6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wipe(up)">
                                      <p:cBhvr>
                                        <p:cTn id="18" dur="500"/>
                                        <p:tgtEl>
                                          <p:spTgt spid="6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500"/>
                                        <p:tgtEl>
                                          <p:spTgt spid="63"/>
                                        </p:tgtEl>
                                        <p:attrNameLst>
                                          <p:attrName>ppt_y</p:attrName>
                                        </p:attrNameLst>
                                      </p:cBhvr>
                                      <p:tavLst>
                                        <p:tav tm="0">
                                          <p:val>
                                            <p:strVal val="#ppt_y+#ppt_h*1.125000"/>
                                          </p:val>
                                        </p:tav>
                                        <p:tav tm="100000">
                                          <p:val>
                                            <p:strVal val="#ppt_y"/>
                                          </p:val>
                                        </p:tav>
                                      </p:tavLst>
                                    </p:anim>
                                    <p:animEffect transition="in" filter="wipe(up)">
                                      <p:cBhvr>
                                        <p:cTn id="2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011282" y="2995930"/>
            <a:ext cx="2405063" cy="1908000"/>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cxnSp>
        <p:nvCxnSpPr>
          <p:cNvPr id="6" name="直接连接符 5"/>
          <p:cNvCxnSpPr/>
          <p:nvPr/>
        </p:nvCxnSpPr>
        <p:spPr>
          <a:xfrm>
            <a:off x="2216195"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17857"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421107"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012552" y="2987675"/>
            <a:ext cx="586800" cy="1908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3" name="矩形 2"/>
          <p:cNvSpPr/>
          <p:nvPr/>
        </p:nvSpPr>
        <p:spPr>
          <a:xfrm>
            <a:off x="1011282" y="2968942"/>
            <a:ext cx="4810125" cy="19431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b="1" dirty="0">
              <a:latin typeface="楷体" panose="02010609060101010101" pitchFamily="49" charset="-122"/>
              <a:ea typeface="楷体" panose="02010609060101010101" pitchFamily="49" charset="-122"/>
            </a:endParaRPr>
          </a:p>
        </p:txBody>
      </p:sp>
      <p:sp>
        <p:nvSpPr>
          <p:cNvPr id="47117" name="左大括号 47116"/>
          <p:cNvSpPr/>
          <p:nvPr/>
        </p:nvSpPr>
        <p:spPr>
          <a:xfrm rot="5400000">
            <a:off x="3273425" y="-576580"/>
            <a:ext cx="288925" cy="480631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1" name="文本框 10"/>
          <p:cNvSpPr txBox="1"/>
          <p:nvPr/>
        </p:nvSpPr>
        <p:spPr>
          <a:xfrm>
            <a:off x="2858770" y="1120775"/>
            <a:ext cx="1125855" cy="460375"/>
          </a:xfrm>
          <a:prstGeom prst="rect">
            <a:avLst/>
          </a:prstGeom>
          <a:noFill/>
        </p:spPr>
        <p:txBody>
          <a:bodyPr wrap="none" rtlCol="0" anchor="t">
            <a:spAutoFit/>
          </a:bodyPr>
          <a:p>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480m²</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左大括号 11"/>
          <p:cNvSpPr/>
          <p:nvPr/>
        </p:nvSpPr>
        <p:spPr>
          <a:xfrm rot="5400000">
            <a:off x="2073910" y="1486535"/>
            <a:ext cx="288925" cy="240665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28" name="组合 27"/>
          <p:cNvGrpSpPr/>
          <p:nvPr/>
        </p:nvGrpSpPr>
        <p:grpSpPr>
          <a:xfrm>
            <a:off x="964565" y="2018665"/>
            <a:ext cx="4988560" cy="717550"/>
            <a:chOff x="9379" y="3719"/>
            <a:chExt cx="7856" cy="1130"/>
          </a:xfrm>
        </p:grpSpPr>
        <p:sp>
          <p:nvSpPr>
            <p:cNvPr id="14" name="文本框 13"/>
            <p:cNvSpPr txBox="1"/>
            <p:nvPr/>
          </p:nvSpPr>
          <p:spPr>
            <a:xfrm>
              <a:off x="9379" y="3840"/>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萝卜地的面积占整个大棚面积的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grpSp>
          <p:nvGrpSpPr>
            <p:cNvPr id="16" name="Group 6"/>
            <p:cNvGrpSpPr/>
            <p:nvPr/>
          </p:nvGrpSpPr>
          <p:grpSpPr>
            <a:xfrm rot="0">
              <a:off x="16327" y="3719"/>
              <a:ext cx="908" cy="1130"/>
              <a:chOff x="4876" y="2808"/>
              <a:chExt cx="363" cy="452"/>
            </a:xfrm>
          </p:grpSpPr>
          <p:sp>
            <p:nvSpPr>
              <p:cNvPr id="17" name="Text Box 7"/>
              <p:cNvSpPr txBox="1"/>
              <p:nvPr/>
            </p:nvSpPr>
            <p:spPr>
              <a:xfrm>
                <a:off x="4876" y="280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4876" y="3006"/>
                <a:ext cx="227" cy="0"/>
              </a:xfrm>
              <a:prstGeom prst="line">
                <a:avLst/>
              </a:prstGeom>
              <a:ln w="22225" cap="flat" cmpd="sng">
                <a:solidFill>
                  <a:schemeClr val="tx1"/>
                </a:solidFill>
                <a:prstDash val="solid"/>
                <a:headEnd type="none" w="med" len="med"/>
                <a:tailEnd type="none" w="med" len="med"/>
              </a:ln>
            </p:spPr>
          </p:sp>
        </p:grpSp>
      </p:grpSp>
      <p:grpSp>
        <p:nvGrpSpPr>
          <p:cNvPr id="46" name="组合 45"/>
          <p:cNvGrpSpPr/>
          <p:nvPr/>
        </p:nvGrpSpPr>
        <p:grpSpPr>
          <a:xfrm>
            <a:off x="838835" y="5344160"/>
            <a:ext cx="4982845" cy="717550"/>
            <a:chOff x="7196" y="8925"/>
            <a:chExt cx="7847" cy="1130"/>
          </a:xfrm>
        </p:grpSpPr>
        <p:sp>
          <p:nvSpPr>
            <p:cNvPr id="41" name="文本框 40"/>
            <p:cNvSpPr txBox="1"/>
            <p:nvPr/>
          </p:nvSpPr>
          <p:spPr>
            <a:xfrm>
              <a:off x="7196" y="9018"/>
              <a:ext cx="70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红萝卜地的面积占萝卜地面积的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3" name="Group 6"/>
            <p:cNvGrpSpPr/>
            <p:nvPr/>
          </p:nvGrpSpPr>
          <p:grpSpPr>
            <a:xfrm rot="0">
              <a:off x="14135" y="8925"/>
              <a:ext cx="908" cy="1130"/>
              <a:chOff x="4876" y="2824"/>
              <a:chExt cx="363" cy="452"/>
            </a:xfrm>
          </p:grpSpPr>
          <p:sp>
            <p:nvSpPr>
              <p:cNvPr id="4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左大括号 46"/>
          <p:cNvSpPr/>
          <p:nvPr/>
        </p:nvSpPr>
        <p:spPr>
          <a:xfrm rot="16200000">
            <a:off x="1267365" y="4796200"/>
            <a:ext cx="108000" cy="612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cxnSp>
        <p:nvCxnSpPr>
          <p:cNvPr id="5" name="直接连接符 4"/>
          <p:cNvCxnSpPr/>
          <p:nvPr/>
        </p:nvCxnSpPr>
        <p:spPr>
          <a:xfrm>
            <a:off x="1612945"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626655"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28317"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023405" y="2962592"/>
            <a:ext cx="0" cy="1949450"/>
          </a:xfrm>
          <a:prstGeom prst="line">
            <a:avLst/>
          </a:prstGeom>
          <a:ln w="285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1333500" y="4095750"/>
            <a:ext cx="3263900" cy="1306830"/>
            <a:chOff x="3714" y="6217"/>
            <a:chExt cx="5140" cy="2058"/>
          </a:xfrm>
        </p:grpSpPr>
        <p:sp>
          <p:nvSpPr>
            <p:cNvPr id="62" name="圆角矩形 61"/>
            <p:cNvSpPr/>
            <p:nvPr/>
          </p:nvSpPr>
          <p:spPr>
            <a:xfrm>
              <a:off x="3714" y="6217"/>
              <a:ext cx="5140" cy="2059"/>
            </a:xfrm>
            <a:prstGeom prst="roundRect">
              <a:avLst/>
            </a:prstGeom>
            <a:solidFill>
              <a:schemeClr val="accent4">
                <a:lumMod val="75000"/>
                <a:alpha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3714" y="6398"/>
              <a:ext cx="5088" cy="725"/>
            </a:xfrm>
            <a:prstGeom prst="rect">
              <a:avLst/>
            </a:prstGeom>
            <a:noFill/>
          </p:spPr>
          <p:txBody>
            <a:bodyPr wrap="none" rtlCol="0" anchor="t">
              <a:spAutoFit/>
            </a:bodyPr>
            <a:p>
              <a:pPr>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红萝卜地占大棚面积的</a:t>
              </a:r>
              <a:endParaRPr lang="en-US" altLang="zh-CN" sz="2400" dirty="0">
                <a:solidFill>
                  <a:schemeClr val="tx1"/>
                </a:solidFill>
                <a:latin typeface="Cambria Math" panose="02040503050406030204" charset="0"/>
                <a:ea typeface="微软雅黑" panose="020B0503020204020204" pitchFamily="34" charset="-122"/>
                <a:cs typeface="Cambria Math" panose="02040503050406030204" charset="0"/>
              </a:endParaRPr>
            </a:p>
          </p:txBody>
        </p:sp>
        <p:grpSp>
          <p:nvGrpSpPr>
            <p:cNvPr id="42" name="组合 41"/>
            <p:cNvGrpSpPr/>
            <p:nvPr/>
          </p:nvGrpSpPr>
          <p:grpSpPr>
            <a:xfrm>
              <a:off x="4882" y="7144"/>
              <a:ext cx="3081" cy="1131"/>
              <a:chOff x="12320" y="1918"/>
              <a:chExt cx="3081" cy="1131"/>
            </a:xfrm>
          </p:grpSpPr>
          <p:sp>
            <p:nvSpPr>
              <p:cNvPr id="51" name="文本框 50"/>
              <p:cNvSpPr txBox="1"/>
              <p:nvPr/>
            </p:nvSpPr>
            <p:spPr>
              <a:xfrm>
                <a:off x="12808" y="2051"/>
                <a:ext cx="171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组合 47"/>
              <p:cNvGrpSpPr/>
              <p:nvPr/>
            </p:nvGrpSpPr>
            <p:grpSpPr>
              <a:xfrm>
                <a:off x="12320" y="1918"/>
                <a:ext cx="3081" cy="1131"/>
                <a:chOff x="12300" y="3389"/>
                <a:chExt cx="3081" cy="1131"/>
              </a:xfrm>
            </p:grpSpPr>
            <p:grpSp>
              <p:nvGrpSpPr>
                <p:cNvPr id="54" name="组合 53"/>
                <p:cNvGrpSpPr/>
                <p:nvPr/>
              </p:nvGrpSpPr>
              <p:grpSpPr>
                <a:xfrm rot="0">
                  <a:off x="12300" y="3389"/>
                  <a:ext cx="908" cy="1130"/>
                  <a:chOff x="7967" y="3179"/>
                  <a:chExt cx="908" cy="1130"/>
                </a:xfrm>
              </p:grpSpPr>
              <p:sp>
                <p:nvSpPr>
                  <p:cNvPr id="52"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49" name="组合 48"/>
                <p:cNvGrpSpPr/>
                <p:nvPr/>
              </p:nvGrpSpPr>
              <p:grpSpPr>
                <a:xfrm rot="0">
                  <a:off x="13348" y="3389"/>
                  <a:ext cx="908" cy="1131"/>
                  <a:chOff x="7967" y="3179"/>
                  <a:chExt cx="908" cy="1131"/>
                </a:xfrm>
              </p:grpSpPr>
              <p:sp>
                <p:nvSpPr>
                  <p:cNvPr id="5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5"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59" name="组合 58"/>
                <p:cNvGrpSpPr/>
                <p:nvPr/>
              </p:nvGrpSpPr>
              <p:grpSpPr>
                <a:xfrm rot="0">
                  <a:off x="14473" y="3390"/>
                  <a:ext cx="908" cy="1131"/>
                  <a:chOff x="7967" y="3179"/>
                  <a:chExt cx="908" cy="1131"/>
                </a:xfrm>
              </p:grpSpPr>
              <p:sp>
                <p:nvSpPr>
                  <p:cNvPr id="60"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1"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grpSp>
      <p:sp>
        <p:nvSpPr>
          <p:cNvPr id="64" name="下箭头 63"/>
          <p:cNvSpPr/>
          <p:nvPr/>
        </p:nvSpPr>
        <p:spPr>
          <a:xfrm rot="19320000">
            <a:off x="1202055" y="3662045"/>
            <a:ext cx="328295" cy="635635"/>
          </a:xfrm>
          <a:prstGeom prst="downArrow">
            <a:avLst>
              <a:gd name="adj1" fmla="val 50000"/>
              <a:gd name="adj2" fmla="val 10856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3" name="组合 102"/>
          <p:cNvGrpSpPr/>
          <p:nvPr/>
        </p:nvGrpSpPr>
        <p:grpSpPr>
          <a:xfrm>
            <a:off x="6880550" y="969494"/>
            <a:ext cx="3512495" cy="1587016"/>
            <a:chOff x="10836" y="1527"/>
            <a:chExt cx="5531" cy="2499"/>
          </a:xfrm>
        </p:grpSpPr>
        <p:grpSp>
          <p:nvGrpSpPr>
            <p:cNvPr id="66" name="组合 65"/>
            <p:cNvGrpSpPr/>
            <p:nvPr/>
          </p:nvGrpSpPr>
          <p:grpSpPr>
            <a:xfrm rot="0">
              <a:off x="10836" y="1527"/>
              <a:ext cx="5330" cy="2499"/>
              <a:chOff x="1981" y="6581"/>
              <a:chExt cx="11945" cy="1582"/>
            </a:xfrm>
          </p:grpSpPr>
          <p:grpSp>
            <p:nvGrpSpPr>
              <p:cNvPr id="67" name="组合 66"/>
              <p:cNvGrpSpPr/>
              <p:nvPr/>
            </p:nvGrpSpPr>
            <p:grpSpPr>
              <a:xfrm>
                <a:off x="2556" y="6766"/>
                <a:ext cx="11370" cy="1397"/>
                <a:chOff x="2556" y="6766"/>
                <a:chExt cx="11370" cy="1397"/>
              </a:xfrm>
            </p:grpSpPr>
            <p:sp>
              <p:nvSpPr>
                <p:cNvPr id="68" name="圆角矩形 67"/>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圆角矩形 68"/>
                <p:cNvSpPr/>
                <p:nvPr/>
              </p:nvSpPr>
              <p:spPr>
                <a:xfrm>
                  <a:off x="2851" y="6861"/>
                  <a:ext cx="10761" cy="1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圆角矩形 69"/>
                <p:cNvSpPr/>
                <p:nvPr/>
              </p:nvSpPr>
              <p:spPr>
                <a:xfrm>
                  <a:off x="2851" y="6833"/>
                  <a:ext cx="10958" cy="1267"/>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71" name="图片 7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 y="6581"/>
                <a:ext cx="2039" cy="372"/>
              </a:xfrm>
              <a:prstGeom prst="rect">
                <a:avLst/>
              </a:prstGeom>
            </p:spPr>
          </p:pic>
        </p:grpSp>
        <p:sp>
          <p:nvSpPr>
            <p:cNvPr id="72" name="文本框 71"/>
            <p:cNvSpPr txBox="1"/>
            <p:nvPr/>
          </p:nvSpPr>
          <p:spPr>
            <a:xfrm>
              <a:off x="11404" y="1918"/>
              <a:ext cx="4963" cy="1888"/>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先求红萝卜地占大棚面积的几分之几</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6" name="组合 75"/>
          <p:cNvGrpSpPr/>
          <p:nvPr/>
        </p:nvGrpSpPr>
        <p:grpSpPr>
          <a:xfrm rot="0">
            <a:off x="7646670" y="2736215"/>
            <a:ext cx="1956435" cy="718185"/>
            <a:chOff x="12320" y="1918"/>
            <a:chExt cx="3081" cy="1131"/>
          </a:xfrm>
        </p:grpSpPr>
        <p:sp>
          <p:nvSpPr>
            <p:cNvPr id="77" name="文本框 76"/>
            <p:cNvSpPr txBox="1"/>
            <p:nvPr/>
          </p:nvSpPr>
          <p:spPr>
            <a:xfrm>
              <a:off x="12808" y="2051"/>
              <a:ext cx="171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8" name="组合 77"/>
            <p:cNvGrpSpPr/>
            <p:nvPr/>
          </p:nvGrpSpPr>
          <p:grpSpPr>
            <a:xfrm>
              <a:off x="12320" y="1918"/>
              <a:ext cx="3081" cy="1131"/>
              <a:chOff x="12300" y="3389"/>
              <a:chExt cx="3081" cy="1131"/>
            </a:xfrm>
          </p:grpSpPr>
          <p:grpSp>
            <p:nvGrpSpPr>
              <p:cNvPr id="79" name="组合 78"/>
              <p:cNvGrpSpPr/>
              <p:nvPr/>
            </p:nvGrpSpPr>
            <p:grpSpPr>
              <a:xfrm rot="0">
                <a:off x="12300" y="3389"/>
                <a:ext cx="908" cy="1130"/>
                <a:chOff x="7967" y="3179"/>
                <a:chExt cx="908" cy="1130"/>
              </a:xfrm>
            </p:grpSpPr>
            <p:sp>
              <p:nvSpPr>
                <p:cNvPr id="80"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1"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82" name="组合 81"/>
              <p:cNvGrpSpPr/>
              <p:nvPr/>
            </p:nvGrpSpPr>
            <p:grpSpPr>
              <a:xfrm rot="0">
                <a:off x="13348" y="3389"/>
                <a:ext cx="908" cy="1131"/>
                <a:chOff x="7967" y="3179"/>
                <a:chExt cx="908" cy="1131"/>
              </a:xfrm>
            </p:grpSpPr>
            <p:sp>
              <p:nvSpPr>
                <p:cNvPr id="83"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4"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85" name="组合 84"/>
              <p:cNvGrpSpPr/>
              <p:nvPr/>
            </p:nvGrpSpPr>
            <p:grpSpPr>
              <a:xfrm rot="0">
                <a:off x="14473" y="3390"/>
                <a:ext cx="908" cy="1131"/>
                <a:chOff x="7967" y="3179"/>
                <a:chExt cx="908" cy="1131"/>
              </a:xfrm>
            </p:grpSpPr>
            <p:sp>
              <p:nvSpPr>
                <p:cNvPr id="86"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7"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grpSp>
        <p:nvGrpSpPr>
          <p:cNvPr id="88" name="组合 87"/>
          <p:cNvGrpSpPr/>
          <p:nvPr/>
        </p:nvGrpSpPr>
        <p:grpSpPr>
          <a:xfrm>
            <a:off x="7080250" y="3306445"/>
            <a:ext cx="3312795" cy="939057"/>
            <a:chOff x="10656" y="1624"/>
            <a:chExt cx="5217" cy="1479"/>
          </a:xfrm>
        </p:grpSpPr>
        <p:grpSp>
          <p:nvGrpSpPr>
            <p:cNvPr id="89" name="组合 88"/>
            <p:cNvGrpSpPr/>
            <p:nvPr/>
          </p:nvGrpSpPr>
          <p:grpSpPr>
            <a:xfrm rot="0">
              <a:off x="10656" y="1624"/>
              <a:ext cx="4951" cy="1479"/>
              <a:chOff x="2251" y="6490"/>
              <a:chExt cx="11675" cy="1673"/>
            </a:xfrm>
          </p:grpSpPr>
          <p:grpSp>
            <p:nvGrpSpPr>
              <p:cNvPr id="90" name="组合 89"/>
              <p:cNvGrpSpPr/>
              <p:nvPr/>
            </p:nvGrpSpPr>
            <p:grpSpPr>
              <a:xfrm>
                <a:off x="2556" y="6766"/>
                <a:ext cx="11370" cy="1397"/>
                <a:chOff x="2556" y="6766"/>
                <a:chExt cx="11370" cy="1397"/>
              </a:xfrm>
            </p:grpSpPr>
            <p:sp>
              <p:nvSpPr>
                <p:cNvPr id="91" name="圆角矩形 90"/>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圆角矩形 91"/>
                <p:cNvSpPr/>
                <p:nvPr/>
              </p:nvSpPr>
              <p:spPr>
                <a:xfrm>
                  <a:off x="2851" y="6913"/>
                  <a:ext cx="10761" cy="10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3" name="圆角矩形 92"/>
                <p:cNvSpPr/>
                <p:nvPr/>
              </p:nvSpPr>
              <p:spPr>
                <a:xfrm>
                  <a:off x="2851" y="6885"/>
                  <a:ext cx="10957" cy="1141"/>
                </a:xfrm>
                <a:prstGeom prst="roundRect">
                  <a:avLst/>
                </a:prstGeom>
                <a:noFill/>
                <a:ln w="3175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94" name="图片 9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686" cy="686"/>
              </a:xfrm>
              <a:prstGeom prst="rect">
                <a:avLst/>
              </a:prstGeom>
            </p:spPr>
          </p:pic>
        </p:grpSp>
        <p:sp>
          <p:nvSpPr>
            <p:cNvPr id="95" name="文本框 94"/>
            <p:cNvSpPr txBox="1"/>
            <p:nvPr/>
          </p:nvSpPr>
          <p:spPr>
            <a:xfrm>
              <a:off x="10910" y="1878"/>
              <a:ext cx="4963" cy="1016"/>
            </a:xfrm>
            <a:prstGeom prst="rect">
              <a:avLst/>
            </a:prstGeom>
            <a:noFill/>
          </p:spPr>
          <p:txBody>
            <a:bodyPr wrap="square" rtlCol="0">
              <a:spAutoFit/>
            </a:bodyPr>
            <a:p>
              <a:pPr algn="l">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再求红萝卜地的面积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6" name="组合 95"/>
          <p:cNvGrpSpPr/>
          <p:nvPr/>
        </p:nvGrpSpPr>
        <p:grpSpPr>
          <a:xfrm>
            <a:off x="7320915" y="4603115"/>
            <a:ext cx="1433830" cy="718185"/>
            <a:chOff x="11430" y="3729"/>
            <a:chExt cx="2258" cy="1131"/>
          </a:xfrm>
        </p:grpSpPr>
        <p:sp>
          <p:nvSpPr>
            <p:cNvPr id="97" name="文本框 96"/>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8" name="组合 97"/>
            <p:cNvGrpSpPr/>
            <p:nvPr/>
          </p:nvGrpSpPr>
          <p:grpSpPr>
            <a:xfrm>
              <a:off x="12780" y="3729"/>
              <a:ext cx="908" cy="1131"/>
              <a:chOff x="7967" y="3179"/>
              <a:chExt cx="908" cy="1131"/>
            </a:xfrm>
          </p:grpSpPr>
          <p:sp>
            <p:nvSpPr>
              <p:cNvPr id="9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0"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101" name="文本框 100"/>
          <p:cNvSpPr txBox="1"/>
          <p:nvPr/>
        </p:nvSpPr>
        <p:spPr>
          <a:xfrm>
            <a:off x="8573135" y="4671060"/>
            <a:ext cx="178308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文本框 101"/>
          <p:cNvSpPr txBox="1"/>
          <p:nvPr/>
        </p:nvSpPr>
        <p:spPr>
          <a:xfrm>
            <a:off x="7048500" y="5473065"/>
            <a:ext cx="3385820"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答：红萝卜地有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p:tgtEl>
                                          <p:spTgt spid="103"/>
                                        </p:tgtEl>
                                        <p:attrNameLst>
                                          <p:attrName>ppt_y</p:attrName>
                                        </p:attrNameLst>
                                      </p:cBhvr>
                                      <p:tavLst>
                                        <p:tav tm="0">
                                          <p:val>
                                            <p:strVal val="#ppt_y+#ppt_h*1.125000"/>
                                          </p:val>
                                        </p:tav>
                                        <p:tav tm="100000">
                                          <p:val>
                                            <p:strVal val="#ppt_y"/>
                                          </p:val>
                                        </p:tav>
                                      </p:tavLst>
                                    </p:anim>
                                    <p:animEffect transition="in" filter="wipe(up)">
                                      <p:cBhvr>
                                        <p:cTn id="8" dur="500"/>
                                        <p:tgtEl>
                                          <p:spTgt spid="10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p:tgtEl>
                                          <p:spTgt spid="76"/>
                                        </p:tgtEl>
                                        <p:attrNameLst>
                                          <p:attrName>ppt_y</p:attrName>
                                        </p:attrNameLst>
                                      </p:cBhvr>
                                      <p:tavLst>
                                        <p:tav tm="0">
                                          <p:val>
                                            <p:strVal val="#ppt_y+#ppt_h*1.125000"/>
                                          </p:val>
                                        </p:tav>
                                        <p:tav tm="100000">
                                          <p:val>
                                            <p:strVal val="#ppt_y"/>
                                          </p:val>
                                        </p:tav>
                                      </p:tavLst>
                                    </p:anim>
                                    <p:animEffect transition="in" filter="wipe(up)">
                                      <p:cBhvr>
                                        <p:cTn id="14" dur="500"/>
                                        <p:tgtEl>
                                          <p:spTgt spid="7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p:tgtEl>
                                          <p:spTgt spid="88"/>
                                        </p:tgtEl>
                                        <p:attrNameLst>
                                          <p:attrName>ppt_y</p:attrName>
                                        </p:attrNameLst>
                                      </p:cBhvr>
                                      <p:tavLst>
                                        <p:tav tm="0">
                                          <p:val>
                                            <p:strVal val="#ppt_y+#ppt_h*1.125000"/>
                                          </p:val>
                                        </p:tav>
                                        <p:tav tm="100000">
                                          <p:val>
                                            <p:strVal val="#ppt_y"/>
                                          </p:val>
                                        </p:tav>
                                      </p:tavLst>
                                    </p:anim>
                                    <p:animEffect transition="in" filter="wipe(up)">
                                      <p:cBhvr>
                                        <p:cTn id="20" dur="500"/>
                                        <p:tgtEl>
                                          <p:spTgt spid="8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additive="base">
                                        <p:cTn id="25" dur="500"/>
                                        <p:tgtEl>
                                          <p:spTgt spid="96"/>
                                        </p:tgtEl>
                                        <p:attrNameLst>
                                          <p:attrName>ppt_y</p:attrName>
                                        </p:attrNameLst>
                                      </p:cBhvr>
                                      <p:tavLst>
                                        <p:tav tm="0">
                                          <p:val>
                                            <p:strVal val="#ppt_y+#ppt_h*1.125000"/>
                                          </p:val>
                                        </p:tav>
                                        <p:tav tm="100000">
                                          <p:val>
                                            <p:strVal val="#ppt_y"/>
                                          </p:val>
                                        </p:tav>
                                      </p:tavLst>
                                    </p:anim>
                                    <p:animEffect transition="in" filter="wipe(up)">
                                      <p:cBhvr>
                                        <p:cTn id="26" dur="500"/>
                                        <p:tgtEl>
                                          <p:spTgt spid="9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additive="base">
                                        <p:cTn id="31" dur="500"/>
                                        <p:tgtEl>
                                          <p:spTgt spid="101"/>
                                        </p:tgtEl>
                                        <p:attrNameLst>
                                          <p:attrName>ppt_y</p:attrName>
                                        </p:attrNameLst>
                                      </p:cBhvr>
                                      <p:tavLst>
                                        <p:tav tm="0">
                                          <p:val>
                                            <p:strVal val="#ppt_y+#ppt_h*1.125000"/>
                                          </p:val>
                                        </p:tav>
                                        <p:tav tm="100000">
                                          <p:val>
                                            <p:strVal val="#ppt_y"/>
                                          </p:val>
                                        </p:tav>
                                      </p:tavLst>
                                    </p:anim>
                                    <p:animEffect transition="in" filter="wipe(up)">
                                      <p:cBhvr>
                                        <p:cTn id="32" dur="500"/>
                                        <p:tgtEl>
                                          <p:spTgt spid="10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p:tgtEl>
                                          <p:spTgt spid="102"/>
                                        </p:tgtEl>
                                        <p:attrNameLst>
                                          <p:attrName>ppt_y</p:attrName>
                                        </p:attrNameLst>
                                      </p:cBhvr>
                                      <p:tavLst>
                                        <p:tav tm="0">
                                          <p:val>
                                            <p:strVal val="#ppt_y+#ppt_h*1.125000"/>
                                          </p:val>
                                        </p:tav>
                                        <p:tav tm="100000">
                                          <p:val>
                                            <p:strVal val="#ppt_y"/>
                                          </p:val>
                                        </p:tav>
                                      </p:tavLst>
                                    </p:anim>
                                    <p:animEffect transition="in" filter="wipe(up)">
                                      <p:cBhvr>
                                        <p:cTn id="38"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0" name="组合 39"/>
          <p:cNvGrpSpPr/>
          <p:nvPr/>
        </p:nvGrpSpPr>
        <p:grpSpPr>
          <a:xfrm>
            <a:off x="2681605" y="1430020"/>
            <a:ext cx="4193540" cy="1355090"/>
            <a:chOff x="4223" y="2252"/>
            <a:chExt cx="6604" cy="2134"/>
          </a:xfrm>
        </p:grpSpPr>
        <p:sp>
          <p:nvSpPr>
            <p:cNvPr id="3" name="矩形 2"/>
            <p:cNvSpPr/>
            <p:nvPr/>
          </p:nvSpPr>
          <p:spPr>
            <a:xfrm>
              <a:off x="4223" y="2252"/>
              <a:ext cx="6604" cy="2134"/>
            </a:xfrm>
            <a:prstGeom prst="rect">
              <a:avLst/>
            </a:prstGeom>
            <a:solidFill>
              <a:schemeClr val="accent4">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5035" y="2375"/>
              <a:ext cx="4963" cy="1888"/>
            </a:xfrm>
            <a:prstGeom prst="rect">
              <a:avLst/>
            </a:prstGeom>
            <a:noFill/>
          </p:spPr>
          <p:txBody>
            <a:bodyPr wrap="square" rtlCol="0">
              <a:spAutoFit/>
            </a:bodyPr>
            <a:p>
              <a:pPr algn="ctr">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先求萝卜地的面积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再求红萝卜地的面积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6873875" y="1430020"/>
            <a:ext cx="4422140" cy="1355090"/>
            <a:chOff x="10825" y="2252"/>
            <a:chExt cx="6964" cy="2134"/>
          </a:xfrm>
        </p:grpSpPr>
        <p:sp>
          <p:nvSpPr>
            <p:cNvPr id="4" name="矩形 3"/>
            <p:cNvSpPr/>
            <p:nvPr/>
          </p:nvSpPr>
          <p:spPr>
            <a:xfrm>
              <a:off x="10825" y="2252"/>
              <a:ext cx="6964" cy="2134"/>
            </a:xfrm>
            <a:prstGeom prst="rect">
              <a:avLst/>
            </a:prstGeom>
            <a:solidFill>
              <a:schemeClr val="accent3">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898" y="2375"/>
              <a:ext cx="4963" cy="1888"/>
            </a:xfrm>
            <a:prstGeom prst="rect">
              <a:avLst/>
            </a:prstGeom>
            <a:noFill/>
          </p:spPr>
          <p:txBody>
            <a:bodyPr wrap="square" rtlCol="0">
              <a:spAutoFit/>
            </a:bodyPr>
            <a:p>
              <a:pPr algn="ctr">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先求面积间的关系</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再求红萝卜地的面积</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矩形 5"/>
          <p:cNvSpPr/>
          <p:nvPr/>
        </p:nvSpPr>
        <p:spPr>
          <a:xfrm>
            <a:off x="1007745" y="1430020"/>
            <a:ext cx="1661160" cy="1355090"/>
          </a:xfrm>
          <a:prstGeom prst="rect">
            <a:avLst/>
          </a:prstGeom>
          <a:solidFill>
            <a:schemeClr val="accent2">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4" name="组合 43"/>
          <p:cNvGrpSpPr/>
          <p:nvPr/>
        </p:nvGrpSpPr>
        <p:grpSpPr>
          <a:xfrm>
            <a:off x="1007745" y="2785110"/>
            <a:ext cx="1661160" cy="1648460"/>
            <a:chOff x="1587" y="4386"/>
            <a:chExt cx="2616" cy="2596"/>
          </a:xfrm>
        </p:grpSpPr>
        <p:sp>
          <p:nvSpPr>
            <p:cNvPr id="7" name="矩形 6"/>
            <p:cNvSpPr/>
            <p:nvPr/>
          </p:nvSpPr>
          <p:spPr>
            <a:xfrm>
              <a:off x="1587" y="4386"/>
              <a:ext cx="2616" cy="2597"/>
            </a:xfrm>
            <a:prstGeom prst="rect">
              <a:avLst/>
            </a:prstGeom>
            <a:solidFill>
              <a:schemeClr val="accent2">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835" y="5360"/>
              <a:ext cx="2208" cy="725"/>
            </a:xfrm>
            <a:prstGeom prst="rect">
              <a:avLst/>
            </a:prstGeom>
            <a:noFill/>
          </p:spPr>
          <p:txBody>
            <a:bodyPr wrap="none" rtlCol="0">
              <a:spAutoFit/>
            </a:bodyPr>
            <a:p>
              <a:r>
                <a:rPr lang="zh-CN" altLang="en-US" sz="2400"/>
                <a:t>分步算式</a:t>
              </a:r>
              <a:endParaRPr lang="zh-CN" altLang="en-US" sz="2400"/>
            </a:p>
          </p:txBody>
        </p:sp>
      </p:grpSp>
      <p:grpSp>
        <p:nvGrpSpPr>
          <p:cNvPr id="48" name="组合 47"/>
          <p:cNvGrpSpPr/>
          <p:nvPr/>
        </p:nvGrpSpPr>
        <p:grpSpPr>
          <a:xfrm>
            <a:off x="2682240" y="2785110"/>
            <a:ext cx="4192270" cy="1648460"/>
            <a:chOff x="4224" y="4386"/>
            <a:chExt cx="6602" cy="2596"/>
          </a:xfrm>
        </p:grpSpPr>
        <p:sp>
          <p:nvSpPr>
            <p:cNvPr id="9" name="矩形 8"/>
            <p:cNvSpPr/>
            <p:nvPr/>
          </p:nvSpPr>
          <p:spPr>
            <a:xfrm>
              <a:off x="4224" y="4386"/>
              <a:ext cx="6602" cy="2597"/>
            </a:xfrm>
            <a:prstGeom prst="rect">
              <a:avLst/>
            </a:prstGeom>
            <a:solidFill>
              <a:schemeClr val="accent4">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rot="0">
              <a:off x="5060" y="4616"/>
              <a:ext cx="5007" cy="1130"/>
              <a:chOff x="10890" y="3409"/>
              <a:chExt cx="5007" cy="1130"/>
            </a:xfrm>
          </p:grpSpPr>
          <p:grpSp>
            <p:nvGrpSpPr>
              <p:cNvPr id="55" name="组合 54"/>
              <p:cNvGrpSpPr/>
              <p:nvPr/>
            </p:nvGrpSpPr>
            <p:grpSpPr>
              <a:xfrm>
                <a:off x="10890" y="3409"/>
                <a:ext cx="2258" cy="1130"/>
                <a:chOff x="11430" y="3729"/>
                <a:chExt cx="2258" cy="1130"/>
              </a:xfrm>
            </p:grpSpPr>
            <p:sp>
              <p:nvSpPr>
                <p:cNvPr id="51" name="文本框 50"/>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4" name="组合 53"/>
                <p:cNvGrpSpPr/>
                <p:nvPr/>
              </p:nvGrpSpPr>
              <p:grpSpPr>
                <a:xfrm>
                  <a:off x="12780" y="3729"/>
                  <a:ext cx="908" cy="1130"/>
                  <a:chOff x="7967" y="3179"/>
                  <a:chExt cx="908" cy="1130"/>
                </a:xfrm>
              </p:grpSpPr>
              <p:sp>
                <p:nvSpPr>
                  <p:cNvPr id="52"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59" name="文本框 58"/>
              <p:cNvSpPr txBox="1"/>
              <p:nvPr/>
            </p:nvSpPr>
            <p:spPr>
              <a:xfrm>
                <a:off x="12808" y="3522"/>
                <a:ext cx="308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12" name="组合 11"/>
          <p:cNvGrpSpPr/>
          <p:nvPr/>
        </p:nvGrpSpPr>
        <p:grpSpPr>
          <a:xfrm>
            <a:off x="3297555" y="3705860"/>
            <a:ext cx="3035300" cy="718185"/>
            <a:chOff x="10956" y="6591"/>
            <a:chExt cx="4780" cy="1131"/>
          </a:xfrm>
        </p:grpSpPr>
        <p:grpSp>
          <p:nvGrpSpPr>
            <p:cNvPr id="68" name="组合 67"/>
            <p:cNvGrpSpPr/>
            <p:nvPr/>
          </p:nvGrpSpPr>
          <p:grpSpPr>
            <a:xfrm>
              <a:off x="10956" y="6591"/>
              <a:ext cx="2258" cy="1131"/>
              <a:chOff x="11430" y="3729"/>
              <a:chExt cx="2258" cy="1131"/>
            </a:xfrm>
          </p:grpSpPr>
          <p:sp>
            <p:nvSpPr>
              <p:cNvPr id="69" name="文本框 68"/>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0" name="组合 69"/>
              <p:cNvGrpSpPr/>
              <p:nvPr/>
            </p:nvGrpSpPr>
            <p:grpSpPr>
              <a:xfrm>
                <a:off x="12780" y="3729"/>
                <a:ext cx="908" cy="1131"/>
                <a:chOff x="7967" y="3179"/>
                <a:chExt cx="908" cy="1131"/>
              </a:xfrm>
            </p:grpSpPr>
            <p:sp>
              <p:nvSpPr>
                <p:cNvPr id="71"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2"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73" name="文本框 72"/>
            <p:cNvSpPr txBox="1"/>
            <p:nvPr/>
          </p:nvSpPr>
          <p:spPr>
            <a:xfrm>
              <a:off x="12928" y="6698"/>
              <a:ext cx="280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6" name="组合 55"/>
          <p:cNvGrpSpPr/>
          <p:nvPr/>
        </p:nvGrpSpPr>
        <p:grpSpPr>
          <a:xfrm>
            <a:off x="6874510" y="2785110"/>
            <a:ext cx="4422140" cy="1648460"/>
            <a:chOff x="10826" y="4386"/>
            <a:chExt cx="6964" cy="2596"/>
          </a:xfrm>
        </p:grpSpPr>
        <p:sp>
          <p:nvSpPr>
            <p:cNvPr id="10" name="矩形 9"/>
            <p:cNvSpPr/>
            <p:nvPr/>
          </p:nvSpPr>
          <p:spPr>
            <a:xfrm>
              <a:off x="10826" y="4386"/>
              <a:ext cx="6964" cy="2597"/>
            </a:xfrm>
            <a:prstGeom prst="rect">
              <a:avLst/>
            </a:prstGeom>
            <a:solidFill>
              <a:schemeClr val="accent3">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6" name="组合 75"/>
            <p:cNvGrpSpPr/>
            <p:nvPr/>
          </p:nvGrpSpPr>
          <p:grpSpPr>
            <a:xfrm rot="0">
              <a:off x="12859" y="4549"/>
              <a:ext cx="3081" cy="1131"/>
              <a:chOff x="12320" y="1918"/>
              <a:chExt cx="3081" cy="1131"/>
            </a:xfrm>
          </p:grpSpPr>
          <p:sp>
            <p:nvSpPr>
              <p:cNvPr id="77" name="文本框 76"/>
              <p:cNvSpPr txBox="1"/>
              <p:nvPr/>
            </p:nvSpPr>
            <p:spPr>
              <a:xfrm>
                <a:off x="12808" y="2051"/>
                <a:ext cx="171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8" name="组合 77"/>
              <p:cNvGrpSpPr/>
              <p:nvPr/>
            </p:nvGrpSpPr>
            <p:grpSpPr>
              <a:xfrm>
                <a:off x="12320" y="1918"/>
                <a:ext cx="3081" cy="1131"/>
                <a:chOff x="12300" y="3389"/>
                <a:chExt cx="3081" cy="1131"/>
              </a:xfrm>
            </p:grpSpPr>
            <p:grpSp>
              <p:nvGrpSpPr>
                <p:cNvPr id="79" name="组合 78"/>
                <p:cNvGrpSpPr/>
                <p:nvPr/>
              </p:nvGrpSpPr>
              <p:grpSpPr>
                <a:xfrm rot="0">
                  <a:off x="12300" y="3389"/>
                  <a:ext cx="908" cy="1130"/>
                  <a:chOff x="7967" y="3179"/>
                  <a:chExt cx="908" cy="1130"/>
                </a:xfrm>
              </p:grpSpPr>
              <p:sp>
                <p:nvSpPr>
                  <p:cNvPr id="80"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1"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82" name="组合 81"/>
                <p:cNvGrpSpPr/>
                <p:nvPr/>
              </p:nvGrpSpPr>
              <p:grpSpPr>
                <a:xfrm rot="0">
                  <a:off x="13348" y="3389"/>
                  <a:ext cx="908" cy="1131"/>
                  <a:chOff x="7967" y="3179"/>
                  <a:chExt cx="908" cy="1131"/>
                </a:xfrm>
              </p:grpSpPr>
              <p:sp>
                <p:nvSpPr>
                  <p:cNvPr id="83"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4"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nvGrpSpPr>
                <p:cNvPr id="85" name="组合 84"/>
                <p:cNvGrpSpPr/>
                <p:nvPr/>
              </p:nvGrpSpPr>
              <p:grpSpPr>
                <a:xfrm rot="0">
                  <a:off x="14473" y="3390"/>
                  <a:ext cx="908" cy="1131"/>
                  <a:chOff x="7967" y="3179"/>
                  <a:chExt cx="908" cy="1131"/>
                </a:xfrm>
              </p:grpSpPr>
              <p:sp>
                <p:nvSpPr>
                  <p:cNvPr id="86"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7"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grpSp>
      <p:grpSp>
        <p:nvGrpSpPr>
          <p:cNvPr id="13" name="组合 12"/>
          <p:cNvGrpSpPr/>
          <p:nvPr/>
        </p:nvGrpSpPr>
        <p:grpSpPr>
          <a:xfrm>
            <a:off x="7734300" y="3701415"/>
            <a:ext cx="3035300" cy="718185"/>
            <a:chOff x="10978" y="7249"/>
            <a:chExt cx="4780" cy="1131"/>
          </a:xfrm>
        </p:grpSpPr>
        <p:grpSp>
          <p:nvGrpSpPr>
            <p:cNvPr id="96" name="组合 95"/>
            <p:cNvGrpSpPr/>
            <p:nvPr/>
          </p:nvGrpSpPr>
          <p:grpSpPr>
            <a:xfrm>
              <a:off x="10978" y="7249"/>
              <a:ext cx="2258" cy="1131"/>
              <a:chOff x="11430" y="3729"/>
              <a:chExt cx="2258" cy="1131"/>
            </a:xfrm>
          </p:grpSpPr>
          <p:sp>
            <p:nvSpPr>
              <p:cNvPr id="97" name="文本框 96"/>
              <p:cNvSpPr txBox="1"/>
              <p:nvPr/>
            </p:nvSpPr>
            <p:spPr>
              <a:xfrm>
                <a:off x="11430" y="3842"/>
                <a:ext cx="148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8" name="组合 97"/>
              <p:cNvGrpSpPr/>
              <p:nvPr/>
            </p:nvGrpSpPr>
            <p:grpSpPr>
              <a:xfrm>
                <a:off x="12780" y="3729"/>
                <a:ext cx="908" cy="1131"/>
                <a:chOff x="7967" y="3179"/>
                <a:chExt cx="908" cy="1131"/>
              </a:xfrm>
            </p:grpSpPr>
            <p:sp>
              <p:nvSpPr>
                <p:cNvPr id="99"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0"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101" name="文本框 100"/>
            <p:cNvSpPr txBox="1"/>
            <p:nvPr/>
          </p:nvSpPr>
          <p:spPr>
            <a:xfrm>
              <a:off x="12950" y="7356"/>
              <a:ext cx="280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5" name="组合 44"/>
          <p:cNvGrpSpPr/>
          <p:nvPr/>
        </p:nvGrpSpPr>
        <p:grpSpPr>
          <a:xfrm>
            <a:off x="1007745" y="4432300"/>
            <a:ext cx="1661160" cy="1225550"/>
            <a:chOff x="1587" y="6980"/>
            <a:chExt cx="2616" cy="1930"/>
          </a:xfrm>
        </p:grpSpPr>
        <p:sp>
          <p:nvSpPr>
            <p:cNvPr id="14" name="矩形 13"/>
            <p:cNvSpPr/>
            <p:nvPr/>
          </p:nvSpPr>
          <p:spPr>
            <a:xfrm>
              <a:off x="1587" y="6980"/>
              <a:ext cx="2616" cy="1931"/>
            </a:xfrm>
            <a:prstGeom prst="rect">
              <a:avLst/>
            </a:prstGeom>
            <a:solidFill>
              <a:schemeClr val="accent2">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834" y="7613"/>
              <a:ext cx="2208" cy="725"/>
            </a:xfrm>
            <a:prstGeom prst="rect">
              <a:avLst/>
            </a:prstGeom>
            <a:noFill/>
          </p:spPr>
          <p:txBody>
            <a:bodyPr wrap="none" rtlCol="0">
              <a:spAutoFit/>
            </a:bodyPr>
            <a:p>
              <a:r>
                <a:rPr lang="zh-CN" altLang="en-US" sz="2400"/>
                <a:t>综合算式</a:t>
              </a:r>
              <a:endParaRPr lang="zh-CN" altLang="en-US" sz="2400"/>
            </a:p>
          </p:txBody>
        </p:sp>
      </p:grpSp>
      <p:grpSp>
        <p:nvGrpSpPr>
          <p:cNvPr id="50" name="组合 49"/>
          <p:cNvGrpSpPr/>
          <p:nvPr/>
        </p:nvGrpSpPr>
        <p:grpSpPr>
          <a:xfrm>
            <a:off x="2675255" y="4434205"/>
            <a:ext cx="4191000" cy="1226820"/>
            <a:chOff x="4213" y="6983"/>
            <a:chExt cx="6600" cy="1932"/>
          </a:xfrm>
        </p:grpSpPr>
        <p:sp>
          <p:nvSpPr>
            <p:cNvPr id="16" name="矩形 15"/>
            <p:cNvSpPr/>
            <p:nvPr/>
          </p:nvSpPr>
          <p:spPr>
            <a:xfrm>
              <a:off x="4213" y="6983"/>
              <a:ext cx="6601" cy="1933"/>
            </a:xfrm>
            <a:prstGeom prst="rect">
              <a:avLst/>
            </a:prstGeom>
            <a:solidFill>
              <a:schemeClr val="accent4">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7"/>
            <p:cNvGrpSpPr/>
            <p:nvPr/>
          </p:nvGrpSpPr>
          <p:grpSpPr>
            <a:xfrm rot="0">
              <a:off x="4699" y="7512"/>
              <a:ext cx="5714" cy="1131"/>
              <a:chOff x="10890" y="3408"/>
              <a:chExt cx="5714" cy="1131"/>
            </a:xfrm>
          </p:grpSpPr>
          <p:grpSp>
            <p:nvGrpSpPr>
              <p:cNvPr id="19" name="组合 18"/>
              <p:cNvGrpSpPr/>
              <p:nvPr/>
            </p:nvGrpSpPr>
            <p:grpSpPr>
              <a:xfrm>
                <a:off x="10890" y="3408"/>
                <a:ext cx="3246" cy="1131"/>
                <a:chOff x="10890" y="3408"/>
                <a:chExt cx="3246" cy="1131"/>
              </a:xfrm>
            </p:grpSpPr>
            <p:grpSp>
              <p:nvGrpSpPr>
                <p:cNvPr id="20" name="组合 19"/>
                <p:cNvGrpSpPr/>
                <p:nvPr/>
              </p:nvGrpSpPr>
              <p:grpSpPr>
                <a:xfrm>
                  <a:off x="10890" y="3409"/>
                  <a:ext cx="2411" cy="1130"/>
                  <a:chOff x="11430" y="3729"/>
                  <a:chExt cx="2411" cy="1130"/>
                </a:xfrm>
              </p:grpSpPr>
              <p:sp>
                <p:nvSpPr>
                  <p:cNvPr id="21" name="文本框 20"/>
                  <p:cNvSpPr txBox="1"/>
                  <p:nvPr/>
                </p:nvSpPr>
                <p:spPr>
                  <a:xfrm>
                    <a:off x="11430" y="3842"/>
                    <a:ext cx="2411"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组合 21"/>
                  <p:cNvGrpSpPr/>
                  <p:nvPr/>
                </p:nvGrpSpPr>
                <p:grpSpPr>
                  <a:xfrm>
                    <a:off x="12780" y="3729"/>
                    <a:ext cx="908" cy="1130"/>
                    <a:chOff x="7967" y="3179"/>
                    <a:chExt cx="908" cy="1130"/>
                  </a:xfrm>
                </p:grpSpPr>
                <p:sp>
                  <p:nvSpPr>
                    <p:cNvPr id="23"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25" name="组合 24"/>
                <p:cNvGrpSpPr/>
                <p:nvPr/>
              </p:nvGrpSpPr>
              <p:grpSpPr>
                <a:xfrm rot="0">
                  <a:off x="13228" y="3408"/>
                  <a:ext cx="908" cy="1131"/>
                  <a:chOff x="7967" y="3179"/>
                  <a:chExt cx="908" cy="1131"/>
                </a:xfrm>
              </p:grpSpPr>
              <p:sp>
                <p:nvSpPr>
                  <p:cNvPr id="26"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7"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28" name="文本框 27"/>
              <p:cNvSpPr txBox="1"/>
              <p:nvPr/>
            </p:nvSpPr>
            <p:spPr>
              <a:xfrm>
                <a:off x="13796" y="3522"/>
                <a:ext cx="280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57" name="组合 56"/>
          <p:cNvGrpSpPr/>
          <p:nvPr/>
        </p:nvGrpSpPr>
        <p:grpSpPr>
          <a:xfrm>
            <a:off x="6874510" y="4425315"/>
            <a:ext cx="4420870" cy="1240790"/>
            <a:chOff x="10826" y="6969"/>
            <a:chExt cx="6962" cy="1954"/>
          </a:xfrm>
        </p:grpSpPr>
        <p:sp>
          <p:nvSpPr>
            <p:cNvPr id="17" name="矩形 16"/>
            <p:cNvSpPr/>
            <p:nvPr/>
          </p:nvSpPr>
          <p:spPr>
            <a:xfrm>
              <a:off x="10826" y="6969"/>
              <a:ext cx="6963" cy="1954"/>
            </a:xfrm>
            <a:prstGeom prst="rect">
              <a:avLst/>
            </a:prstGeom>
            <a:solidFill>
              <a:schemeClr val="accent3">
                <a:lumMod val="60000"/>
                <a:lumOff val="40000"/>
              </a:schemeClr>
            </a:solidFill>
            <a:ln w="254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rot="0">
              <a:off x="11457" y="7525"/>
              <a:ext cx="6018" cy="1131"/>
              <a:chOff x="10586" y="3408"/>
              <a:chExt cx="6018" cy="1131"/>
            </a:xfrm>
          </p:grpSpPr>
          <p:grpSp>
            <p:nvGrpSpPr>
              <p:cNvPr id="30" name="组合 29"/>
              <p:cNvGrpSpPr/>
              <p:nvPr/>
            </p:nvGrpSpPr>
            <p:grpSpPr>
              <a:xfrm>
                <a:off x="10586" y="3408"/>
                <a:ext cx="3655" cy="1131"/>
                <a:chOff x="10586" y="3408"/>
                <a:chExt cx="3655" cy="1131"/>
              </a:xfrm>
            </p:grpSpPr>
            <p:grpSp>
              <p:nvGrpSpPr>
                <p:cNvPr id="31" name="组合 30"/>
                <p:cNvGrpSpPr/>
                <p:nvPr/>
              </p:nvGrpSpPr>
              <p:grpSpPr>
                <a:xfrm>
                  <a:off x="10586" y="3409"/>
                  <a:ext cx="3655" cy="1130"/>
                  <a:chOff x="11126" y="3729"/>
                  <a:chExt cx="3655" cy="1130"/>
                </a:xfrm>
              </p:grpSpPr>
              <p:sp>
                <p:nvSpPr>
                  <p:cNvPr id="32" name="文本框 31"/>
                  <p:cNvSpPr txBox="1"/>
                  <p:nvPr/>
                </p:nvSpPr>
                <p:spPr>
                  <a:xfrm>
                    <a:off x="11126" y="3842"/>
                    <a:ext cx="3655"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3" name="组合 32"/>
                  <p:cNvGrpSpPr/>
                  <p:nvPr/>
                </p:nvGrpSpPr>
                <p:grpSpPr>
                  <a:xfrm>
                    <a:off x="12780" y="3729"/>
                    <a:ext cx="908" cy="1130"/>
                    <a:chOff x="7967" y="3179"/>
                    <a:chExt cx="908" cy="1130"/>
                  </a:xfrm>
                </p:grpSpPr>
                <p:sp>
                  <p:nvSpPr>
                    <p:cNvPr id="34" name="Text Box 7"/>
                    <p:cNvSpPr txBox="1"/>
                    <p:nvPr/>
                  </p:nvSpPr>
                  <p:spPr>
                    <a:xfrm>
                      <a:off x="7967" y="31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5"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grpSp>
              <p:nvGrpSpPr>
                <p:cNvPr id="36" name="组合 35"/>
                <p:cNvGrpSpPr/>
                <p:nvPr/>
              </p:nvGrpSpPr>
              <p:grpSpPr>
                <a:xfrm rot="0">
                  <a:off x="13228" y="3408"/>
                  <a:ext cx="908" cy="1131"/>
                  <a:chOff x="7967" y="3179"/>
                  <a:chExt cx="908" cy="1131"/>
                </a:xfrm>
              </p:grpSpPr>
              <p:sp>
                <p:nvSpPr>
                  <p:cNvPr id="37" name="Text Box 7"/>
                  <p:cNvSpPr txBox="1"/>
                  <p:nvPr/>
                </p:nvSpPr>
                <p:spPr>
                  <a:xfrm>
                    <a:off x="7967" y="317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8" name="Line 8"/>
                  <p:cNvSpPr/>
                  <p:nvPr/>
                </p:nvSpPr>
                <p:spPr>
                  <a:xfrm>
                    <a:off x="7967" y="3674"/>
                    <a:ext cx="568" cy="0"/>
                  </a:xfrm>
                  <a:prstGeom prst="line">
                    <a:avLst/>
                  </a:prstGeom>
                  <a:ln w="22225" cap="flat" cmpd="sng">
                    <a:solidFill>
                      <a:schemeClr val="tx1"/>
                    </a:solidFill>
                    <a:prstDash val="solid"/>
                    <a:headEnd type="none" w="med" len="med"/>
                    <a:tailEnd type="none" w="med" len="med"/>
                  </a:ln>
                </p:spPr>
              </p:sp>
            </p:grpSp>
          </p:grpSp>
          <p:sp>
            <p:nvSpPr>
              <p:cNvPr id="39" name="文本框 38"/>
              <p:cNvSpPr txBox="1"/>
              <p:nvPr/>
            </p:nvSpPr>
            <p:spPr>
              <a:xfrm>
                <a:off x="13796" y="3522"/>
                <a:ext cx="280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p:tgtEl>
                                          <p:spTgt spid="40"/>
                                        </p:tgtEl>
                                        <p:attrNameLst>
                                          <p:attrName>ppt_y</p:attrName>
                                        </p:attrNameLst>
                                      </p:cBhvr>
                                      <p:tavLst>
                                        <p:tav tm="0">
                                          <p:val>
                                            <p:strVal val="#ppt_y+#ppt_h*1.125000"/>
                                          </p:val>
                                        </p:tav>
                                        <p:tav tm="100000">
                                          <p:val>
                                            <p:strVal val="#ppt_y"/>
                                          </p:val>
                                        </p:tav>
                                      </p:tavLst>
                                    </p:anim>
                                    <p:animEffect transition="in" filter="wipe(up)">
                                      <p:cBhvr>
                                        <p:cTn id="12" dur="500"/>
                                        <p:tgtEl>
                                          <p:spTgt spid="40"/>
                                        </p:tgtEl>
                                      </p:cBhvr>
                                    </p:animEffect>
                                  </p:childTnLst>
                                </p:cTn>
                              </p:par>
                              <p:par>
                                <p:cTn id="13" presetID="12" presetClass="entr" presetSubtype="4"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ppt_y</p:attrName>
                                        </p:attrNameLst>
                                      </p:cBhvr>
                                      <p:tavLst>
                                        <p:tav tm="0">
                                          <p:val>
                                            <p:strVal val="#ppt_y+#ppt_h*1.125000"/>
                                          </p:val>
                                        </p:tav>
                                        <p:tav tm="100000">
                                          <p:val>
                                            <p:strVal val="#ppt_y"/>
                                          </p:val>
                                        </p:tav>
                                      </p:tavLst>
                                    </p:anim>
                                    <p:animEffect transition="in" filter="wipe(up)">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p:tgtEl>
                                          <p:spTgt spid="48"/>
                                        </p:tgtEl>
                                        <p:attrNameLst>
                                          <p:attrName>ppt_y</p:attrName>
                                        </p:attrNameLst>
                                      </p:cBhvr>
                                      <p:tavLst>
                                        <p:tav tm="0">
                                          <p:val>
                                            <p:strVal val="#ppt_y+#ppt_h*1.125000"/>
                                          </p:val>
                                        </p:tav>
                                        <p:tav tm="100000">
                                          <p:val>
                                            <p:strVal val="#ppt_y"/>
                                          </p:val>
                                        </p:tav>
                                      </p:tavLst>
                                    </p:anim>
                                    <p:animEffect transition="in" filter="wipe(up)">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p:tgtEl>
                                          <p:spTgt spid="45"/>
                                        </p:tgtEl>
                                        <p:attrNameLst>
                                          <p:attrName>ppt_y</p:attrName>
                                        </p:attrNameLst>
                                      </p:cBhvr>
                                      <p:tavLst>
                                        <p:tav tm="0">
                                          <p:val>
                                            <p:strVal val="#ppt_y+#ppt_h*1.125000"/>
                                          </p:val>
                                        </p:tav>
                                        <p:tav tm="100000">
                                          <p:val>
                                            <p:strVal val="#ppt_y"/>
                                          </p:val>
                                        </p:tav>
                                      </p:tavLst>
                                    </p:anim>
                                    <p:animEffect transition="in" filter="wipe(up)">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p:tgtEl>
                                          <p:spTgt spid="50"/>
                                        </p:tgtEl>
                                        <p:attrNameLst>
                                          <p:attrName>ppt_y</p:attrName>
                                        </p:attrNameLst>
                                      </p:cBhvr>
                                      <p:tavLst>
                                        <p:tav tm="0">
                                          <p:val>
                                            <p:strVal val="#ppt_y+#ppt_h*1.125000"/>
                                          </p:val>
                                        </p:tav>
                                        <p:tav tm="100000">
                                          <p:val>
                                            <p:strVal val="#ppt_y"/>
                                          </p:val>
                                        </p:tav>
                                      </p:tavLst>
                                    </p:anim>
                                    <p:animEffect transition="in" filter="wipe(up)">
                                      <p:cBhvr>
                                        <p:cTn id="40" dur="500"/>
                                        <p:tgtEl>
                                          <p:spTgt spid="50"/>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p:tgtEl>
                                          <p:spTgt spid="41"/>
                                        </p:tgtEl>
                                        <p:attrNameLst>
                                          <p:attrName>ppt_y</p:attrName>
                                        </p:attrNameLst>
                                      </p:cBhvr>
                                      <p:tavLst>
                                        <p:tav tm="0">
                                          <p:val>
                                            <p:strVal val="#ppt_y+#ppt_h*1.125000"/>
                                          </p:val>
                                        </p:tav>
                                        <p:tav tm="100000">
                                          <p:val>
                                            <p:strVal val="#ppt_y"/>
                                          </p:val>
                                        </p:tav>
                                      </p:tavLst>
                                    </p:anim>
                                    <p:animEffect transition="in" filter="wipe(up)">
                                      <p:cBhvr>
                                        <p:cTn id="46" dur="500"/>
                                        <p:tgtEl>
                                          <p:spTgt spid="41"/>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additive="base">
                                        <p:cTn id="51" dur="500"/>
                                        <p:tgtEl>
                                          <p:spTgt spid="56"/>
                                        </p:tgtEl>
                                        <p:attrNameLst>
                                          <p:attrName>ppt_y</p:attrName>
                                        </p:attrNameLst>
                                      </p:cBhvr>
                                      <p:tavLst>
                                        <p:tav tm="0">
                                          <p:val>
                                            <p:strVal val="#ppt_y+#ppt_h*1.125000"/>
                                          </p:val>
                                        </p:tav>
                                        <p:tav tm="100000">
                                          <p:val>
                                            <p:strVal val="#ppt_y"/>
                                          </p:val>
                                        </p:tav>
                                      </p:tavLst>
                                    </p:anim>
                                    <p:animEffect transition="in" filter="wipe(up)">
                                      <p:cBhvr>
                                        <p:cTn id="52" dur="500"/>
                                        <p:tgtEl>
                                          <p:spTgt spid="56"/>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nodeType="click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p:tgtEl>
                                          <p:spTgt spid="57"/>
                                        </p:tgtEl>
                                        <p:attrNameLst>
                                          <p:attrName>ppt_y</p:attrName>
                                        </p:attrNameLst>
                                      </p:cBhvr>
                                      <p:tavLst>
                                        <p:tav tm="0">
                                          <p:val>
                                            <p:strVal val="#ppt_y+#ppt_h*1.125000"/>
                                          </p:val>
                                        </p:tav>
                                        <p:tav tm="100000">
                                          <p:val>
                                            <p:strVal val="#ppt_y"/>
                                          </p:val>
                                        </p:tav>
                                      </p:tavLst>
                                    </p:anim>
                                    <p:animEffect transition="in" filter="wipe(up)">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tags/tag1.xml><?xml version="1.0" encoding="utf-8"?>
<p:tagLst xmlns:p="http://schemas.openxmlformats.org/presentationml/2006/main">
  <p:tag name="KSO_WM_UNIT_PLACING_PICTURE_USER_VIEWPORT" val="{&quot;height&quot;:2520,&quot;width&quot;:7040}"/>
</p:tagLst>
</file>

<file path=ppt/tags/tag2.xml><?xml version="1.0" encoding="utf-8"?>
<p:tagLst xmlns:p="http://schemas.openxmlformats.org/presentationml/2006/main">
  <p:tag name="KSO_WM_UNIT_PLACING_PICTURE_USER_VIEWPORT" val="{&quot;height&quot;:3780,&quot;width&quot;:3825}"/>
</p:tagLst>
</file>

<file path=ppt/tags/tag3.xml><?xml version="1.0" encoding="utf-8"?>
<p:tagLst xmlns:p="http://schemas.openxmlformats.org/presentationml/2006/main">
  <p:tag name="COMMONDATA" val="eyJoZGlkIjoiOGM2MDJkN2M4YWY2N2JiMmJjNTgwZDM3MjUxNDhlYTg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1950</Words>
  <Application>WPS 演示</Application>
  <PresentationFormat>宽屏</PresentationFormat>
  <Paragraphs>601</Paragraphs>
  <Slides>19</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微软雅黑</vt:lpstr>
      <vt:lpstr>Wingdings</vt:lpstr>
      <vt:lpstr>Times New Roman</vt:lpstr>
      <vt:lpstr>Calibri</vt:lpstr>
      <vt:lpstr>楷体</vt:lpstr>
      <vt:lpstr>Cambria Math</vt:lpstr>
      <vt:lpstr>Arial Unicode MS</vt:lpstr>
      <vt:lpstr>等线</vt:lpstr>
      <vt:lpstr>MS Mincho</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790001986A8F462D866D4E19F9F797E4</vt:lpwstr>
  </property>
</Properties>
</file>