
<file path=[Content_Types].xml><?xml version="1.0" encoding="utf-8"?>
<Types xmlns="http://schemas.openxmlformats.org/package/2006/content-types">
  <Default Extension="wav" ContentType="audio/x-wav"/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80" r:id="rId3"/>
  </p:sldMasterIdLst>
  <p:sldIdLst>
    <p:sldId id="256" r:id="rId4"/>
    <p:sldId id="257" r:id="rId5"/>
    <p:sldId id="270" r:id="rId6"/>
    <p:sldId id="303" r:id="rId7"/>
    <p:sldId id="302" r:id="rId8"/>
    <p:sldId id="258" r:id="rId9"/>
    <p:sldId id="300" r:id="rId10"/>
    <p:sldId id="304" r:id="rId11"/>
    <p:sldId id="259" r:id="rId12"/>
    <p:sldId id="261" r:id="rId13"/>
    <p:sldId id="271" r:id="rId14"/>
    <p:sldId id="272" r:id="rId15"/>
    <p:sldId id="263" r:id="rId16"/>
    <p:sldId id="264" r:id="rId17"/>
    <p:sldId id="293" r:id="rId18"/>
    <p:sldId id="273" r:id="rId19"/>
    <p:sldId id="266" r:id="rId20"/>
    <p:sldId id="294" r:id="rId21"/>
    <p:sldId id="295" r:id="rId22"/>
    <p:sldId id="274" r:id="rId23"/>
    <p:sldId id="275" r:id="rId24"/>
    <p:sldId id="277" r:id="rId25"/>
    <p:sldId id="279" r:id="rId26"/>
    <p:sldId id="283" r:id="rId27"/>
    <p:sldId id="281" r:id="rId28"/>
    <p:sldId id="282" r:id="rId29"/>
    <p:sldId id="280" r:id="rId30"/>
    <p:sldId id="298" r:id="rId31"/>
    <p:sldId id="296" r:id="rId32"/>
    <p:sldId id="297" r:id="rId33"/>
    <p:sldId id="284" r:id="rId34"/>
    <p:sldId id="299" r:id="rId35"/>
    <p:sldId id="286" r:id="rId36"/>
    <p:sldId id="290" r:id="rId37"/>
    <p:sldId id="291" r:id="rId38"/>
    <p:sldId id="278" r:id="rId39"/>
    <p:sldId id="336" r:id="rId40"/>
  </p:sldIdLst>
  <p:sldSz cx="9144000" cy="6858000" type="screen4x3"/>
  <p:notesSz cx="6858000" cy="9144000"/>
  <p:custDataLst>
    <p:tags r:id="rId44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 varScale="1">
        <p:scale>
          <a:sx n="66" d="100"/>
          <a:sy n="66" d="100"/>
        </p:scale>
        <p:origin x="-1494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4" Type="http://schemas.openxmlformats.org/officeDocument/2006/relationships/tags" Target="tags/tag1.xml"/><Relationship Id="rId43" Type="http://schemas.openxmlformats.org/officeDocument/2006/relationships/tableStyles" Target="tableStyles.xml"/><Relationship Id="rId42" Type="http://schemas.openxmlformats.org/officeDocument/2006/relationships/viewProps" Target="viewProps.xml"/><Relationship Id="rId41" Type="http://schemas.openxmlformats.org/officeDocument/2006/relationships/presProps" Target="presProps.xml"/><Relationship Id="rId40" Type="http://schemas.openxmlformats.org/officeDocument/2006/relationships/slide" Target="slides/slide37.xml"/><Relationship Id="rId4" Type="http://schemas.openxmlformats.org/officeDocument/2006/relationships/slide" Target="slides/slide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4672D585-4144-4B2A-8303-4A0DA2D2499C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4672D585-4144-4B2A-8303-4A0DA2D2499C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4672D585-4144-4B2A-8303-4A0DA2D2499C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4672D585-4144-4B2A-8303-4A0DA2D2499C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4672D585-4144-4B2A-8303-4A0DA2D2499C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4672D585-4144-4B2A-8303-4A0DA2D2499C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4672D585-4144-4B2A-8303-4A0DA2D2499C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4672D585-4144-4B2A-8303-4A0DA2D2499C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4672D585-4144-4B2A-8303-4A0DA2D2499C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4672D585-4144-4B2A-8303-4A0DA2D2499C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4672D585-4144-4B2A-8303-4A0DA2D2499C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4672D585-4144-4B2A-8303-4A0DA2D2499C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4672D585-4144-4B2A-8303-4A0DA2D2499C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4672D585-4144-4B2A-8303-4A0DA2D2499C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4672D585-4144-4B2A-8303-4A0DA2D2499C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4672D585-4144-4B2A-8303-4A0DA2D2499C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4672D585-4144-4B2A-8303-4A0DA2D2499C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4672D585-4144-4B2A-8303-4A0DA2D2499C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4672D585-4144-4B2A-8303-4A0DA2D2499C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4672D585-4144-4B2A-8303-4A0DA2D2499C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4672D585-4144-4B2A-8303-4A0DA2D2499C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4672D585-4144-4B2A-8303-4A0DA2D2499C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4672D585-4144-4B2A-8303-4A0DA2D2499C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4672D585-4144-4B2A-8303-4A0DA2D2499C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4672D585-4144-4B2A-8303-4A0DA2D2499C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9156700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4672D585-4144-4B2A-8303-4A0DA2D2499C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4672D585-4144-4B2A-8303-4A0DA2D2499C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4672D585-4144-4B2A-8303-4A0DA2D2499C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1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2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algn="r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4672D585-4144-4B2A-8303-4A0DA2D2499C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lIns="91440" tIns="45720" rIns="91440" bIns="45720"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4672D585-4144-4B2A-8303-4A0DA2D2499C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2" Type="http://schemas.openxmlformats.org/officeDocument/2006/relationships/theme" Target="../theme/theme1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8.jpeg"/><Relationship Id="rId5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5.xml"/><Relationship Id="rId3" Type="http://schemas.openxmlformats.org/officeDocument/2006/relationships/slideLayout" Target="../slideLayouts/slideLayout34.xml"/><Relationship Id="rId2" Type="http://schemas.openxmlformats.org/officeDocument/2006/relationships/slideLayout" Target="../slideLayouts/slideLayout33.xml"/><Relationship Id="rId1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4672D585-4144-4B2A-8303-4A0DA2D2499C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</p:sldLayoutIdLst>
  <p:transition>
    <p:random/>
  </p:transition>
  <p:timing>
    <p:tnLst>
      <p:par>
        <p:cTn id="1" dur="indefinite" restart="never" nodeType="tmRoot"/>
      </p:par>
    </p:tnLst>
  </p:timing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  <p:sldLayoutId id="2147483684" r:id="rId4"/>
    <p:sldLayoutId id="2147483685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0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png"/><Relationship Id="rId1" Type="http://schemas.openxmlformats.org/officeDocument/2006/relationships/image" Target="../media/image18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slide" Target="slide11.xml"/><Relationship Id="rId1" Type="http://schemas.openxmlformats.org/officeDocument/2006/relationships/slide" Target="slide1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audio" Target="../media/audio1.wav"/><Relationship Id="rId1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9.xml"/><Relationship Id="rId1" Type="http://schemas.openxmlformats.org/officeDocument/2006/relationships/image" Target="../media/image20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0.xml"/><Relationship Id="rId1" Type="http://schemas.openxmlformats.org/officeDocument/2006/relationships/image" Target="../media/image21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2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1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2.xml"/><Relationship Id="rId2" Type="http://schemas.openxmlformats.org/officeDocument/2006/relationships/image" Target="../media/image25.jpeg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3.xml"/><Relationship Id="rId1" Type="http://schemas.openxmlformats.org/officeDocument/2006/relationships/image" Target="../media/image26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audio" Target="../media/audio2.wav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image" Target="../media/image27.jpeg"/></Relationships>
</file>

<file path=ppt/slides/_rels/slide2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33.jpeg"/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image" Target="../media/image30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4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5.xml"/><Relationship Id="rId1" Type="http://schemas.openxmlformats.org/officeDocument/2006/relationships/audio" Target="../media/audio2.wav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6.xml"/><Relationship Id="rId2" Type="http://schemas.openxmlformats.org/officeDocument/2006/relationships/image" Target="../media/image36.jpeg"/><Relationship Id="rId1" Type="http://schemas.openxmlformats.org/officeDocument/2006/relationships/image" Target="../media/image35.jpe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7.xml"/><Relationship Id="rId1" Type="http://schemas.openxmlformats.org/officeDocument/2006/relationships/audio" Target="../media/audio2.wav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8.xml"/><Relationship Id="rId1" Type="http://schemas.openxmlformats.org/officeDocument/2006/relationships/image" Target="../media/image37.jpe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0.xml"/><Relationship Id="rId1" Type="http://schemas.openxmlformats.org/officeDocument/2006/relationships/image" Target="../media/image11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1.xml"/><Relationship Id="rId2" Type="http://schemas.openxmlformats.org/officeDocument/2006/relationships/image" Target="../media/image11.png"/><Relationship Id="rId1" Type="http://schemas.openxmlformats.org/officeDocument/2006/relationships/image" Target="../media/image38.jpe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6.jpeg"/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11.png"/><Relationship Id="rId1" Type="http://schemas.openxmlformats.org/officeDocument/2006/relationships/image" Target="../media/image17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6" name="矩形 35"/>
          <p:cNvSpPr/>
          <p:nvPr/>
        </p:nvSpPr>
        <p:spPr>
          <a:xfrm>
            <a:off x="0" y="4365625"/>
            <a:ext cx="9144000" cy="1655763"/>
          </a:xfrm>
          <a:prstGeom prst="rect">
            <a:avLst/>
          </a:prstGeom>
          <a:solidFill>
            <a:schemeClr val="bg2">
              <a:alpha val="4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3555" name="文本框 4130"/>
          <p:cNvSpPr txBox="1"/>
          <p:nvPr/>
        </p:nvSpPr>
        <p:spPr>
          <a:xfrm>
            <a:off x="1763713" y="4510088"/>
            <a:ext cx="6048375" cy="8302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2 </a:t>
            </a: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济南的冬天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8" name="直接连接符 37"/>
          <p:cNvCxnSpPr/>
          <p:nvPr/>
        </p:nvCxnSpPr>
        <p:spPr>
          <a:xfrm>
            <a:off x="1547813" y="5373688"/>
            <a:ext cx="6192838" cy="0"/>
          </a:xfrm>
          <a:prstGeom prst="line">
            <a:avLst/>
          </a:prstGeom>
          <a:effectLst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>
    <p:random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441325" y="1052513"/>
            <a:ext cx="8281988" cy="492125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26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⑴</a:t>
            </a:r>
            <a:r>
              <a:rPr kumimoji="0" lang="zh-CN" altLang="en-US" sz="26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响亮：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指天气极为晴朗、明亮，与上文“响晴”意义相近。</a:t>
            </a:r>
            <a:endParaRPr kumimoji="0" lang="zh-CN" altLang="en-US" sz="2600" b="1" i="0" u="none" strike="noStrike" kern="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458788" y="1617663"/>
            <a:ext cx="4175125" cy="492125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6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⑵温晴：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天气温暖、晴朗。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458788" y="2120900"/>
            <a:ext cx="4175125" cy="492125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6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⑶出奇：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特别、不寻常。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458788" y="2625725"/>
            <a:ext cx="3743325" cy="492125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6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⑷安适：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安静而舒适。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458788" y="3128963"/>
            <a:ext cx="8351838" cy="1174750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6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⑸慈善：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原指仁慈、善良，对人关怀，富有同情心，本课指温和，合人心意。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458788" y="4352925"/>
            <a:ext cx="8135938" cy="493713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6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⑹贮蓄：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储存积蓄。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458788" y="4857750"/>
            <a:ext cx="7632700" cy="492125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6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⑺空灵：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本课指清亮，透明。美妙无穷而不可捉摸。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3794" name="图片 10241" descr="userid223409time20110214162330at9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55875" y="3429000"/>
            <a:ext cx="3903663" cy="26209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3795" name="文本框 10242"/>
          <p:cNvSpPr txBox="1"/>
          <p:nvPr/>
        </p:nvSpPr>
        <p:spPr>
          <a:xfrm>
            <a:off x="468313" y="1557338"/>
            <a:ext cx="8139112" cy="522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en-US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1.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文中哪一个词写出了济南的冬天独具一格的风貌</a:t>
            </a:r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?</a:t>
            </a:r>
            <a:endParaRPr lang="en-US" altLang="zh-CN" sz="28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0244" name="文本框 10243"/>
          <p:cNvSpPr txBox="1"/>
          <p:nvPr/>
        </p:nvSpPr>
        <p:spPr>
          <a:xfrm>
            <a:off x="3302000" y="2265363"/>
            <a:ext cx="2073275" cy="706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4000" b="1" dirty="0">
                <a:solidFill>
                  <a:schemeClr val="hlin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温  晴</a:t>
            </a:r>
            <a:endParaRPr lang="zh-CN" altLang="en-US" sz="4000" b="1" dirty="0">
              <a:solidFill>
                <a:schemeClr val="hlin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3797" name="组合 88069"/>
          <p:cNvGrpSpPr/>
          <p:nvPr/>
        </p:nvGrpSpPr>
        <p:grpSpPr>
          <a:xfrm>
            <a:off x="109538" y="390525"/>
            <a:ext cx="2319337" cy="700088"/>
            <a:chOff x="138" y="461"/>
            <a:chExt cx="1461" cy="441"/>
          </a:xfrm>
        </p:grpSpPr>
        <p:pic>
          <p:nvPicPr>
            <p:cNvPr id="33798" name="图片 88070" descr="未标题-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3799" name="文本框 2"/>
            <p:cNvSpPr txBox="1"/>
            <p:nvPr/>
          </p:nvSpPr>
          <p:spPr>
            <a:xfrm>
              <a:off x="476" y="509"/>
              <a:ext cx="1080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zh-CN" altLang="en-US" sz="2800" b="1" dirty="0">
                  <a:solidFill>
                    <a:srgbClr val="0099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整体感知</a:t>
              </a:r>
              <a:endParaRPr lang="zh-CN" altLang="en-US" sz="2800" b="1" dirty="0">
                <a:solidFill>
                  <a:srgbClr val="0099CC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4818" name="图片 12289" descr="userid223409time2011021416212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58988" y="2781300"/>
            <a:ext cx="5037137" cy="3384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4819" name="文本框 12290"/>
          <p:cNvSpPr txBox="1"/>
          <p:nvPr/>
        </p:nvSpPr>
        <p:spPr>
          <a:xfrm>
            <a:off x="612775" y="836613"/>
            <a:ext cx="6767513" cy="522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2.</a:t>
            </a:r>
            <a:r>
              <a:rPr lang="zh-CN" altLang="zh-CN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课文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主要写了济南冬天的哪些景物?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2292" name="文本框 12291"/>
          <p:cNvSpPr txBox="1"/>
          <p:nvPr/>
        </p:nvSpPr>
        <p:spPr>
          <a:xfrm>
            <a:off x="2987675" y="1628775"/>
            <a:ext cx="3097213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000" b="1" dirty="0">
                <a:solidFill>
                  <a:schemeClr val="hlin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山景、水色</a:t>
            </a:r>
            <a:endParaRPr lang="zh-CN" altLang="en-US" sz="4000" b="1" dirty="0">
              <a:solidFill>
                <a:schemeClr val="hlin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2292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2" name="文本框 12290"/>
          <p:cNvSpPr txBox="1"/>
          <p:nvPr/>
        </p:nvSpPr>
        <p:spPr>
          <a:xfrm>
            <a:off x="612775" y="819150"/>
            <a:ext cx="7704138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dirty="0">
                <a:latin typeface="宋体" panose="02010600030101010101" pitchFamily="2" charset="-122"/>
              </a:rPr>
              <a:t>3.</a:t>
            </a:r>
            <a:r>
              <a:rPr lang="zh-CN" altLang="en-US" sz="2800" b="1" dirty="0">
                <a:latin typeface="宋体" panose="02010600030101010101" pitchFamily="2" charset="-122"/>
              </a:rPr>
              <a:t>按描写的不同景物，给文章分段，归纳段意。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  <p:sp>
        <p:nvSpPr>
          <p:cNvPr id="3" name="Rectangle 3">
            <a:hlinkClick r:id="rId1" action="ppaction://hlinksldjump"/>
          </p:cNvPr>
          <p:cNvSpPr/>
          <p:nvPr/>
        </p:nvSpPr>
        <p:spPr>
          <a:xfrm>
            <a:off x="900113" y="1709738"/>
            <a:ext cx="7775575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段：写济南的冬天“温晴”的天气特点。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Rectangle 4"/>
          <p:cNvSpPr/>
          <p:nvPr/>
        </p:nvSpPr>
        <p:spPr>
          <a:xfrm>
            <a:off x="903288" y="3044825"/>
            <a:ext cx="2767012" cy="1133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2—5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段：写济南冬天的山景。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Rectangle 5">
            <a:hlinkClick r:id="" action="ppaction://noaction"/>
          </p:cNvPr>
          <p:cNvSpPr/>
          <p:nvPr/>
        </p:nvSpPr>
        <p:spPr>
          <a:xfrm>
            <a:off x="4016375" y="2414588"/>
            <a:ext cx="4233863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）写阳光朗照下的山景。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Rectangle 6">
            <a:hlinkClick r:id="" action="ppaction://noaction"/>
          </p:cNvPr>
          <p:cNvSpPr/>
          <p:nvPr/>
        </p:nvSpPr>
        <p:spPr>
          <a:xfrm>
            <a:off x="4049713" y="3435350"/>
            <a:ext cx="3192462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）写雪后的山景。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Rectangle 7">
            <a:hlinkClick r:id="" action="ppaction://noaction"/>
          </p:cNvPr>
          <p:cNvSpPr/>
          <p:nvPr/>
        </p:nvSpPr>
        <p:spPr>
          <a:xfrm>
            <a:off x="4049713" y="4395788"/>
            <a:ext cx="2471737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）城外远山。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Rectangle 12">
            <a:hlinkClick r:id="rId2" action="ppaction://hlinksldjump"/>
          </p:cNvPr>
          <p:cNvSpPr/>
          <p:nvPr/>
        </p:nvSpPr>
        <p:spPr>
          <a:xfrm>
            <a:off x="952500" y="5076825"/>
            <a:ext cx="4298950" cy="5730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段：写济南冬天的水色。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左大括号 9"/>
          <p:cNvSpPr/>
          <p:nvPr/>
        </p:nvSpPr>
        <p:spPr>
          <a:xfrm>
            <a:off x="3538538" y="2492375"/>
            <a:ext cx="431800" cy="2376488"/>
          </a:xfrm>
          <a:prstGeom prst="leftBrac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12" grpId="0"/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6" name="文本框 11265"/>
          <p:cNvSpPr txBox="1"/>
          <p:nvPr/>
        </p:nvSpPr>
        <p:spPr>
          <a:xfrm>
            <a:off x="395288" y="1209675"/>
            <a:ext cx="8569325" cy="4921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600" b="1" dirty="0">
                <a:solidFill>
                  <a:srgbClr val="000000"/>
                </a:solidFill>
                <a:latin typeface="宋体" panose="02010600030101010101" pitchFamily="2" charset="-122"/>
              </a:rPr>
              <a:t>第一自然段作者用什么样的方法写出济南冬天的总体特点？</a:t>
            </a:r>
            <a:endParaRPr lang="zh-CN" altLang="en-US" sz="26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文本框 11266"/>
          <p:cNvSpPr txBox="1"/>
          <p:nvPr/>
        </p:nvSpPr>
        <p:spPr>
          <a:xfrm>
            <a:off x="665163" y="1963738"/>
            <a:ext cx="2028825" cy="4921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600" b="1" dirty="0">
                <a:solidFill>
                  <a:srgbClr val="0000FF"/>
                </a:solidFill>
                <a:latin typeface="宋体" panose="02010600030101010101" pitchFamily="2" charset="-122"/>
              </a:rPr>
              <a:t>异地之冬： </a:t>
            </a:r>
            <a:endParaRPr lang="zh-CN" altLang="en-US" sz="26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文本框 11267"/>
          <p:cNvSpPr txBox="1"/>
          <p:nvPr/>
        </p:nvSpPr>
        <p:spPr>
          <a:xfrm>
            <a:off x="2663825" y="2828925"/>
            <a:ext cx="2151063" cy="4921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600" b="1" dirty="0">
                <a:solidFill>
                  <a:srgbClr val="0000FF"/>
                </a:solidFill>
                <a:latin typeface="宋体" panose="02010600030101010101" pitchFamily="2" charset="-122"/>
              </a:rPr>
              <a:t>（多风）</a:t>
            </a:r>
            <a:endParaRPr lang="zh-CN" altLang="en-US" sz="26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5" name="文本框 11268"/>
          <p:cNvSpPr txBox="1"/>
          <p:nvPr/>
        </p:nvSpPr>
        <p:spPr>
          <a:xfrm>
            <a:off x="4481513" y="2801938"/>
            <a:ext cx="2133600" cy="4921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600" b="1" dirty="0">
                <a:solidFill>
                  <a:srgbClr val="0000FF"/>
                </a:solidFill>
                <a:latin typeface="宋体" panose="02010600030101010101" pitchFamily="2" charset="-122"/>
              </a:rPr>
              <a:t>（多雾）</a:t>
            </a:r>
            <a:endParaRPr lang="zh-CN" altLang="en-US" sz="26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6" name="文本框 11269"/>
          <p:cNvSpPr txBox="1"/>
          <p:nvPr/>
        </p:nvSpPr>
        <p:spPr>
          <a:xfrm>
            <a:off x="5756275" y="2782888"/>
            <a:ext cx="2632075" cy="4921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600" b="1" dirty="0">
                <a:solidFill>
                  <a:srgbClr val="0000FF"/>
                </a:solidFill>
                <a:latin typeface="宋体" panose="02010600030101010101" pitchFamily="2" charset="-122"/>
              </a:rPr>
              <a:t>（日光毒，响亮）</a:t>
            </a:r>
            <a:endParaRPr lang="zh-CN" altLang="en-US" sz="26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7" name="文本框 11270"/>
          <p:cNvSpPr txBox="1"/>
          <p:nvPr/>
        </p:nvSpPr>
        <p:spPr>
          <a:xfrm>
            <a:off x="665163" y="4106863"/>
            <a:ext cx="2028825" cy="4921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600" b="1" dirty="0">
                <a:solidFill>
                  <a:srgbClr val="0000FF"/>
                </a:solidFill>
                <a:latin typeface="宋体" panose="02010600030101010101" pitchFamily="2" charset="-122"/>
              </a:rPr>
              <a:t>济南冬天： </a:t>
            </a:r>
            <a:endParaRPr lang="zh-CN" altLang="en-US" sz="26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46163" y="3716338"/>
            <a:ext cx="1693862" cy="4921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600" b="1" dirty="0">
                <a:solidFill>
                  <a:srgbClr val="0000FF"/>
                </a:solidFill>
                <a:latin typeface="宋体" panose="02010600030101010101" pitchFamily="2" charset="-122"/>
              </a:rPr>
              <a:t>↓↓</a:t>
            </a:r>
            <a:endParaRPr lang="en-US" altLang="zh-CN" sz="26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46163" y="2649538"/>
            <a:ext cx="1312862" cy="4921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600" b="1" dirty="0">
                <a:solidFill>
                  <a:srgbClr val="0000FF"/>
                </a:solidFill>
                <a:latin typeface="宋体" panose="02010600030101010101" pitchFamily="2" charset="-122"/>
              </a:rPr>
              <a:t>↓↓</a:t>
            </a:r>
            <a:endParaRPr lang="en-US" altLang="zh-CN" sz="26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0" name="文本框 11273"/>
          <p:cNvSpPr txBox="1"/>
          <p:nvPr/>
        </p:nvSpPr>
        <p:spPr>
          <a:xfrm>
            <a:off x="855663" y="3173413"/>
            <a:ext cx="1220787" cy="523875"/>
          </a:xfrm>
          <a:prstGeom prst="rect">
            <a:avLst/>
          </a:prstGeom>
          <a:solidFill>
            <a:srgbClr val="D99694"/>
          </a:solidFill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对 比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044825" y="1968500"/>
            <a:ext cx="5181600" cy="4921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600" b="1" dirty="0">
                <a:latin typeface="宋体" panose="02010600030101010101" pitchFamily="2" charset="-122"/>
              </a:rPr>
              <a:t>北平      伦敦        热带</a:t>
            </a:r>
            <a:endParaRPr lang="zh-CN" altLang="en-US" sz="2600" b="1" dirty="0">
              <a:latin typeface="宋体" panose="0201060003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843213" y="3789363"/>
            <a:ext cx="1693862" cy="4921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600" b="1" dirty="0">
                <a:solidFill>
                  <a:srgbClr val="FF0000"/>
                </a:solidFill>
                <a:latin typeface="宋体" panose="02010600030101010101" pitchFamily="2" charset="-122"/>
              </a:rPr>
              <a:t>无风声</a:t>
            </a:r>
            <a:endParaRPr lang="zh-CN" altLang="en-US" sz="26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3" name="文本框 11276"/>
          <p:cNvSpPr txBox="1"/>
          <p:nvPr/>
        </p:nvSpPr>
        <p:spPr>
          <a:xfrm>
            <a:off x="4829175" y="3798888"/>
            <a:ext cx="1617663" cy="4921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600" b="1" dirty="0">
                <a:solidFill>
                  <a:srgbClr val="FF0000"/>
                </a:solidFill>
                <a:latin typeface="宋体" panose="02010600030101010101" pitchFamily="2" charset="-122"/>
              </a:rPr>
              <a:t>响晴</a:t>
            </a:r>
            <a:endParaRPr lang="zh-CN" altLang="en-US" sz="26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4" name="文本框 11277"/>
          <p:cNvSpPr txBox="1"/>
          <p:nvPr/>
        </p:nvSpPr>
        <p:spPr>
          <a:xfrm>
            <a:off x="6227763" y="3789363"/>
            <a:ext cx="1981200" cy="4921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600" b="1" dirty="0">
                <a:solidFill>
                  <a:srgbClr val="FF0000"/>
                </a:solidFill>
                <a:latin typeface="宋体" panose="02010600030101010101" pitchFamily="2" charset="-122"/>
              </a:rPr>
              <a:t>无毒日</a:t>
            </a:r>
            <a:endParaRPr lang="zh-CN" altLang="en-US" sz="26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5" name="直接连接符 14"/>
          <p:cNvSpPr/>
          <p:nvPr/>
        </p:nvSpPr>
        <p:spPr>
          <a:xfrm flipV="1">
            <a:off x="2973388" y="4341813"/>
            <a:ext cx="4892675" cy="3175"/>
          </a:xfrm>
          <a:prstGeom prst="line">
            <a:avLst/>
          </a:prstGeom>
          <a:ln w="76200" cap="flat" cmpd="sng">
            <a:solidFill>
              <a:srgbClr val="FF99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6" name="文本框 11279"/>
          <p:cNvSpPr txBox="1"/>
          <p:nvPr/>
        </p:nvSpPr>
        <p:spPr>
          <a:xfrm>
            <a:off x="5272088" y="5456238"/>
            <a:ext cx="2209800" cy="4921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600" b="1" dirty="0">
                <a:solidFill>
                  <a:srgbClr val="FF0000"/>
                </a:solidFill>
                <a:latin typeface="宋体" panose="02010600030101010101" pitchFamily="2" charset="-122"/>
              </a:rPr>
              <a:t>宝地</a:t>
            </a:r>
            <a:endParaRPr lang="zh-CN" altLang="en-US" sz="26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7" name="文本框 11280"/>
          <p:cNvSpPr txBox="1"/>
          <p:nvPr/>
        </p:nvSpPr>
        <p:spPr>
          <a:xfrm>
            <a:off x="2663825" y="5487988"/>
            <a:ext cx="1828800" cy="4921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600" b="1" dirty="0">
                <a:solidFill>
                  <a:srgbClr val="FF0000"/>
                </a:solidFill>
                <a:latin typeface="宋体" panose="02010600030101010101" pitchFamily="2" charset="-122"/>
              </a:rPr>
              <a:t>温晴</a:t>
            </a:r>
            <a:endParaRPr lang="zh-CN" altLang="en-US" sz="26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8" name="直接连接符 17"/>
          <p:cNvSpPr>
            <a:spLocks noChangeShapeType="1"/>
          </p:cNvSpPr>
          <p:nvPr/>
        </p:nvSpPr>
        <p:spPr bwMode="auto">
          <a:xfrm>
            <a:off x="3278188" y="4497388"/>
            <a:ext cx="0" cy="990600"/>
          </a:xfrm>
          <a:prstGeom prst="line">
            <a:avLst/>
          </a:prstGeom>
          <a:ln>
            <a:tailEnd type="triangl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9" name="直接连接符 18"/>
          <p:cNvSpPr>
            <a:spLocks noChangeShapeType="1"/>
          </p:cNvSpPr>
          <p:nvPr/>
        </p:nvSpPr>
        <p:spPr bwMode="auto">
          <a:xfrm>
            <a:off x="4040188" y="5792788"/>
            <a:ext cx="1143000" cy="0"/>
          </a:xfrm>
          <a:prstGeom prst="line">
            <a:avLst/>
          </a:prstGeom>
          <a:ln>
            <a:tailEnd type="triangl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" name="文本框 11283"/>
          <p:cNvSpPr txBox="1"/>
          <p:nvPr/>
        </p:nvSpPr>
        <p:spPr>
          <a:xfrm>
            <a:off x="3622675" y="4725988"/>
            <a:ext cx="584200" cy="12954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>
              <a:spcBef>
                <a:spcPct val="50000"/>
              </a:spcBef>
            </a:pPr>
            <a:r>
              <a:rPr lang="zh-CN" altLang="en-US" sz="2600" b="1" dirty="0">
                <a:solidFill>
                  <a:srgbClr val="0000FF"/>
                </a:solidFill>
                <a:latin typeface="宋体" panose="02010600030101010101" pitchFamily="2" charset="-122"/>
              </a:rPr>
              <a:t>特点</a:t>
            </a:r>
            <a:endParaRPr lang="zh-CN" altLang="en-US" sz="26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grpSp>
        <p:nvGrpSpPr>
          <p:cNvPr id="36885" name="组合 88069"/>
          <p:cNvGrpSpPr/>
          <p:nvPr/>
        </p:nvGrpSpPr>
        <p:grpSpPr>
          <a:xfrm>
            <a:off x="109538" y="390525"/>
            <a:ext cx="2319337" cy="700088"/>
            <a:chOff x="138" y="461"/>
            <a:chExt cx="1461" cy="441"/>
          </a:xfrm>
        </p:grpSpPr>
        <p:pic>
          <p:nvPicPr>
            <p:cNvPr id="36886" name="图片 88070" descr="未标题-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6887" name="文本框 2"/>
            <p:cNvSpPr txBox="1"/>
            <p:nvPr/>
          </p:nvSpPr>
          <p:spPr>
            <a:xfrm>
              <a:off x="476" y="509"/>
              <a:ext cx="1080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zh-CN" altLang="en-US" sz="2800" b="1" dirty="0">
                  <a:solidFill>
                    <a:srgbClr val="0099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重点解读</a:t>
              </a:r>
              <a:endParaRPr lang="zh-CN" altLang="en-US" sz="2800" b="1" dirty="0">
                <a:solidFill>
                  <a:srgbClr val="0099CC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1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8" dur="500"/>
                                        <p:tgtEl>
                                          <p:spTgt spid="12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3" dur="500"/>
                                        <p:tgtEl>
                                          <p:spTgt spid="13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8" dur="500"/>
                                        <p:tgtEl>
                                          <p:spTgt spid="14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build="p"/>
      <p:bldP spid="5" grpId="0" build="p"/>
      <p:bldP spid="6" grpId="0" build="p"/>
      <p:bldP spid="7" grpId="0" build="p"/>
      <p:bldP spid="8" grpId="0"/>
      <p:bldP spid="9" grpId="0"/>
      <p:bldP spid="10" grpId="0" animBg="1" build="p"/>
      <p:bldP spid="11" grpId="0" build="p"/>
      <p:bldP spid="12" grpId="0" build="p"/>
      <p:bldP spid="13" grpId="0" build="p"/>
      <p:bldP spid="14" grpId="0" build="p"/>
      <p:bldP spid="16" grpId="0"/>
      <p:bldP spid="17" grpId="0"/>
      <p:bldP spid="2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971550" y="836613"/>
            <a:ext cx="5040313" cy="52228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运用对比手法写有什么好处?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291" name="Rectangle 3"/>
          <p:cNvSpPr/>
          <p:nvPr/>
        </p:nvSpPr>
        <p:spPr>
          <a:xfrm>
            <a:off x="304800" y="1773238"/>
            <a:ext cx="8610600" cy="18145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2600" b="1" dirty="0">
                <a:latin typeface="Arial" panose="020B0604020202020204" pitchFamily="34" charset="0"/>
              </a:rPr>
              <a:t>           通过三组对比，突出济南冬天“</a:t>
            </a:r>
            <a:r>
              <a:rPr lang="zh-CN" altLang="en-US" sz="2600" b="1" dirty="0">
                <a:solidFill>
                  <a:srgbClr val="FF0000"/>
                </a:solidFill>
                <a:latin typeface="Arial" panose="020B0604020202020204" pitchFamily="34" charset="0"/>
              </a:rPr>
              <a:t>温晴</a:t>
            </a:r>
            <a:r>
              <a:rPr lang="zh-CN" altLang="en-US" sz="2600" b="1" dirty="0">
                <a:latin typeface="Arial" panose="020B0604020202020204" pitchFamily="34" charset="0"/>
              </a:rPr>
              <a:t>”的特点，由“奇迹” “怪事” “害怕”引出“宝地”，文章紧紧抓住这一天气特点，描绘济南冬天的景色。</a:t>
            </a:r>
            <a:endParaRPr lang="zh-CN" altLang="en-US" sz="2600" b="1" dirty="0">
              <a:latin typeface="Arial" panose="020B0604020202020204" pitchFamily="34" charset="0"/>
            </a:endParaRPr>
          </a:p>
        </p:txBody>
      </p:sp>
      <p:sp>
        <p:nvSpPr>
          <p:cNvPr id="12292" name="Rectangle 4"/>
          <p:cNvSpPr/>
          <p:nvPr/>
        </p:nvSpPr>
        <p:spPr>
          <a:xfrm>
            <a:off x="468313" y="3933825"/>
            <a:ext cx="8280400" cy="1408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80000"/>
              </a:lnSpc>
            </a:pPr>
            <a:r>
              <a:rPr lang="zh-CN" altLang="en-US" sz="26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这些对比来自作者对济南冬天的感受，来自作者对济南的爱。</a:t>
            </a:r>
            <a:endParaRPr lang="zh-CN" altLang="en-US" sz="26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/>
      <p:bldP spid="1229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4" name="文本框 11265"/>
          <p:cNvSpPr txBox="1"/>
          <p:nvPr/>
        </p:nvSpPr>
        <p:spPr>
          <a:xfrm>
            <a:off x="1187450" y="1423988"/>
            <a:ext cx="6624638" cy="4921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600" b="1" dirty="0">
                <a:solidFill>
                  <a:srgbClr val="000000"/>
                </a:solidFill>
                <a:latin typeface="宋体" panose="02010600030101010101" pitchFamily="2" charset="-122"/>
              </a:rPr>
              <a:t>第二自然段怎样转入写阳光朗照下的山景？</a:t>
            </a:r>
            <a:endParaRPr lang="zh-CN" altLang="en-US" sz="26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Rectangle 14"/>
          <p:cNvSpPr/>
          <p:nvPr/>
        </p:nvSpPr>
        <p:spPr>
          <a:xfrm>
            <a:off x="385763" y="2205038"/>
            <a:ext cx="8569325" cy="1692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200000"/>
              </a:lnSpc>
            </a:pPr>
            <a:r>
              <a:rPr lang="zh-CN" altLang="en-US" sz="2600" b="1" dirty="0">
                <a:solidFill>
                  <a:srgbClr val="0000FF"/>
                </a:solidFill>
                <a:latin typeface="宋体" panose="02010600030101010101" pitchFamily="2" charset="-122"/>
              </a:rPr>
              <a:t>     用过渡句“设若单单是有阳光，那也算不了出奇”，转到写冬天的山。</a:t>
            </a:r>
            <a:endParaRPr lang="zh-CN" altLang="en-US" sz="26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pic>
        <p:nvPicPr>
          <p:cNvPr id="38916" name="Picture 16" descr="t01f6bcbf443e1cdda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00563" y="3644900"/>
            <a:ext cx="3487737" cy="26082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0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charRg st="0" end="3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文本框 11265"/>
          <p:cNvSpPr txBox="1"/>
          <p:nvPr/>
        </p:nvSpPr>
        <p:spPr>
          <a:xfrm>
            <a:off x="1187450" y="811213"/>
            <a:ext cx="5616575" cy="4921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600" b="1" dirty="0">
                <a:solidFill>
                  <a:srgbClr val="000000"/>
                </a:solidFill>
                <a:latin typeface="宋体" panose="02010600030101010101" pitchFamily="2" charset="-122"/>
              </a:rPr>
              <a:t>第三自然段济南的山有什么特点？</a:t>
            </a:r>
            <a:endParaRPr lang="zh-CN" altLang="en-US" sz="26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Rectangle 14"/>
          <p:cNvSpPr/>
          <p:nvPr/>
        </p:nvSpPr>
        <p:spPr>
          <a:xfrm>
            <a:off x="323850" y="1447800"/>
            <a:ext cx="8569325" cy="16938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200000"/>
              </a:lnSpc>
            </a:pPr>
            <a:r>
              <a:rPr lang="zh-CN" altLang="en-US" sz="2600" b="1" dirty="0">
                <a:solidFill>
                  <a:srgbClr val="0000FF"/>
                </a:solidFill>
                <a:latin typeface="宋体" panose="02010600030101010101" pitchFamily="2" charset="-122"/>
              </a:rPr>
              <a:t>    小山把整个济南围了个圈儿，只有北边缺着点口儿，写出济南小山“围城”的地理环境。</a:t>
            </a:r>
            <a:endParaRPr lang="zh-CN" altLang="en-US" sz="26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pic>
        <p:nvPicPr>
          <p:cNvPr id="39940" name="Picture 11" descr="t01cd2e3c6f43f6d2c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1188" y="3644900"/>
            <a:ext cx="3505200" cy="26289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4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charRg st="0" end="4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2" name="Rectangle 2"/>
          <p:cNvSpPr/>
          <p:nvPr/>
        </p:nvSpPr>
        <p:spPr>
          <a:xfrm>
            <a:off x="733425" y="687388"/>
            <a:ext cx="7078663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作者怎样写出阳光朗照下的小山特别可爱?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3315" name="Rectangle 3"/>
          <p:cNvSpPr/>
          <p:nvPr/>
        </p:nvSpPr>
        <p:spPr>
          <a:xfrm>
            <a:off x="1476375" y="2492375"/>
            <a:ext cx="6696075" cy="5365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一连串相关的拟人手法，烘托舒适温暖的环境。</a:t>
            </a:r>
            <a:endParaRPr lang="zh-CN" altLang="en-US" sz="24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40964" name="Rectangle 5"/>
          <p:cNvSpPr/>
          <p:nvPr/>
        </p:nvSpPr>
        <p:spPr>
          <a:xfrm>
            <a:off x="412750" y="1433513"/>
            <a:ext cx="8588375" cy="9985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2400" b="1" dirty="0">
                <a:latin typeface="宋体" panose="02010600030101010101" pitchFamily="2" charset="-122"/>
              </a:rPr>
              <a:t>     一个老城，有山有水，全在天底下晒着阳光，暖和安适地睡着，只等春风来把它们唤醒。</a:t>
            </a:r>
            <a:endParaRPr lang="zh-CN" altLang="en-US" sz="2400" b="1" dirty="0">
              <a:latin typeface="宋体" panose="02010600030101010101" pitchFamily="2" charset="-122"/>
            </a:endParaRPr>
          </a:p>
        </p:txBody>
      </p:sp>
      <p:sp>
        <p:nvSpPr>
          <p:cNvPr id="13321" name="Rectangle 9"/>
          <p:cNvSpPr/>
          <p:nvPr/>
        </p:nvSpPr>
        <p:spPr>
          <a:xfrm>
            <a:off x="515938" y="3346450"/>
            <a:ext cx="8458200" cy="935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2400" b="1" dirty="0">
                <a:latin typeface="宋体" panose="02010600030101010101" pitchFamily="2" charset="-122"/>
              </a:rPr>
              <a:t>    这一圈小山在冬天特别可爱，好像是把济南放在一个小摇篮里，它们安静不动地低声地说……</a:t>
            </a:r>
            <a:endParaRPr lang="zh-CN" altLang="en-US" sz="2400" b="1" dirty="0">
              <a:latin typeface="宋体" panose="02010600030101010101" pitchFamily="2" charset="-122"/>
            </a:endParaRPr>
          </a:p>
        </p:txBody>
      </p:sp>
      <p:sp>
        <p:nvSpPr>
          <p:cNvPr id="13322" name="Rectangle 10"/>
          <p:cNvSpPr/>
          <p:nvPr/>
        </p:nvSpPr>
        <p:spPr>
          <a:xfrm>
            <a:off x="468313" y="4427538"/>
            <a:ext cx="8362950" cy="13779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    用“小摇篮”比喻小山围城的地理环境，用“看护者”比喻四周的小山，加上温存体贴的抚慰，写出这一圈小山的特别可爱。</a:t>
            </a:r>
            <a:endParaRPr lang="zh-CN" altLang="en-US" sz="24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3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/>
      <p:bldP spid="13321" grpId="0"/>
      <p:bldP spid="1332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1986" name="Picture 6" descr="t010266b69b41a2427c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08175" y="2924175"/>
            <a:ext cx="5113338" cy="33988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987" name="Rectangle 2"/>
          <p:cNvSpPr/>
          <p:nvPr/>
        </p:nvSpPr>
        <p:spPr>
          <a:xfrm>
            <a:off x="541338" y="1131888"/>
            <a:ext cx="8497887" cy="12128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40000"/>
              </a:lnSpc>
            </a:pPr>
            <a:r>
              <a:rPr lang="zh-CN" altLang="en-US" sz="2600" b="1" dirty="0">
                <a:latin typeface="Arial" panose="020B0604020202020204" pitchFamily="34" charset="0"/>
              </a:rPr>
              <a:t>        </a:t>
            </a:r>
            <a:r>
              <a:rPr lang="en-US" altLang="zh-CN" sz="2600" b="1" dirty="0">
                <a:latin typeface="Arial" panose="020B0604020202020204" pitchFamily="34" charset="0"/>
              </a:rPr>
              <a:t>……</a:t>
            </a:r>
            <a:r>
              <a:rPr lang="zh-CN" altLang="en-US" sz="2600" b="1" dirty="0">
                <a:latin typeface="Arial" panose="020B0604020202020204" pitchFamily="34" charset="0"/>
              </a:rPr>
              <a:t>面上含笑的。他们一看那些小山，心中便觉得有了着落，有了依靠。</a:t>
            </a:r>
            <a:endParaRPr lang="zh-CN" altLang="en-US" sz="2600" b="1" dirty="0">
              <a:latin typeface="Arial" panose="020B0604020202020204" pitchFamily="34" charset="0"/>
            </a:endParaRPr>
          </a:p>
        </p:txBody>
      </p:sp>
      <p:sp>
        <p:nvSpPr>
          <p:cNvPr id="14339" name="Rectangle 3"/>
          <p:cNvSpPr/>
          <p:nvPr/>
        </p:nvSpPr>
        <p:spPr>
          <a:xfrm>
            <a:off x="784225" y="2671763"/>
            <a:ext cx="7848600" cy="5381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2600" b="1" dirty="0">
                <a:solidFill>
                  <a:srgbClr val="0000FF"/>
                </a:solidFill>
                <a:latin typeface="宋体" panose="02010600030101010101" pitchFamily="2" charset="-122"/>
              </a:rPr>
              <a:t>从人们的感受写，不仅描绘笑容，更突出心理活动。</a:t>
            </a:r>
            <a:endParaRPr lang="zh-CN" altLang="en-US" sz="26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1"/>
          <p:cNvSpPr txBox="1"/>
          <p:nvPr/>
        </p:nvSpPr>
        <p:spPr>
          <a:xfrm>
            <a:off x="469900" y="1639888"/>
            <a:ext cx="8424863" cy="3416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2400" b="1" dirty="0">
                <a:latin typeface="宋体" panose="02010600030101010101" pitchFamily="2" charset="-122"/>
                <a:sym typeface="Arial" panose="020B0604020202020204" pitchFamily="34" charset="0"/>
              </a:rPr>
              <a:t>1.</a:t>
            </a:r>
            <a:r>
              <a:rPr lang="zh-CN" altLang="en-US" sz="2400" b="1" dirty="0">
                <a:latin typeface="宋体" panose="02010600030101010101" pitchFamily="2" charset="-122"/>
                <a:sym typeface="Arial" panose="020B0604020202020204" pitchFamily="34" charset="0"/>
              </a:rPr>
              <a:t>熟读全文，了解济南的冬天的特点，体会作者赋予景物的深厚感情。</a:t>
            </a:r>
            <a:endParaRPr lang="zh-CN" altLang="en-US" sz="2400" b="1" dirty="0">
              <a:latin typeface="宋体" panose="02010600030101010101" pitchFamily="2" charset="-122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2400" b="1" dirty="0">
                <a:latin typeface="宋体" panose="02010600030101010101" pitchFamily="2" charset="-122"/>
                <a:sym typeface="Arial" panose="020B0604020202020204" pitchFamily="34" charset="0"/>
              </a:rPr>
              <a:t>2.</a:t>
            </a:r>
            <a:r>
              <a:rPr lang="zh-CN" altLang="en-US" sz="2400" b="1" dirty="0">
                <a:latin typeface="宋体" panose="02010600030101010101" pitchFamily="2" charset="-122"/>
                <a:sym typeface="Arial" panose="020B0604020202020204" pitchFamily="34" charset="0"/>
              </a:rPr>
              <a:t>体会文中比喻、拟人等修辞手法的精妙。</a:t>
            </a:r>
            <a:endParaRPr lang="zh-CN" altLang="en-US" sz="2400" b="1" dirty="0">
              <a:latin typeface="宋体" panose="02010600030101010101" pitchFamily="2" charset="-122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2400" b="1" dirty="0">
                <a:latin typeface="宋体" panose="02010600030101010101" pitchFamily="2" charset="-122"/>
                <a:sym typeface="Arial" panose="020B0604020202020204" pitchFamily="34" charset="0"/>
              </a:rPr>
              <a:t>3.</a:t>
            </a:r>
            <a:r>
              <a:rPr lang="zh-CN" altLang="en-US" sz="2400" b="1" dirty="0">
                <a:latin typeface="宋体" panose="02010600030101010101" pitchFamily="2" charset="-122"/>
                <a:sym typeface="Arial" panose="020B0604020202020204" pitchFamily="34" charset="0"/>
              </a:rPr>
              <a:t>学习本文由里到外、由山到水的写景顺序。</a:t>
            </a:r>
            <a:endParaRPr lang="zh-CN" altLang="en-US" sz="2400" b="1" dirty="0">
              <a:latin typeface="宋体" panose="02010600030101010101" pitchFamily="2" charset="-122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2400" b="1" dirty="0">
                <a:latin typeface="宋体" panose="02010600030101010101" pitchFamily="2" charset="-122"/>
                <a:sym typeface="Arial" panose="020B0604020202020204" pitchFamily="34" charset="0"/>
              </a:rPr>
              <a:t>4</a:t>
            </a:r>
            <a:r>
              <a:rPr lang="zh-CN" altLang="en-US" sz="2400" b="1" dirty="0">
                <a:latin typeface="宋体" panose="02010600030101010101" pitchFamily="2" charset="-122"/>
                <a:sym typeface="Arial" panose="020B0604020202020204" pitchFamily="34" charset="0"/>
              </a:rPr>
              <a:t>．学会分析标题的妙处。</a:t>
            </a:r>
            <a:endParaRPr lang="zh-CN" altLang="en-US" sz="2400" b="1" dirty="0">
              <a:latin typeface="宋体" panose="02010600030101010101" pitchFamily="2" charset="-122"/>
              <a:sym typeface="Arial" panose="020B0604020202020204" pitchFamily="34" charset="0"/>
            </a:endParaRPr>
          </a:p>
        </p:txBody>
      </p:sp>
      <p:grpSp>
        <p:nvGrpSpPr>
          <p:cNvPr id="24579" name="组合 88069"/>
          <p:cNvGrpSpPr/>
          <p:nvPr/>
        </p:nvGrpSpPr>
        <p:grpSpPr>
          <a:xfrm>
            <a:off x="109538" y="390525"/>
            <a:ext cx="2319337" cy="700088"/>
            <a:chOff x="138" y="461"/>
            <a:chExt cx="1461" cy="441"/>
          </a:xfrm>
        </p:grpSpPr>
        <p:pic>
          <p:nvPicPr>
            <p:cNvPr id="24580" name="图片 88070" descr="未标题-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4581" name="文本框 2"/>
            <p:cNvSpPr txBox="1"/>
            <p:nvPr/>
          </p:nvSpPr>
          <p:spPr>
            <a:xfrm>
              <a:off x="476" y="509"/>
              <a:ext cx="1080" cy="32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zh-CN" altLang="en-US" sz="2800" b="1" dirty="0">
                  <a:solidFill>
                    <a:srgbClr val="0099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学习目标</a:t>
              </a:r>
              <a:endParaRPr lang="zh-CN" altLang="en-US" sz="2800" b="1" dirty="0">
                <a:solidFill>
                  <a:srgbClr val="0099CC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3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charRg st="0" end="3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33" end="5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charRg st="33" end="5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54" end="7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charRg st="54" end="7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76" end="8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charRg st="76" end="8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3010" name="文本框 11265"/>
          <p:cNvSpPr txBox="1"/>
          <p:nvPr/>
        </p:nvSpPr>
        <p:spPr>
          <a:xfrm>
            <a:off x="1042988" y="771525"/>
            <a:ext cx="5329237" cy="4921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600" b="1" dirty="0">
                <a:solidFill>
                  <a:srgbClr val="000000"/>
                </a:solidFill>
                <a:latin typeface="宋体" panose="02010600030101010101" pitchFamily="2" charset="-122"/>
              </a:rPr>
              <a:t>第五自然段，怎样写城外的远山？</a:t>
            </a:r>
            <a:endParaRPr lang="zh-CN" altLang="en-US" sz="26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Rectangle 14"/>
          <p:cNvSpPr/>
          <p:nvPr/>
        </p:nvSpPr>
        <p:spPr>
          <a:xfrm>
            <a:off x="269875" y="1412875"/>
            <a:ext cx="8570913" cy="2492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200000"/>
              </a:lnSpc>
            </a:pPr>
            <a:r>
              <a:rPr lang="zh-CN" altLang="en-US" sz="2600" b="1" dirty="0">
                <a:solidFill>
                  <a:srgbClr val="0000FF"/>
                </a:solidFill>
                <a:latin typeface="宋体" panose="02010600030101010101" pitchFamily="2" charset="-122"/>
              </a:rPr>
              <a:t>    用城内的“狭窄”映衬城外的“宽敞”，用两个“卧”字，传神、形象的照应了上文“暖和安适地睡着”。用“唐代名手画的小水墨画”比喻城外的远山。</a:t>
            </a:r>
            <a:endParaRPr lang="zh-CN" altLang="en-US" sz="26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pic>
        <p:nvPicPr>
          <p:cNvPr id="43012" name="Picture 6" descr="t01e3585140769df34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00113" y="4076700"/>
            <a:ext cx="3384550" cy="22542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7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charRg st="0" end="7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课文情景图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6375" y="1052513"/>
            <a:ext cx="6305550" cy="23145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15363"/>
          <p:cNvSpPr txBox="1"/>
          <p:nvPr/>
        </p:nvSpPr>
        <p:spPr>
          <a:xfrm>
            <a:off x="1547813" y="2160588"/>
            <a:ext cx="3590925" cy="460375"/>
          </a:xfrm>
          <a:prstGeom prst="rect">
            <a:avLst/>
          </a:prstGeom>
          <a:solidFill>
            <a:schemeClr val="bg1">
              <a:alpha val="72156"/>
            </a:schemeClr>
          </a:solidFill>
          <a:ln w="9525">
            <a:noFill/>
          </a:ln>
        </p:spPr>
        <p:txBody>
          <a:bodyPr wrap="none">
            <a:spAutoFit/>
          </a:bodyPr>
          <a:p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小山：围  保暖  小摇篮</a:t>
            </a:r>
            <a:endParaRPr lang="zh-CN" altLang="en-US" sz="24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文本框 15364"/>
          <p:cNvSpPr txBox="1"/>
          <p:nvPr/>
        </p:nvSpPr>
        <p:spPr>
          <a:xfrm>
            <a:off x="4983163" y="2630488"/>
            <a:ext cx="2828925" cy="457200"/>
          </a:xfrm>
          <a:prstGeom prst="rect">
            <a:avLst/>
          </a:prstGeom>
          <a:solidFill>
            <a:schemeClr val="bg1">
              <a:alpha val="72156"/>
            </a:schemeClr>
          </a:solidFill>
          <a:ln w="9525">
            <a:noFill/>
          </a:ln>
        </p:spPr>
        <p:txBody>
          <a:bodyPr>
            <a:spAutoFit/>
          </a:bodyPr>
          <a:p>
            <a:r>
              <a:rPr lang="en-US" altLang="zh-CN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—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可爱 、充满温情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pic>
        <p:nvPicPr>
          <p:cNvPr id="6" name="图片 5" descr="未命名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2275" y="4005263"/>
            <a:ext cx="6305550" cy="24161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4038" name="矩形 6"/>
          <p:cNvSpPr>
            <a:spLocks noTextEdit="1"/>
          </p:cNvSpPr>
          <p:nvPr/>
        </p:nvSpPr>
        <p:spPr>
          <a:xfrm>
            <a:off x="611188" y="3859213"/>
            <a:ext cx="2057400" cy="5048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endParaRPr lang="zh-CN" altLang="en-US" sz="3600" b="1">
              <a:ln w="12700" cap="flat" cmpd="sng">
                <a:solidFill>
                  <a:srgbClr val="3333CC"/>
                </a:solidFill>
                <a:prstDash val="solid"/>
                <a:headEnd type="none" w="med" len="med"/>
                <a:tailEnd type="none" w="med" len="med"/>
              </a:ln>
              <a:solidFill>
                <a:srgbClr val="B2B2B2">
                  <a:alpha val="50195"/>
                </a:srgb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文本框 15368"/>
          <p:cNvSpPr txBox="1"/>
          <p:nvPr/>
        </p:nvSpPr>
        <p:spPr>
          <a:xfrm>
            <a:off x="1763713" y="4868863"/>
            <a:ext cx="3435350" cy="4619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卧着的村庄</a:t>
            </a:r>
            <a:r>
              <a:rPr lang="en-US" altLang="zh-CN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: 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小水墨画 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9" name="文本框 15369"/>
          <p:cNvSpPr txBox="1"/>
          <p:nvPr/>
        </p:nvSpPr>
        <p:spPr>
          <a:xfrm>
            <a:off x="6156325" y="5445125"/>
            <a:ext cx="17145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素淡雅致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44041" name="矩形 9"/>
          <p:cNvSpPr/>
          <p:nvPr/>
        </p:nvSpPr>
        <p:spPr>
          <a:xfrm>
            <a:off x="250825" y="404813"/>
            <a:ext cx="3787775" cy="7080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阳光朗照下的山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042" name="矩形 10"/>
          <p:cNvSpPr/>
          <p:nvPr/>
        </p:nvSpPr>
        <p:spPr>
          <a:xfrm>
            <a:off x="250825" y="3284538"/>
            <a:ext cx="2243138" cy="7080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城外远山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4" dur="500"/>
                                        <p:tgtEl>
                                          <p:spTgt spid="4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8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/>
                                    <p:cond evt="begin" delay="0">
                                      <p:tn val="3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40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40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allAtOnce"/>
      <p:bldP spid="4" grpId="0" animBg="1" build="allAtOnce"/>
      <p:bldP spid="8" grpId="0"/>
      <p:bldP spid="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5058" name="文本框 11265"/>
          <p:cNvSpPr txBox="1"/>
          <p:nvPr/>
        </p:nvSpPr>
        <p:spPr>
          <a:xfrm>
            <a:off x="1025525" y="1065213"/>
            <a:ext cx="7002463" cy="4921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600" b="1" dirty="0">
                <a:solidFill>
                  <a:srgbClr val="000000"/>
                </a:solidFill>
                <a:latin typeface="宋体" panose="02010600030101010101" pitchFamily="2" charset="-122"/>
              </a:rPr>
              <a:t>第四自然段作者按怎样的顺序描写雪后的山景？</a:t>
            </a:r>
            <a:endParaRPr lang="zh-CN" altLang="en-US" sz="26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Rectangle 14"/>
          <p:cNvSpPr/>
          <p:nvPr/>
        </p:nvSpPr>
        <p:spPr>
          <a:xfrm>
            <a:off x="258763" y="1844675"/>
            <a:ext cx="8569325" cy="1549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20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Arial" panose="020B0604020202020204" pitchFamily="34" charset="0"/>
              </a:rPr>
              <a:t>        按照</a:t>
            </a:r>
            <a:r>
              <a:rPr lang="zh-CN" altLang="en-US" sz="2600" b="1" dirty="0">
                <a:latin typeface="Arial" panose="020B0604020202020204" pitchFamily="34" charset="0"/>
              </a:rPr>
              <a:t>空间</a:t>
            </a:r>
            <a:r>
              <a:rPr lang="zh-CN" altLang="en-US" sz="2600" b="1" dirty="0">
                <a:solidFill>
                  <a:srgbClr val="FF0000"/>
                </a:solidFill>
                <a:latin typeface="Arial" panose="020B0604020202020204" pitchFamily="34" charset="0"/>
              </a:rPr>
              <a:t>顺序，从山上、山尖至山坡、山腰，有层次地写出秀美的山景。</a:t>
            </a:r>
            <a:endParaRPr lang="zh-CN" altLang="en-US" sz="26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pic>
        <p:nvPicPr>
          <p:cNvPr id="45060" name="Picture 7" descr="t0118846acdb82b73b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00288" y="3673475"/>
            <a:ext cx="4568825" cy="25733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4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charRg st="0" end="4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Rectangle 2"/>
          <p:cNvSpPr txBox="1"/>
          <p:nvPr/>
        </p:nvSpPr>
        <p:spPr>
          <a:xfrm>
            <a:off x="488950" y="1970088"/>
            <a:ext cx="8569325" cy="32940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200000"/>
              </a:lnSpc>
            </a:pPr>
            <a:r>
              <a:rPr lang="zh-CN" altLang="en-US" sz="2600" b="1" dirty="0">
                <a:latin typeface="Calibri" panose="020F0502020204030204" charset="0"/>
              </a:rPr>
              <a:t>     </a:t>
            </a:r>
            <a:r>
              <a:rPr lang="zh-CN" altLang="en-US" sz="2600" b="1" dirty="0">
                <a:solidFill>
                  <a:srgbClr val="0000FF"/>
                </a:solidFill>
                <a:latin typeface="Calibri" panose="020F0502020204030204" charset="0"/>
              </a:rPr>
              <a:t>（</a:t>
            </a:r>
            <a:r>
              <a:rPr lang="zh-CN" altLang="zh-CN" sz="2600" b="1" dirty="0">
                <a:solidFill>
                  <a:srgbClr val="0000FF"/>
                </a:solidFill>
                <a:latin typeface="Calibri" panose="020F0502020204030204" charset="0"/>
              </a:rPr>
              <a:t>1</a:t>
            </a:r>
            <a:r>
              <a:rPr lang="zh-CN" altLang="en-US" sz="2600" b="1" dirty="0">
                <a:solidFill>
                  <a:srgbClr val="0000FF"/>
                </a:solidFill>
                <a:latin typeface="Calibri" panose="020F0502020204030204" charset="0"/>
              </a:rPr>
              <a:t>）妙在雪光、雪色：</a:t>
            </a:r>
            <a:r>
              <a:rPr lang="zh-CN" altLang="en-US" sz="2600" b="1" dirty="0">
                <a:latin typeface="Calibri" panose="020F0502020204030204" charset="0"/>
              </a:rPr>
              <a:t>用“日本看护妇”比喻雪光；</a:t>
            </a:r>
            <a:endParaRPr lang="en-US" altLang="zh-CN" sz="2600" b="1" dirty="0">
              <a:latin typeface="Calibri" panose="020F0502020204030204" charset="0"/>
            </a:endParaRPr>
          </a:p>
          <a:p>
            <a:pPr>
              <a:lnSpc>
                <a:spcPct val="200000"/>
              </a:lnSpc>
            </a:pPr>
            <a:r>
              <a:rPr lang="zh-CN" altLang="en-US" sz="2600" b="1" dirty="0">
                <a:latin typeface="Calibri" panose="020F0502020204030204" charset="0"/>
              </a:rPr>
              <a:t>用“花衣”比喻雪色。</a:t>
            </a:r>
            <a:endParaRPr lang="zh-CN" altLang="en-US" sz="2600" b="1" dirty="0">
              <a:latin typeface="Calibri" panose="020F0502020204030204" charset="0"/>
            </a:endParaRPr>
          </a:p>
          <a:p>
            <a:pPr>
              <a:lnSpc>
                <a:spcPct val="200000"/>
              </a:lnSpc>
            </a:pPr>
            <a:r>
              <a:rPr lang="zh-CN" altLang="en-US" sz="2600" b="1" dirty="0">
                <a:latin typeface="Calibri" panose="020F0502020204030204" charset="0"/>
              </a:rPr>
              <a:t>     </a:t>
            </a:r>
            <a:r>
              <a:rPr lang="zh-CN" altLang="en-US" sz="2600" b="1" dirty="0">
                <a:solidFill>
                  <a:srgbClr val="0000FF"/>
                </a:solidFill>
                <a:latin typeface="Calibri" panose="020F0502020204030204" charset="0"/>
              </a:rPr>
              <a:t>（</a:t>
            </a:r>
            <a:r>
              <a:rPr lang="zh-CN" altLang="zh-CN" sz="2600" b="1" dirty="0">
                <a:solidFill>
                  <a:srgbClr val="0000FF"/>
                </a:solidFill>
                <a:latin typeface="Calibri" panose="020F0502020204030204" charset="0"/>
              </a:rPr>
              <a:t>2</a:t>
            </a:r>
            <a:r>
              <a:rPr lang="zh-CN" altLang="en-US" sz="2600" b="1" dirty="0">
                <a:solidFill>
                  <a:srgbClr val="0000FF"/>
                </a:solidFill>
                <a:latin typeface="Calibri" panose="020F0502020204030204" charset="0"/>
              </a:rPr>
              <a:t>）妙在雪态：</a:t>
            </a:r>
            <a:r>
              <a:rPr lang="zh-CN" altLang="en-US" sz="2600" b="1" dirty="0">
                <a:latin typeface="Calibri" panose="020F0502020204030204" charset="0"/>
              </a:rPr>
              <a:t>“给山们穿上一件带水纹的花衣”</a:t>
            </a:r>
            <a:endParaRPr lang="en-US" altLang="zh-CN" sz="2600" b="1" dirty="0">
              <a:latin typeface="Calibri" panose="020F0502020204030204" charset="0"/>
            </a:endParaRPr>
          </a:p>
          <a:p>
            <a:pPr>
              <a:lnSpc>
                <a:spcPct val="200000"/>
              </a:lnSpc>
            </a:pPr>
            <a:r>
              <a:rPr lang="zh-CN" altLang="en-US" sz="2600" b="1" dirty="0">
                <a:latin typeface="Calibri" panose="020F0502020204030204" charset="0"/>
              </a:rPr>
              <a:t>“那点薄雪好像忽然害了羞”写出动人的雪态。</a:t>
            </a:r>
            <a:endParaRPr lang="zh-CN" altLang="en-US" sz="2600" b="1" dirty="0">
              <a:latin typeface="Calibri" panose="020F0502020204030204" charset="0"/>
            </a:endParaRPr>
          </a:p>
        </p:txBody>
      </p:sp>
      <p:sp>
        <p:nvSpPr>
          <p:cNvPr id="26627" name="Rectangle 5"/>
          <p:cNvSpPr>
            <a:spLocks noChangeArrowheads="1"/>
          </p:cNvSpPr>
          <p:nvPr/>
        </p:nvSpPr>
        <p:spPr bwMode="auto">
          <a:xfrm>
            <a:off x="971550" y="981075"/>
            <a:ext cx="6769100" cy="52228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“最妙是下点小雪呀” ，“妙”在何处？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charRg st="0" end="3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30" end="4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charRg st="30" end="4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41" end="7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charRg st="41" end="7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70" end="9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charRg st="70" end="9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7650" name="图片 16386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043608" y="1196751"/>
            <a:ext cx="3293337" cy="25088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  <p:pic>
        <p:nvPicPr>
          <p:cNvPr id="16388" name="图片 1638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6288" y="3923725"/>
            <a:ext cx="6376191" cy="2232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  <p:pic>
        <p:nvPicPr>
          <p:cNvPr id="16390" name="图片 1638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8061" y="1124744"/>
            <a:ext cx="3088657" cy="25964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  <p:sp>
        <p:nvSpPr>
          <p:cNvPr id="47109" name="矩形 6"/>
          <p:cNvSpPr/>
          <p:nvPr/>
        </p:nvSpPr>
        <p:spPr>
          <a:xfrm>
            <a:off x="395288" y="468313"/>
            <a:ext cx="3068637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/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</a:rPr>
              <a:t>薄雪覆盖下的山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8130" name="文本框 27653"/>
          <p:cNvSpPr txBox="1"/>
          <p:nvPr/>
        </p:nvSpPr>
        <p:spPr>
          <a:xfrm>
            <a:off x="314325" y="465138"/>
            <a:ext cx="914400" cy="45720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山上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48131" name="文本框 27654"/>
          <p:cNvSpPr txBox="1"/>
          <p:nvPr/>
        </p:nvSpPr>
        <p:spPr>
          <a:xfrm>
            <a:off x="4932363" y="501650"/>
            <a:ext cx="990600" cy="45720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山尖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48132" name="文本框 27655"/>
          <p:cNvSpPr txBox="1"/>
          <p:nvPr/>
        </p:nvSpPr>
        <p:spPr>
          <a:xfrm>
            <a:off x="347663" y="3335338"/>
            <a:ext cx="914400" cy="45720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山坡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48133" name="文本框 27656"/>
          <p:cNvSpPr txBox="1"/>
          <p:nvPr/>
        </p:nvSpPr>
        <p:spPr>
          <a:xfrm>
            <a:off x="4879975" y="3394075"/>
            <a:ext cx="990600" cy="45720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山腰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grpSp>
        <p:nvGrpSpPr>
          <p:cNvPr id="2" name="组合 15"/>
          <p:cNvGrpSpPr/>
          <p:nvPr/>
        </p:nvGrpSpPr>
        <p:grpSpPr>
          <a:xfrm>
            <a:off x="539750" y="860425"/>
            <a:ext cx="3278188" cy="2366963"/>
            <a:chOff x="539551" y="860425"/>
            <a:chExt cx="3278462" cy="2366963"/>
          </a:xfrm>
        </p:grpSpPr>
        <p:pic>
          <p:nvPicPr>
            <p:cNvPr id="48145" name="图片 27649" descr="未命名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549275" y="860425"/>
              <a:ext cx="3206750" cy="236696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8146" name="文本框 27657"/>
            <p:cNvSpPr txBox="1"/>
            <p:nvPr/>
          </p:nvSpPr>
          <p:spPr>
            <a:xfrm>
              <a:off x="539551" y="887801"/>
              <a:ext cx="3278462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en-US" altLang="zh-CN" sz="2400" b="1" dirty="0">
                  <a:latin typeface="宋体" panose="02010600030101010101" pitchFamily="2" charset="-122"/>
                </a:rPr>
                <a:t>—</a:t>
              </a:r>
              <a:r>
                <a:rPr lang="zh-CN" altLang="en-US" sz="2400" b="1" dirty="0">
                  <a:latin typeface="宋体" panose="02010600030101010101" pitchFamily="2" charset="-122"/>
                </a:rPr>
                <a:t>顶白花</a:t>
              </a:r>
              <a:r>
                <a:rPr lang="zh-CN" altLang="en-US" sz="2400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（像看护妇）</a:t>
              </a:r>
              <a:endPara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3" name="组合 16"/>
          <p:cNvGrpSpPr/>
          <p:nvPr/>
        </p:nvGrpSpPr>
        <p:grpSpPr>
          <a:xfrm>
            <a:off x="4999038" y="911225"/>
            <a:ext cx="3103562" cy="2366963"/>
            <a:chOff x="4999038" y="911225"/>
            <a:chExt cx="3103562" cy="2366963"/>
          </a:xfrm>
        </p:grpSpPr>
        <p:pic>
          <p:nvPicPr>
            <p:cNvPr id="48143" name="图片 27650" descr="未命名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999038" y="911225"/>
              <a:ext cx="3103562" cy="236696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8144" name="文本框 27658"/>
            <p:cNvSpPr txBox="1"/>
            <p:nvPr/>
          </p:nvSpPr>
          <p:spPr>
            <a:xfrm>
              <a:off x="5064085" y="924742"/>
              <a:ext cx="2350323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en-US" altLang="zh-CN" sz="2400" b="1" dirty="0">
                  <a:latin typeface="宋体" panose="02010600030101010101" pitchFamily="2" charset="-122"/>
                </a:rPr>
                <a:t>—</a:t>
              </a:r>
              <a:r>
                <a:rPr lang="zh-CN" altLang="en-US" sz="2400" b="1" dirty="0">
                  <a:latin typeface="宋体" panose="02010600030101010101" pitchFamily="2" charset="-122"/>
                </a:rPr>
                <a:t>全白</a:t>
              </a:r>
              <a:r>
                <a:rPr lang="zh-CN" altLang="en-US" sz="2400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（镶银）</a:t>
              </a:r>
              <a:endPara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4" name="组合 17"/>
          <p:cNvGrpSpPr/>
          <p:nvPr/>
        </p:nvGrpSpPr>
        <p:grpSpPr>
          <a:xfrm>
            <a:off x="539750" y="3860800"/>
            <a:ext cx="3214688" cy="2365375"/>
            <a:chOff x="574098" y="3714750"/>
            <a:chExt cx="3215265" cy="2365375"/>
          </a:xfrm>
        </p:grpSpPr>
        <p:pic>
          <p:nvPicPr>
            <p:cNvPr id="48141" name="图片 27651" descr="未命名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81025" y="3714750"/>
              <a:ext cx="3208338" cy="236537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8142" name="文本框 27659"/>
            <p:cNvSpPr txBox="1"/>
            <p:nvPr/>
          </p:nvSpPr>
          <p:spPr>
            <a:xfrm>
              <a:off x="574098" y="3717032"/>
              <a:ext cx="3206439" cy="461665"/>
            </a:xfrm>
            <a:prstGeom prst="rect">
              <a:avLst/>
            </a:prstGeom>
            <a:solidFill>
              <a:schemeClr val="bg2">
                <a:alpha val="63921"/>
              </a:schemeClr>
            </a:solidFill>
            <a:ln w="9525">
              <a:noFill/>
            </a:ln>
          </p:spPr>
          <p:txBody>
            <a:bodyPr>
              <a:spAutoFit/>
            </a:bodyPr>
            <a:p>
              <a:r>
                <a:rPr lang="en-US" altLang="zh-CN" sz="2400" b="1" dirty="0">
                  <a:latin typeface="宋体" panose="02010600030101010101" pitchFamily="2" charset="-122"/>
                </a:rPr>
                <a:t>—</a:t>
              </a:r>
              <a:r>
                <a:rPr lang="zh-CN" altLang="en-US" sz="2400" b="1" dirty="0">
                  <a:latin typeface="宋体" panose="02010600030101010101" pitchFamily="2" charset="-122"/>
                </a:rPr>
                <a:t>白雪黄草</a:t>
              </a:r>
              <a:r>
                <a:rPr lang="zh-CN" altLang="en-US" sz="2400" b="1" dirty="0">
                  <a:solidFill>
                    <a:srgbClr val="FF0000"/>
                  </a:solidFill>
                  <a:latin typeface="宋体" panose="02010600030101010101" pitchFamily="2" charset="-122"/>
                </a:rPr>
                <a:t>（穿花衣）</a:t>
              </a:r>
              <a:endPara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endParaRPr>
            </a:p>
          </p:txBody>
        </p:sp>
      </p:grpSp>
      <p:sp>
        <p:nvSpPr>
          <p:cNvPr id="48137" name="文本框 27660"/>
          <p:cNvSpPr txBox="1"/>
          <p:nvPr/>
        </p:nvSpPr>
        <p:spPr>
          <a:xfrm>
            <a:off x="6208713" y="4402138"/>
            <a:ext cx="309562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endParaRPr lang="zh-CN" altLang="zh-CN" b="1" u="sng" dirty="0">
              <a:solidFill>
                <a:srgbClr val="FF00FF"/>
              </a:solidFill>
              <a:latin typeface="宋体" panose="02010600030101010101" pitchFamily="2" charset="-122"/>
            </a:endParaRPr>
          </a:p>
        </p:txBody>
      </p:sp>
      <p:grpSp>
        <p:nvGrpSpPr>
          <p:cNvPr id="5" name="组合 18"/>
          <p:cNvGrpSpPr/>
          <p:nvPr/>
        </p:nvGrpSpPr>
        <p:grpSpPr>
          <a:xfrm>
            <a:off x="5076825" y="3933825"/>
            <a:ext cx="3106738" cy="2366963"/>
            <a:chOff x="5004049" y="3787775"/>
            <a:chExt cx="3106489" cy="2366963"/>
          </a:xfrm>
        </p:grpSpPr>
        <p:pic>
          <p:nvPicPr>
            <p:cNvPr id="48139" name="图片 27652" descr="未命名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006975" y="3787775"/>
              <a:ext cx="3103563" cy="236696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8140" name="文本框 27661"/>
            <p:cNvSpPr txBox="1"/>
            <p:nvPr/>
          </p:nvSpPr>
          <p:spPr>
            <a:xfrm>
              <a:off x="5004049" y="3798371"/>
              <a:ext cx="3096851" cy="461665"/>
            </a:xfrm>
            <a:prstGeom prst="rect">
              <a:avLst/>
            </a:prstGeom>
            <a:solidFill>
              <a:schemeClr val="bg2">
                <a:alpha val="38039"/>
              </a:schemeClr>
            </a:solidFill>
            <a:ln w="9525">
              <a:noFill/>
            </a:ln>
          </p:spPr>
          <p:txBody>
            <a:bodyPr>
              <a:spAutoFit/>
            </a:bodyPr>
            <a:p>
              <a:r>
                <a:rPr lang="en-US" altLang="zh-CN" sz="2400" b="1" dirty="0">
                  <a:latin typeface="宋体" panose="02010600030101010101" pitchFamily="2" charset="-122"/>
                </a:rPr>
                <a:t>—</a:t>
              </a:r>
              <a:r>
                <a:rPr lang="zh-CN" altLang="en-US" sz="2400" b="1" dirty="0">
                  <a:latin typeface="宋体" panose="02010600030101010101" pitchFamily="2" charset="-122"/>
                </a:rPr>
                <a:t>薄雪露粉色</a:t>
              </a:r>
              <a:r>
                <a:rPr lang="zh-CN" altLang="en-US" sz="2400" b="1" dirty="0">
                  <a:solidFill>
                    <a:srgbClr val="FF0000"/>
                  </a:solidFill>
                  <a:latin typeface="宋体" panose="02010600030101010101" pitchFamily="2" charset="-122"/>
                </a:rPr>
                <a:t>（害羞）</a:t>
              </a:r>
              <a:endPara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9698" name="图片 28673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855574" y="702027"/>
            <a:ext cx="7488835" cy="55595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"/>
          </a:effectLst>
        </p:spPr>
      </p:pic>
      <p:sp>
        <p:nvSpPr>
          <p:cNvPr id="29699" name="文本框 28674"/>
          <p:cNvSpPr txBox="1"/>
          <p:nvPr/>
        </p:nvSpPr>
        <p:spPr>
          <a:xfrm>
            <a:off x="1258888" y="981075"/>
            <a:ext cx="1628775" cy="5222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城外远山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28676" name="文本框 28675"/>
          <p:cNvSpPr txBox="1"/>
          <p:nvPr/>
        </p:nvSpPr>
        <p:spPr>
          <a:xfrm>
            <a:off x="6156325" y="1268413"/>
            <a:ext cx="1627188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素淡雅致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28677" name="文本框 28676"/>
          <p:cNvSpPr txBox="1"/>
          <p:nvPr/>
        </p:nvSpPr>
        <p:spPr>
          <a:xfrm>
            <a:off x="1331913" y="4059238"/>
            <a:ext cx="6643687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城内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——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城外（卧　村庄、雪　小水墨画）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38263" y="4932363"/>
            <a:ext cx="906463" cy="5222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狭窄</a:t>
            </a:r>
            <a:endParaRPr kumimoji="0" lang="zh-CN" altLang="en-US" sz="2800" b="1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752725" y="4932363"/>
            <a:ext cx="906463" cy="5222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宽敞</a:t>
            </a:r>
            <a:endParaRPr kumimoji="0" lang="zh-CN" altLang="en-US" sz="2800" b="1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800" decel="1000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800" decel="100000"/>
                                        <p:tgtEl>
                                          <p:spTgt spid="296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800" decel="1000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800" decel="1000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00" decel="1000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8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9" grpId="0"/>
      <p:bldP spid="28676" grpId="0"/>
      <p:bldP spid="28677" grpId="0"/>
      <p:bldP spid="6" grpId="0"/>
      <p:bldP spid="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0178" name="文本框 11265"/>
          <p:cNvSpPr txBox="1"/>
          <p:nvPr/>
        </p:nvSpPr>
        <p:spPr>
          <a:xfrm>
            <a:off x="684213" y="711200"/>
            <a:ext cx="7559675" cy="1292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600" b="1" dirty="0">
                <a:solidFill>
                  <a:srgbClr val="FF0000"/>
                </a:solidFill>
                <a:latin typeface="Arial" panose="020B0604020202020204" pitchFamily="34" charset="0"/>
              </a:rPr>
              <a:t>本文最后一个自然段，写济南冬天的水有什么特点 ？这段文字运用了哪些修辞手法？有什么好处？</a:t>
            </a:r>
            <a:endParaRPr lang="zh-CN" altLang="en-US" sz="26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Rectangle 2"/>
          <p:cNvSpPr txBox="1"/>
          <p:nvPr/>
        </p:nvSpPr>
        <p:spPr>
          <a:xfrm>
            <a:off x="449263" y="2276475"/>
            <a:ext cx="8569325" cy="32988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Calibri" panose="020F0502020204030204" charset="0"/>
              </a:rPr>
              <a:t>特点：（</a:t>
            </a:r>
            <a:r>
              <a:rPr lang="zh-CN" altLang="zh-CN" sz="2800" b="1" dirty="0">
                <a:solidFill>
                  <a:srgbClr val="0000FF"/>
                </a:solidFill>
                <a:latin typeface="Calibri" panose="020F0502020204030204" charset="0"/>
              </a:rPr>
              <a:t>1</a:t>
            </a:r>
            <a:r>
              <a:rPr lang="zh-CN" altLang="en-US" sz="2800" b="1" dirty="0">
                <a:solidFill>
                  <a:srgbClr val="0000FF"/>
                </a:solidFill>
                <a:latin typeface="Calibri" panose="020F0502020204030204" charset="0"/>
              </a:rPr>
              <a:t>）水的绿；（</a:t>
            </a:r>
            <a:r>
              <a:rPr lang="zh-CN" altLang="zh-CN" sz="2800" b="1" dirty="0">
                <a:solidFill>
                  <a:srgbClr val="0000FF"/>
                </a:solidFill>
                <a:latin typeface="Calibri" panose="020F0502020204030204" charset="0"/>
              </a:rPr>
              <a:t>2</a:t>
            </a:r>
            <a:r>
              <a:rPr lang="zh-CN" altLang="en-US" sz="2800" b="1" dirty="0">
                <a:solidFill>
                  <a:srgbClr val="0000FF"/>
                </a:solidFill>
                <a:latin typeface="Calibri" panose="020F0502020204030204" charset="0"/>
              </a:rPr>
              <a:t>）水的清、亮。</a:t>
            </a:r>
            <a:endParaRPr lang="zh-CN" altLang="en-US" sz="2800" b="1" dirty="0">
              <a:solidFill>
                <a:srgbClr val="0000FF"/>
              </a:solidFill>
              <a:latin typeface="Calibri" panose="020F050202020403020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Calibri" panose="020F0502020204030204" charset="0"/>
              </a:rPr>
              <a:t>修辞手法：</a:t>
            </a:r>
            <a:endParaRPr lang="en-US" altLang="zh-CN" sz="2800" b="1" dirty="0">
              <a:solidFill>
                <a:srgbClr val="FF0000"/>
              </a:solidFill>
              <a:latin typeface="Calibri" panose="020F050202020403020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Calibri" panose="020F0502020204030204" charset="0"/>
              </a:rPr>
              <a:t>（</a:t>
            </a:r>
            <a:r>
              <a:rPr lang="zh-CN" altLang="zh-CN" sz="2800" b="1" dirty="0">
                <a:latin typeface="Calibri" panose="020F0502020204030204" charset="0"/>
              </a:rPr>
              <a:t>1</a:t>
            </a:r>
            <a:r>
              <a:rPr lang="zh-CN" altLang="en-US" sz="2800" b="1" dirty="0">
                <a:latin typeface="Calibri" panose="020F0502020204030204" charset="0"/>
              </a:rPr>
              <a:t>）</a:t>
            </a:r>
            <a:r>
              <a:rPr lang="zh-CN" altLang="en-US" sz="2800" b="1" dirty="0">
                <a:solidFill>
                  <a:srgbClr val="FF0000"/>
                </a:solidFill>
                <a:latin typeface="Calibri" panose="020F0502020204030204" charset="0"/>
              </a:rPr>
              <a:t>拟人</a:t>
            </a:r>
            <a:r>
              <a:rPr lang="zh-CN" altLang="en-US" sz="2800" b="1" dirty="0">
                <a:latin typeface="Calibri" panose="020F0502020204030204" charset="0"/>
              </a:rPr>
              <a:t>，把水藻、水和垂柳都人格化了，表现出济南冬天的无限生机和在冬天里孕育着的朦胧春意。</a:t>
            </a:r>
            <a:endParaRPr lang="zh-CN" altLang="en-US" sz="2800" b="1" dirty="0">
              <a:latin typeface="Calibri" panose="020F050202020403020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Calibri" panose="020F0502020204030204" charset="0"/>
              </a:rPr>
              <a:t>（</a:t>
            </a:r>
            <a:r>
              <a:rPr lang="zh-CN" altLang="zh-CN" sz="2800" b="1" dirty="0">
                <a:latin typeface="Calibri" panose="020F0502020204030204" charset="0"/>
              </a:rPr>
              <a:t>2</a:t>
            </a:r>
            <a:r>
              <a:rPr lang="zh-CN" altLang="en-US" sz="2800" b="1" dirty="0">
                <a:latin typeface="Calibri" panose="020F0502020204030204" charset="0"/>
              </a:rPr>
              <a:t>）</a:t>
            </a:r>
            <a:r>
              <a:rPr lang="zh-CN" altLang="en-US" sz="2800" b="1" dirty="0">
                <a:solidFill>
                  <a:srgbClr val="FF0000"/>
                </a:solidFill>
                <a:latin typeface="Calibri" panose="020F0502020204030204" charset="0"/>
              </a:rPr>
              <a:t>比喻</a:t>
            </a:r>
            <a:r>
              <a:rPr lang="zh-CN" altLang="en-US" sz="2800" b="1" dirty="0">
                <a:latin typeface="Calibri" panose="020F0502020204030204" charset="0"/>
              </a:rPr>
              <a:t>，突出水的清亮的特征。</a:t>
            </a:r>
            <a:endParaRPr lang="zh-CN" altLang="en-US" sz="2800" b="1" dirty="0">
              <a:latin typeface="Calibri" panose="020F0502020204030204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20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charRg st="20" end="2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26" end="7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charRg st="26" end="7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73" end="9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charRg st="73" end="9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508625" y="3787775"/>
            <a:ext cx="3184525" cy="2390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  <p:pic>
        <p:nvPicPr>
          <p:cNvPr id="31747" name="图片 2048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0" y="620685"/>
            <a:ext cx="3617915" cy="27765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"/>
          </a:effectLst>
        </p:spPr>
      </p:pic>
      <p:sp>
        <p:nvSpPr>
          <p:cNvPr id="4" name="文本框 20483"/>
          <p:cNvSpPr txBox="1"/>
          <p:nvPr/>
        </p:nvSpPr>
        <p:spPr>
          <a:xfrm>
            <a:off x="4500563" y="717550"/>
            <a:ext cx="3810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400" b="1" dirty="0">
                <a:latin typeface="宋体" panose="02010600030101010101" pitchFamily="2" charset="-122"/>
              </a:rPr>
              <a:t>绿萍、绿水藻、绿柳 </a:t>
            </a:r>
            <a:endParaRPr lang="zh-CN" altLang="en-US" sz="2400" b="1" dirty="0">
              <a:latin typeface="宋体" panose="02010600030101010101" pitchFamily="2" charset="-122"/>
            </a:endParaRPr>
          </a:p>
        </p:txBody>
      </p:sp>
      <p:sp>
        <p:nvSpPr>
          <p:cNvPr id="5" name="文本框 20484"/>
          <p:cNvSpPr txBox="1"/>
          <p:nvPr/>
        </p:nvSpPr>
        <p:spPr>
          <a:xfrm>
            <a:off x="992188" y="4581525"/>
            <a:ext cx="4516437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澄清、清亮、蓝汪汪（蓝水晶）</a:t>
            </a:r>
            <a:endParaRPr lang="zh-CN" altLang="en-US" sz="24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6" name="文本框 20485"/>
          <p:cNvSpPr txBox="1"/>
          <p:nvPr/>
        </p:nvSpPr>
        <p:spPr>
          <a:xfrm>
            <a:off x="1220788" y="5481638"/>
            <a:ext cx="3587750" cy="4619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“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清”</a:t>
            </a:r>
            <a:r>
              <a:rPr lang="en-US" altLang="zh-CN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——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冬水清澈透明</a:t>
            </a:r>
            <a:endParaRPr lang="zh-CN" altLang="en-US" sz="24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7" name="文本框 20486"/>
          <p:cNvSpPr txBox="1"/>
          <p:nvPr/>
        </p:nvSpPr>
        <p:spPr>
          <a:xfrm>
            <a:off x="4500563" y="2185988"/>
            <a:ext cx="4217987" cy="8302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400" b="1" dirty="0">
                <a:latin typeface="宋体" panose="02010600030101010101" pitchFamily="2" charset="-122"/>
              </a:rPr>
              <a:t>“</a:t>
            </a:r>
            <a:r>
              <a:rPr lang="zh-CN" altLang="en-US" sz="2400" b="1" dirty="0">
                <a:latin typeface="宋体" panose="02010600030101010101" pitchFamily="2" charset="-122"/>
              </a:rPr>
              <a:t>绿”</a:t>
            </a:r>
            <a:r>
              <a:rPr lang="en-US" altLang="zh-CN" sz="2400" b="1" dirty="0">
                <a:latin typeface="宋体" panose="02010600030101010101" pitchFamily="2" charset="-122"/>
              </a:rPr>
              <a:t>——</a:t>
            </a:r>
            <a:r>
              <a:rPr lang="zh-CN" altLang="en-US" sz="2400" b="1" dirty="0">
                <a:latin typeface="宋体" panose="02010600030101010101" pitchFamily="2" charset="-122"/>
              </a:rPr>
              <a:t>冬水温暖多情，</a:t>
            </a:r>
            <a:endParaRPr lang="zh-CN" altLang="en-US" sz="2400" b="1" dirty="0">
              <a:latin typeface="宋体" panose="02010600030101010101" pitchFamily="2" charset="-122"/>
            </a:endParaRPr>
          </a:p>
          <a:p>
            <a:r>
              <a:rPr lang="zh-CN" altLang="en-US" sz="2400" b="1" dirty="0">
                <a:latin typeface="宋体" panose="02010600030101010101" pitchFamily="2" charset="-122"/>
              </a:rPr>
              <a:t>        富于生机。</a:t>
            </a:r>
            <a:endParaRPr lang="zh-CN" altLang="en-US" sz="2400" b="1" dirty="0">
              <a:latin typeface="宋体" panose="02010600030101010101" pitchFamily="2" charset="-122"/>
            </a:endParaRPr>
          </a:p>
        </p:txBody>
      </p:sp>
      <p:sp>
        <p:nvSpPr>
          <p:cNvPr id="8" name="文本框 20487"/>
          <p:cNvSpPr txBox="1"/>
          <p:nvPr/>
        </p:nvSpPr>
        <p:spPr>
          <a:xfrm>
            <a:off x="4881563" y="1423988"/>
            <a:ext cx="2828925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（衬托水的绿）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492500" y="2997200"/>
            <a:ext cx="2244725" cy="1323975"/>
          </a:xfrm>
          <a:prstGeom prst="rect">
            <a:avLst/>
          </a:prstGeom>
          <a:solidFill>
            <a:schemeClr val="accent2">
              <a:lumMod val="60000"/>
              <a:lumOff val="40000"/>
              <a:alpha val="49000"/>
            </a:schemeClr>
          </a:solidFill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8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冬水</a:t>
            </a:r>
            <a:endParaRPr kumimoji="0" lang="zh-CN" altLang="en-US" sz="8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1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10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70" name="Rectangle 2"/>
          <p:cNvSpPr>
            <a:spLocks noChangeArrowheads="1"/>
          </p:cNvSpPr>
          <p:nvPr/>
        </p:nvSpPr>
        <p:spPr bwMode="auto">
          <a:xfrm>
            <a:off x="3203575" y="755650"/>
            <a:ext cx="2736850" cy="585788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济南冬天的水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52227" name="Rectangle 3"/>
          <p:cNvSpPr/>
          <p:nvPr/>
        </p:nvSpPr>
        <p:spPr>
          <a:xfrm>
            <a:off x="304800" y="1341438"/>
            <a:ext cx="2179638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1.水的绿：</a:t>
            </a:r>
            <a:endParaRPr lang="zh-CN" altLang="en-US" sz="28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2228" name="Rectangle 4"/>
          <p:cNvSpPr/>
          <p:nvPr/>
        </p:nvSpPr>
        <p:spPr>
          <a:xfrm>
            <a:off x="304800" y="3933825"/>
            <a:ext cx="2614613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2.水的清、亮：</a:t>
            </a:r>
            <a:endParaRPr lang="zh-CN" altLang="en-US" sz="28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461" name="Rectangle 5"/>
          <p:cNvSpPr/>
          <p:nvPr/>
        </p:nvSpPr>
        <p:spPr>
          <a:xfrm>
            <a:off x="501650" y="1844675"/>
            <a:ext cx="8391525" cy="16891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40000"/>
              </a:lnSpc>
            </a:pPr>
            <a:r>
              <a:rPr lang="zh-CN" altLang="en-US" sz="2600" b="1" dirty="0">
                <a:solidFill>
                  <a:srgbClr val="0000FF"/>
                </a:solidFill>
                <a:latin typeface="宋体" panose="02010600030101010101" pitchFamily="2" charset="-122"/>
              </a:rPr>
              <a:t>    </a:t>
            </a:r>
            <a:r>
              <a:rPr lang="zh-CN" altLang="en-US" sz="2600" b="1" dirty="0">
                <a:latin typeface="宋体" panose="02010600030101010101" pitchFamily="2" charset="-122"/>
              </a:rPr>
              <a:t>作者描写绿萍的绿、水藻的绿、水面柳影的绿，衬托出水绿。由水的绿联想到绿的精神，联想到春意盎然的生机。</a:t>
            </a:r>
            <a:endParaRPr lang="zh-CN" altLang="en-US" sz="2600" b="1" dirty="0">
              <a:latin typeface="宋体" panose="02010600030101010101" pitchFamily="2" charset="-122"/>
            </a:endParaRPr>
          </a:p>
        </p:txBody>
      </p:sp>
      <p:sp>
        <p:nvSpPr>
          <p:cNvPr id="19462" name="Rectangle 6"/>
          <p:cNvSpPr/>
          <p:nvPr/>
        </p:nvSpPr>
        <p:spPr>
          <a:xfrm>
            <a:off x="395288" y="4508500"/>
            <a:ext cx="8497887" cy="1128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40000"/>
              </a:lnSpc>
            </a:pPr>
            <a:r>
              <a:rPr lang="zh-CN" altLang="en-US" sz="2600" b="1" dirty="0">
                <a:solidFill>
                  <a:srgbClr val="0000FF"/>
                </a:solidFill>
                <a:latin typeface="宋体" panose="02010600030101010101" pitchFamily="2" charset="-122"/>
              </a:rPr>
              <a:t>    </a:t>
            </a:r>
            <a:r>
              <a:rPr lang="zh-CN" altLang="en-US" sz="2600" b="1" dirty="0">
                <a:latin typeface="宋体" panose="02010600030101010101" pitchFamily="2" charset="-122"/>
              </a:rPr>
              <a:t>作者描写澄清的河水，自上而下全是那么清亮，那么蓝汪汪的，整个的是块空灵的蓝水晶。</a:t>
            </a:r>
            <a:endParaRPr lang="zh-CN" altLang="en-US" sz="26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1" grpId="0"/>
      <p:bldP spid="1946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Rectangle 6"/>
          <p:cNvSpPr/>
          <p:nvPr/>
        </p:nvSpPr>
        <p:spPr>
          <a:xfrm>
            <a:off x="314325" y="1198563"/>
            <a:ext cx="8497888" cy="4292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    说起冬，尤其是中国北方的寒冬，脑海中浮现的多是朔风怒号、冰封雪飘、天寒地冻的萧条画面。但在老舍先生的这篇文章中，不仅感受不到这些，反而使人感到温暖的春意。</a:t>
            </a:r>
            <a:endParaRPr lang="en-US" altLang="zh-CN" sz="2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那么，称为“宝地”的济南的确如作者描绘的那样诗情画意吗？今天，就让我们在老舍的引领下，一起去观赏如水墨画般的济南的冬天吧！</a:t>
            </a:r>
            <a:endParaRPr lang="zh-CN" altLang="en-US" sz="2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5603" name="组合 88069"/>
          <p:cNvGrpSpPr/>
          <p:nvPr/>
        </p:nvGrpSpPr>
        <p:grpSpPr>
          <a:xfrm>
            <a:off x="109538" y="390525"/>
            <a:ext cx="2319337" cy="700088"/>
            <a:chOff x="138" y="461"/>
            <a:chExt cx="1461" cy="441"/>
          </a:xfrm>
        </p:grpSpPr>
        <p:pic>
          <p:nvPicPr>
            <p:cNvPr id="25604" name="图片 88070" descr="未标题-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5605" name="文本框 2"/>
            <p:cNvSpPr txBox="1"/>
            <p:nvPr/>
          </p:nvSpPr>
          <p:spPr>
            <a:xfrm>
              <a:off x="476" y="509"/>
              <a:ext cx="1080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zh-CN" altLang="en-US" sz="2800" b="1" dirty="0">
                  <a:solidFill>
                    <a:srgbClr val="0099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新课导入</a:t>
              </a:r>
              <a:endParaRPr lang="zh-CN" altLang="en-US" sz="2800" b="1" dirty="0">
                <a:solidFill>
                  <a:srgbClr val="0099CC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4" name="Rectangle 2"/>
          <p:cNvSpPr/>
          <p:nvPr/>
        </p:nvSpPr>
        <p:spPr>
          <a:xfrm>
            <a:off x="420688" y="1019175"/>
            <a:ext cx="8280400" cy="1833563"/>
          </a:xfrm>
          <a:prstGeom prst="rect">
            <a:avLst/>
          </a:prstGeom>
          <a:noFill/>
          <a:ln w="19050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>
              <a:lnSpc>
                <a:spcPct val="160000"/>
              </a:lnSpc>
            </a:pPr>
            <a:r>
              <a:rPr lang="zh-CN" altLang="en-US" sz="2600" b="1" dirty="0">
                <a:latin typeface="Arial" panose="020B0604020202020204" pitchFamily="34" charset="0"/>
              </a:rPr>
              <a:t>     </a:t>
            </a:r>
            <a:r>
              <a:rPr lang="zh-CN" altLang="en-US" sz="2400" b="1" dirty="0">
                <a:latin typeface="Arial" panose="020B0604020202020204" pitchFamily="34" charset="0"/>
              </a:rPr>
              <a:t>“水藻真绿，把终年贮蓄的绿色全拿出来了。”</a:t>
            </a:r>
            <a:endParaRPr lang="zh-CN" altLang="en-US" sz="2400" b="1" dirty="0">
              <a:latin typeface="Arial" panose="020B0604020202020204" pitchFamily="34" charset="0"/>
            </a:endParaRPr>
          </a:p>
          <a:p>
            <a:pPr>
              <a:lnSpc>
                <a:spcPct val="160000"/>
              </a:lnSpc>
            </a:pPr>
            <a:r>
              <a:rPr lang="zh-CN" altLang="en-US" sz="2400" b="1" dirty="0">
                <a:latin typeface="Arial" panose="020B0604020202020204" pitchFamily="34" charset="0"/>
              </a:rPr>
              <a:t>     “就凭这些绿的精神，水也不忍得冻上，况且那些长枝的垂柳还要在水里照个影儿呢!”</a:t>
            </a:r>
            <a:endParaRPr lang="zh-CN" altLang="en-US" sz="2400" b="1" dirty="0">
              <a:latin typeface="Arial" panose="020B0604020202020204" pitchFamily="34" charset="0"/>
            </a:endParaRPr>
          </a:p>
        </p:txBody>
      </p:sp>
      <p:sp>
        <p:nvSpPr>
          <p:cNvPr id="20483" name="Rectangle 3"/>
          <p:cNvSpPr/>
          <p:nvPr/>
        </p:nvSpPr>
        <p:spPr>
          <a:xfrm>
            <a:off x="900113" y="3049588"/>
            <a:ext cx="4464050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用拟人突出水的绿的特征。</a:t>
            </a:r>
            <a:endParaRPr lang="zh-CN" altLang="en-US" sz="2800" b="1" dirty="0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33796" name="Rectangle 4"/>
          <p:cNvSpPr/>
          <p:nvPr/>
        </p:nvSpPr>
        <p:spPr>
          <a:xfrm>
            <a:off x="1042988" y="4202113"/>
            <a:ext cx="4402137" cy="614362"/>
          </a:xfrm>
          <a:prstGeom prst="rect">
            <a:avLst/>
          </a:prstGeom>
          <a:noFill/>
          <a:ln w="1905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2600" b="1" dirty="0">
                <a:latin typeface="Arial" panose="020B0604020202020204" pitchFamily="34" charset="0"/>
              </a:rPr>
              <a:t>“整个的是块空灵的蓝水晶”</a:t>
            </a:r>
            <a:endParaRPr lang="zh-CN" altLang="en-US" sz="2600" b="1" dirty="0">
              <a:latin typeface="Arial" panose="020B0604020202020204" pitchFamily="34" charset="0"/>
            </a:endParaRPr>
          </a:p>
        </p:txBody>
      </p:sp>
      <p:sp>
        <p:nvSpPr>
          <p:cNvPr id="20485" name="Rectangle 5"/>
          <p:cNvSpPr/>
          <p:nvPr/>
        </p:nvSpPr>
        <p:spPr>
          <a:xfrm>
            <a:off x="971550" y="5065713"/>
            <a:ext cx="4895850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用比喻突出水的清亮的特征。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4" grpId="0" animBg="1"/>
      <p:bldP spid="20483" grpId="0"/>
      <p:bldP spid="33796" grpId="0" animBg="1"/>
      <p:bldP spid="2048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4274" name="文本框 11265"/>
          <p:cNvSpPr txBox="1"/>
          <p:nvPr/>
        </p:nvSpPr>
        <p:spPr>
          <a:xfrm>
            <a:off x="936625" y="1125538"/>
            <a:ext cx="7442200" cy="493712"/>
          </a:xfrm>
          <a:prstGeom prst="rect">
            <a:avLst/>
          </a:prstGeom>
          <a:solidFill>
            <a:srgbClr val="D99694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600" b="1" dirty="0">
                <a:latin typeface="Arial" panose="020B0604020202020204" pitchFamily="34" charset="0"/>
              </a:rPr>
              <a:t>篇末用“这就是济南的冬天”作结，有什么好处？</a:t>
            </a:r>
            <a:endParaRPr lang="zh-CN" altLang="en-US" sz="2600" b="1" dirty="0">
              <a:latin typeface="宋体" panose="02010600030101010101" pitchFamily="2" charset="-122"/>
            </a:endParaRPr>
          </a:p>
        </p:txBody>
      </p:sp>
      <p:sp>
        <p:nvSpPr>
          <p:cNvPr id="3" name="Rectangle 2"/>
          <p:cNvSpPr txBox="1"/>
          <p:nvPr/>
        </p:nvSpPr>
        <p:spPr>
          <a:xfrm>
            <a:off x="269875" y="1808163"/>
            <a:ext cx="8604250" cy="3175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200000"/>
              </a:lnSpc>
            </a:pPr>
            <a:r>
              <a:rPr lang="zh-CN" altLang="en-US" sz="2600" b="1" dirty="0">
                <a:latin typeface="Calibri" panose="020F0502020204030204" charset="0"/>
              </a:rPr>
              <a:t>         </a:t>
            </a:r>
            <a:r>
              <a:rPr lang="zh-CN" altLang="en-US" sz="2600" b="1" dirty="0">
                <a:solidFill>
                  <a:srgbClr val="FF0000"/>
                </a:solidFill>
                <a:latin typeface="Calibri" panose="020F0502020204030204" charset="0"/>
              </a:rPr>
              <a:t>强调冬天，抒发了作者对“冬天”这个特定时里的济南的总的观感。这样结尾，既和开头“济南真得算个宝地”相呼应，又点了题，抒发了作者的赞美之情，给人以回味的余地。</a:t>
            </a:r>
            <a:endParaRPr lang="zh-CN" altLang="en-US" sz="2600" b="1" dirty="0">
              <a:solidFill>
                <a:srgbClr val="FF0000"/>
              </a:solidFill>
              <a:latin typeface="Calibri" panose="020F0502020204030204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8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charRg st="0" end="8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24578"/>
          <p:cNvSpPr txBox="1"/>
          <p:nvPr/>
        </p:nvSpPr>
        <p:spPr>
          <a:xfrm>
            <a:off x="568325" y="2160588"/>
            <a:ext cx="8220075" cy="23495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200000"/>
              </a:lnSpc>
            </a:pPr>
            <a:r>
              <a:rPr lang="zh-CN" altLang="en-US" sz="2600" b="1" dirty="0">
                <a:latin typeface="宋体" panose="02010600030101010101" pitchFamily="2" charset="-122"/>
              </a:rPr>
              <a:t>     </a:t>
            </a:r>
            <a:r>
              <a:rPr lang="zh-CN" altLang="en-US" sz="2600" b="1" dirty="0">
                <a:solidFill>
                  <a:srgbClr val="FF0000"/>
                </a:solidFill>
                <a:latin typeface="宋体" panose="02010600030101010101" pitchFamily="2" charset="-122"/>
              </a:rPr>
              <a:t>标题不可以换。因为“济南的冬天”表明所写的是济南这一特定地域的冬天；“冬天的济南”目的在于赞美“冬天”这个特定时令的济南。 </a:t>
            </a:r>
            <a:endParaRPr lang="zh-CN" altLang="en-US" sz="26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1042988" y="1052513"/>
            <a:ext cx="5041900" cy="52387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85000"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标题可否换为“冬天的济南”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?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6322" name="Rectangle 2"/>
          <p:cNvSpPr/>
          <p:nvPr/>
        </p:nvSpPr>
        <p:spPr>
          <a:xfrm>
            <a:off x="684213" y="765175"/>
            <a:ext cx="3671887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</a:rPr>
              <a:t>写景抒情的特点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3" name="Rectangle 3"/>
          <p:cNvSpPr/>
          <p:nvPr/>
        </p:nvSpPr>
        <p:spPr>
          <a:xfrm>
            <a:off x="395288" y="1852613"/>
            <a:ext cx="8424862" cy="11445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40000"/>
              </a:lnSpc>
            </a:pPr>
            <a:r>
              <a:rPr lang="zh-CN" altLang="en-US" sz="2600" b="1" dirty="0">
                <a:latin typeface="Arial" panose="020B0604020202020204" pitchFamily="34" charset="0"/>
              </a:rPr>
              <a:t>        情景交融。文章在描写济南的冬景时，处处流露出作者的赞美之情。</a:t>
            </a:r>
            <a:endParaRPr lang="zh-CN" altLang="en-US" sz="2600" b="1" dirty="0">
              <a:latin typeface="Arial" panose="020B0604020202020204" pitchFamily="34" charset="0"/>
            </a:endParaRPr>
          </a:p>
        </p:txBody>
      </p:sp>
      <p:sp>
        <p:nvSpPr>
          <p:cNvPr id="4" name="Text Box 4"/>
          <p:cNvSpPr txBox="1"/>
          <p:nvPr/>
        </p:nvSpPr>
        <p:spPr>
          <a:xfrm>
            <a:off x="1854200" y="3338513"/>
            <a:ext cx="5832475" cy="522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</a:rPr>
              <a:t>四面荷花三面柳，一城山色半城湖</a:t>
            </a:r>
            <a:endParaRPr lang="zh-CN" altLang="en-US" sz="28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pic>
        <p:nvPicPr>
          <p:cNvPr id="56325" name="Picture 9" descr="t01460db1ff2375bfa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22950" y="4214813"/>
            <a:ext cx="3141663" cy="20939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7346" name="Text Box 5"/>
          <p:cNvSpPr txBox="1"/>
          <p:nvPr/>
        </p:nvSpPr>
        <p:spPr>
          <a:xfrm>
            <a:off x="1908175" y="692150"/>
            <a:ext cx="5327650" cy="7572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</a:rPr>
              <a:t>济南的冬天的写景艺术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3" name="Text Box 6"/>
          <p:cNvSpPr txBox="1"/>
          <p:nvPr/>
        </p:nvSpPr>
        <p:spPr>
          <a:xfrm>
            <a:off x="323850" y="1844675"/>
            <a:ext cx="8208963" cy="5730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2600" b="1" dirty="0">
                <a:latin typeface="Arial" panose="020B0604020202020204" pitchFamily="34" charset="0"/>
              </a:rPr>
              <a:t>       紧紧抓住景物的主要特征来写，使全文基调一致；</a:t>
            </a:r>
            <a:endParaRPr lang="zh-CN" altLang="en-US" sz="2600" b="1" dirty="0">
              <a:latin typeface="Arial" panose="020B0604020202020204" pitchFamily="34" charset="0"/>
            </a:endParaRPr>
          </a:p>
        </p:txBody>
      </p:sp>
      <p:sp>
        <p:nvSpPr>
          <p:cNvPr id="4" name="Text Box 7"/>
          <p:cNvSpPr txBox="1"/>
          <p:nvPr/>
        </p:nvSpPr>
        <p:spPr>
          <a:xfrm>
            <a:off x="323850" y="2636838"/>
            <a:ext cx="8569325" cy="10525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2600" b="1" dirty="0">
                <a:latin typeface="Arial" panose="020B0604020202020204" pitchFamily="34" charset="0"/>
              </a:rPr>
              <a:t>       恰当地安排了景物的层次，使景物在读者眼前井然有序的出现；</a:t>
            </a:r>
            <a:endParaRPr lang="zh-CN" altLang="en-US" sz="2600" b="1" dirty="0">
              <a:latin typeface="Arial" panose="020B0604020202020204" pitchFamily="34" charset="0"/>
            </a:endParaRPr>
          </a:p>
        </p:txBody>
      </p:sp>
      <p:sp>
        <p:nvSpPr>
          <p:cNvPr id="5" name="Text Box 8"/>
          <p:cNvSpPr txBox="1"/>
          <p:nvPr/>
        </p:nvSpPr>
        <p:spPr>
          <a:xfrm>
            <a:off x="323850" y="3976688"/>
            <a:ext cx="8316913" cy="5730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2600" b="1" dirty="0">
                <a:latin typeface="Arial" panose="020B0604020202020204" pitchFamily="34" charset="0"/>
              </a:rPr>
              <a:t>       映衬得法，使景物在互相映衬中形象更为鲜明；</a:t>
            </a:r>
            <a:endParaRPr lang="zh-CN" altLang="en-US" sz="2600" b="1" dirty="0">
              <a:latin typeface="Arial" panose="020B0604020202020204" pitchFamily="34" charset="0"/>
            </a:endParaRPr>
          </a:p>
        </p:txBody>
      </p:sp>
      <p:sp>
        <p:nvSpPr>
          <p:cNvPr id="6" name="Text Box 9"/>
          <p:cNvSpPr txBox="1"/>
          <p:nvPr/>
        </p:nvSpPr>
        <p:spPr>
          <a:xfrm>
            <a:off x="395288" y="5013325"/>
            <a:ext cx="7740650" cy="4921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600" b="1" dirty="0">
                <a:latin typeface="Arial" panose="020B0604020202020204" pitchFamily="34" charset="0"/>
              </a:rPr>
              <a:t>      虚实手法并用，使景物形似神传。 </a:t>
            </a:r>
            <a:endParaRPr lang="zh-CN" altLang="en-US" sz="2600"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 Box 3"/>
          <p:cNvSpPr txBox="1"/>
          <p:nvPr/>
        </p:nvSpPr>
        <p:spPr>
          <a:xfrm>
            <a:off x="1062038" y="1724025"/>
            <a:ext cx="990600" cy="34782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400" b="1" dirty="0">
                <a:latin typeface="宋体" panose="02010600030101010101" pitchFamily="2" charset="-122"/>
              </a:rPr>
              <a:t>济南的冬天</a:t>
            </a:r>
            <a:endParaRPr lang="zh-CN" altLang="en-US" sz="4400" b="1" dirty="0">
              <a:latin typeface="宋体" panose="02010600030101010101" pitchFamily="2" charset="-122"/>
            </a:endParaRPr>
          </a:p>
        </p:txBody>
      </p:sp>
      <p:sp>
        <p:nvSpPr>
          <p:cNvPr id="4" name="AutoShape 4"/>
          <p:cNvSpPr/>
          <p:nvPr/>
        </p:nvSpPr>
        <p:spPr>
          <a:xfrm>
            <a:off x="1747838" y="1876425"/>
            <a:ext cx="228600" cy="3124200"/>
          </a:xfrm>
          <a:prstGeom prst="leftBrace">
            <a:avLst>
              <a:gd name="adj1" fmla="val 113635"/>
              <a:gd name="adj2" fmla="val 50000"/>
            </a:avLst>
          </a:prstGeom>
          <a:noFill/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Text Box 5"/>
          <p:cNvSpPr txBox="1"/>
          <p:nvPr/>
        </p:nvSpPr>
        <p:spPr>
          <a:xfrm>
            <a:off x="2052638" y="1892300"/>
            <a:ext cx="1203325" cy="701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000" b="1" dirty="0">
                <a:latin typeface="宋体" panose="02010600030101010101" pitchFamily="2" charset="-122"/>
              </a:rPr>
              <a:t>总写</a:t>
            </a:r>
            <a:endParaRPr lang="zh-CN" altLang="en-US" sz="4000" b="1" dirty="0">
              <a:latin typeface="宋体" panose="02010600030101010101" pitchFamily="2" charset="-122"/>
            </a:endParaRPr>
          </a:p>
        </p:txBody>
      </p:sp>
      <p:sp>
        <p:nvSpPr>
          <p:cNvPr id="6" name="Text Box 6"/>
          <p:cNvSpPr txBox="1"/>
          <p:nvPr/>
        </p:nvSpPr>
        <p:spPr>
          <a:xfrm>
            <a:off x="1976438" y="4086225"/>
            <a:ext cx="13716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000" b="1" dirty="0">
                <a:latin typeface="宋体" panose="02010600030101010101" pitchFamily="2" charset="-122"/>
              </a:rPr>
              <a:t>分述</a:t>
            </a:r>
            <a:r>
              <a:rPr lang="zh-CN" altLang="en-US" dirty="0">
                <a:latin typeface="Times New Roman" panose="02020603050405020304" pitchFamily="18" charset="0"/>
              </a:rPr>
              <a:t>            </a:t>
            </a:r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7" name="Text Box 7"/>
          <p:cNvSpPr txBox="1"/>
          <p:nvPr/>
        </p:nvSpPr>
        <p:spPr>
          <a:xfrm>
            <a:off x="3390900" y="3400425"/>
            <a:ext cx="6096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400" b="1" dirty="0">
                <a:latin typeface="宋体" panose="02010600030101010101" pitchFamily="2" charset="-122"/>
              </a:rPr>
              <a:t>山</a:t>
            </a:r>
            <a:endParaRPr lang="zh-CN" altLang="en-US" sz="4400" b="1" dirty="0">
              <a:latin typeface="宋体" panose="02010600030101010101" pitchFamily="2" charset="-122"/>
            </a:endParaRPr>
          </a:p>
        </p:txBody>
      </p:sp>
      <p:sp>
        <p:nvSpPr>
          <p:cNvPr id="8" name="Text Box 8"/>
          <p:cNvSpPr txBox="1"/>
          <p:nvPr/>
        </p:nvSpPr>
        <p:spPr>
          <a:xfrm>
            <a:off x="3424238" y="4619625"/>
            <a:ext cx="744537" cy="7620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400" b="1" dirty="0">
                <a:latin typeface="宋体" panose="02010600030101010101" pitchFamily="2" charset="-122"/>
              </a:rPr>
              <a:t>水</a:t>
            </a:r>
            <a:endParaRPr lang="zh-CN" altLang="en-US" sz="4400" b="1" dirty="0">
              <a:latin typeface="宋体" panose="02010600030101010101" pitchFamily="2" charset="-122"/>
            </a:endParaRPr>
          </a:p>
        </p:txBody>
      </p:sp>
      <p:sp>
        <p:nvSpPr>
          <p:cNvPr id="9" name="AutoShape 9"/>
          <p:cNvSpPr/>
          <p:nvPr/>
        </p:nvSpPr>
        <p:spPr>
          <a:xfrm>
            <a:off x="6700838" y="1887538"/>
            <a:ext cx="381000" cy="3200400"/>
          </a:xfrm>
          <a:prstGeom prst="rightBrace">
            <a:avLst>
              <a:gd name="adj1" fmla="val 70000"/>
              <a:gd name="adj2" fmla="val 50000"/>
            </a:avLst>
          </a:prstGeom>
          <a:noFill/>
          <a:ln w="57150" cap="flat" cmpd="sng">
            <a:solidFill>
              <a:srgbClr val="FF99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" name="Text Box 10"/>
          <p:cNvSpPr txBox="1"/>
          <p:nvPr/>
        </p:nvSpPr>
        <p:spPr>
          <a:xfrm>
            <a:off x="7350125" y="2174875"/>
            <a:ext cx="793750" cy="2665413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冬天的济南</a:t>
            </a:r>
            <a:endParaRPr lang="zh-CN" altLang="en-US" sz="40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1" name="AutoShape 11"/>
          <p:cNvSpPr/>
          <p:nvPr/>
        </p:nvSpPr>
        <p:spPr>
          <a:xfrm>
            <a:off x="3348038" y="3781425"/>
            <a:ext cx="152400" cy="1295400"/>
          </a:xfrm>
          <a:prstGeom prst="leftBrace">
            <a:avLst>
              <a:gd name="adj1" fmla="val 70675"/>
              <a:gd name="adj2" fmla="val 50000"/>
            </a:avLst>
          </a:prstGeom>
          <a:noFill/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endParaRPr lang="zh-CN" altLang="zh-CN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2" name="Text Box 12"/>
          <p:cNvSpPr txBox="1"/>
          <p:nvPr/>
        </p:nvSpPr>
        <p:spPr>
          <a:xfrm>
            <a:off x="3390900" y="1906588"/>
            <a:ext cx="3241675" cy="701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000" b="1" dirty="0">
                <a:latin typeface="宋体" panose="02010600030101010101" pitchFamily="2" charset="-122"/>
              </a:rPr>
              <a:t>温晴（宝地）</a:t>
            </a:r>
            <a:endParaRPr lang="zh-CN" altLang="en-US" sz="4000" b="1" dirty="0">
              <a:latin typeface="宋体" panose="02010600030101010101" pitchFamily="2" charset="-122"/>
            </a:endParaRPr>
          </a:p>
        </p:txBody>
      </p:sp>
      <p:grpSp>
        <p:nvGrpSpPr>
          <p:cNvPr id="58380" name="组合 88069"/>
          <p:cNvGrpSpPr/>
          <p:nvPr/>
        </p:nvGrpSpPr>
        <p:grpSpPr>
          <a:xfrm>
            <a:off x="109538" y="390525"/>
            <a:ext cx="2319337" cy="700088"/>
            <a:chOff x="138" y="461"/>
            <a:chExt cx="1461" cy="441"/>
          </a:xfrm>
        </p:grpSpPr>
        <p:pic>
          <p:nvPicPr>
            <p:cNvPr id="58381" name="图片 88070" descr="未标题-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8382" name="文本框 2"/>
            <p:cNvSpPr txBox="1"/>
            <p:nvPr/>
          </p:nvSpPr>
          <p:spPr>
            <a:xfrm>
              <a:off x="476" y="509"/>
              <a:ext cx="1080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zh-CN" altLang="en-US" sz="2800" b="1" dirty="0">
                  <a:solidFill>
                    <a:srgbClr val="0099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板书设计</a:t>
              </a:r>
              <a:endParaRPr lang="zh-CN" altLang="en-US" sz="2800" b="1" dirty="0">
                <a:solidFill>
                  <a:srgbClr val="0099CC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5" grpId="0"/>
      <p:bldP spid="6" grpId="0"/>
      <p:bldP spid="7" grpId="0"/>
      <p:bldP spid="8" grpId="0"/>
      <p:bldP spid="9" grpId="0" animBg="1"/>
      <p:bldP spid="10" grpId="0"/>
      <p:bldP spid="11" grpId="0" animBg="1"/>
      <p:bldP spid="12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91" name="Rectangle 9"/>
          <p:cNvSpPr/>
          <p:nvPr/>
        </p:nvSpPr>
        <p:spPr>
          <a:xfrm>
            <a:off x="468313" y="1425575"/>
            <a:ext cx="8424862" cy="12827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2800" b="1" dirty="0">
                <a:latin typeface="宋体" panose="02010600030101010101" pitchFamily="2" charset="-122"/>
              </a:rPr>
              <a:t>     学了课文，请你回想下自己家乡的冬天有怎样的特点，仿写作文，字数</a:t>
            </a:r>
            <a:r>
              <a:rPr lang="en-US" altLang="zh-CN" sz="2800" b="1" dirty="0">
                <a:latin typeface="宋体" panose="02010600030101010101" pitchFamily="2" charset="-122"/>
              </a:rPr>
              <a:t>500</a:t>
            </a:r>
            <a:r>
              <a:rPr lang="zh-CN" altLang="en-US" sz="2800" b="1" dirty="0">
                <a:latin typeface="宋体" panose="02010600030101010101" pitchFamily="2" charset="-122"/>
              </a:rPr>
              <a:t>字左右。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  <p:pic>
        <p:nvPicPr>
          <p:cNvPr id="59395" name="Picture 11" descr="t0127c7428eb2fb16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71763" y="3284538"/>
            <a:ext cx="4157662" cy="2763837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9396" name="组合 88069"/>
          <p:cNvGrpSpPr/>
          <p:nvPr/>
        </p:nvGrpSpPr>
        <p:grpSpPr>
          <a:xfrm>
            <a:off x="109538" y="390525"/>
            <a:ext cx="2319337" cy="700088"/>
            <a:chOff x="138" y="461"/>
            <a:chExt cx="1461" cy="441"/>
          </a:xfrm>
        </p:grpSpPr>
        <p:pic>
          <p:nvPicPr>
            <p:cNvPr id="59397" name="图片 88070" descr="未标题-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9398" name="文本框 2"/>
            <p:cNvSpPr txBox="1"/>
            <p:nvPr/>
          </p:nvSpPr>
          <p:spPr>
            <a:xfrm>
              <a:off x="476" y="509"/>
              <a:ext cx="1080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zh-CN" altLang="en-US" sz="2800" b="1" dirty="0">
                  <a:solidFill>
                    <a:srgbClr val="0099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  <a:endParaRPr lang="zh-CN" altLang="en-US" sz="2800" b="1" dirty="0">
                <a:solidFill>
                  <a:srgbClr val="0099CC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charRg st="0" end="4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7891">
                                            <p:txEl>
                                              <p:charRg st="0" end="4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36569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249237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414528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Picture 6"/>
          <p:cNvPicPr>
            <a:picLocks noChangeAspect="1" noChangeArrowheads="1"/>
          </p:cNvPicPr>
          <p:nvPr/>
        </p:nvPicPr>
        <p:blipFill>
          <a:blip r:embed="rId1" cstate="print"/>
          <a:srcRect b="4516"/>
          <a:stretch>
            <a:fillRect/>
          </a:stretch>
        </p:blipFill>
        <p:spPr bwMode="auto">
          <a:xfrm>
            <a:off x="386204" y="934073"/>
            <a:ext cx="8342734" cy="4978727"/>
          </a:xfrm>
          <a:prstGeom prst="rect">
            <a:avLst/>
          </a:prstGeom>
          <a:noFill/>
          <a:effectLst>
            <a:softEdge rad="63500"/>
          </a:effectLst>
        </p:spPr>
      </p:pic>
      <p:sp>
        <p:nvSpPr>
          <p:cNvPr id="3" name="矩形 2"/>
          <p:cNvSpPr/>
          <p:nvPr/>
        </p:nvSpPr>
        <p:spPr>
          <a:xfrm>
            <a:off x="4284663" y="4868863"/>
            <a:ext cx="2241550" cy="7080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冰封雪飘</a:t>
            </a:r>
            <a:endParaRPr lang="zh-CN" altLang="en-US" sz="32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611560" y="3789039"/>
            <a:ext cx="3744416" cy="2490034"/>
          </a:xfrm>
          <a:prstGeom prst="rect">
            <a:avLst/>
          </a:prstGeom>
          <a:noFill/>
          <a:effectLst>
            <a:softEdge rad="63500"/>
          </a:effectLst>
        </p:spPr>
      </p:pic>
      <p:pic>
        <p:nvPicPr>
          <p:cNvPr id="45060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38732" y="3573016"/>
            <a:ext cx="3600400" cy="2628293"/>
          </a:xfrm>
          <a:prstGeom prst="rect">
            <a:avLst/>
          </a:prstGeom>
          <a:noFill/>
          <a:effectLst>
            <a:softEdge rad="63500"/>
          </a:effectLst>
        </p:spPr>
      </p:pic>
      <p:pic>
        <p:nvPicPr>
          <p:cNvPr id="45064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20071" y="908720"/>
            <a:ext cx="3264363" cy="2448272"/>
          </a:xfrm>
          <a:prstGeom prst="rect">
            <a:avLst/>
          </a:prstGeom>
          <a:noFill/>
          <a:effectLst>
            <a:softEdge rad="63500"/>
          </a:effec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559" y="620685"/>
            <a:ext cx="3739076" cy="2804306"/>
          </a:xfrm>
          <a:prstGeom prst="rect">
            <a:avLst/>
          </a:prstGeom>
          <a:noFill/>
          <a:effectLst>
            <a:softEdge rad="63500"/>
          </a:effectLst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45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50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50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5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45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Rectangle 14"/>
          <p:cNvSpPr/>
          <p:nvPr/>
        </p:nvSpPr>
        <p:spPr>
          <a:xfrm>
            <a:off x="495300" y="2025650"/>
            <a:ext cx="8259763" cy="385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zh-CN" altLang="en-US" sz="2600" b="1" dirty="0">
                <a:latin typeface="宋体" panose="02010600030101010101" pitchFamily="2" charset="-122"/>
              </a:rPr>
              <a:t>    </a:t>
            </a:r>
            <a:r>
              <a:rPr lang="zh-CN" altLang="en-US" sz="2600" b="1" dirty="0">
                <a:solidFill>
                  <a:srgbClr val="FF0000"/>
                </a:solidFill>
                <a:latin typeface="宋体" panose="02010600030101010101" pitchFamily="2" charset="-122"/>
              </a:rPr>
              <a:t>老舍</a:t>
            </a:r>
            <a:r>
              <a:rPr lang="en-US" altLang="zh-CN" sz="2600" b="1" dirty="0">
                <a:latin typeface="宋体" panose="02010600030101010101" pitchFamily="2" charset="-122"/>
              </a:rPr>
              <a:t>(1899—1966)</a:t>
            </a:r>
            <a:r>
              <a:rPr lang="zh-CN" altLang="en-US" sz="2600" b="1" dirty="0">
                <a:latin typeface="宋体" panose="02010600030101010101" pitchFamily="2" charset="-122"/>
              </a:rPr>
              <a:t>，现代著名</a:t>
            </a:r>
            <a:endParaRPr lang="en-US" altLang="zh-CN" sz="2600" b="1" dirty="0">
              <a:latin typeface="宋体" panose="02010600030101010101" pitchFamily="2" charset="-122"/>
            </a:endParaRPr>
          </a:p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zh-CN" altLang="en-US" sz="2600" b="1" dirty="0">
                <a:latin typeface="宋体" panose="02010600030101010101" pitchFamily="2" charset="-122"/>
              </a:rPr>
              <a:t>作家，人民艺术家。原名舒庆春，</a:t>
            </a:r>
            <a:endParaRPr lang="en-US" altLang="zh-CN" sz="2600" b="1" dirty="0">
              <a:latin typeface="宋体" panose="02010600030101010101" pitchFamily="2" charset="-122"/>
            </a:endParaRPr>
          </a:p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zh-CN" altLang="en-US" sz="2600" b="1" dirty="0">
                <a:latin typeface="宋体" panose="02010600030101010101" pitchFamily="2" charset="-122"/>
              </a:rPr>
              <a:t>字舍予，满族人。生于北京一个城</a:t>
            </a:r>
            <a:endParaRPr lang="en-US" altLang="zh-CN" sz="2600" b="1" dirty="0">
              <a:latin typeface="宋体" panose="02010600030101010101" pitchFamily="2" charset="-122"/>
            </a:endParaRPr>
          </a:p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zh-CN" altLang="en-US" sz="2600" b="1" dirty="0">
                <a:latin typeface="宋体" panose="02010600030101010101" pitchFamily="2" charset="-122"/>
              </a:rPr>
              <a:t>市贫民家庭。五四”新文化运动中，开始用白话创作。</a:t>
            </a:r>
            <a:endParaRPr lang="zh-CN" altLang="en-US" sz="2600" b="1" dirty="0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600" b="1" dirty="0">
                <a:latin typeface="宋体" panose="02010600030101010101" pitchFamily="2" charset="-122"/>
              </a:rPr>
              <a:t>      作品有小说</a:t>
            </a:r>
            <a:r>
              <a:rPr lang="en-US" altLang="zh-CN" sz="2600" b="1" dirty="0">
                <a:solidFill>
                  <a:srgbClr val="FF0000"/>
                </a:solidFill>
                <a:latin typeface="宋体" panose="02010600030101010101" pitchFamily="2" charset="-122"/>
              </a:rPr>
              <a:t>《</a:t>
            </a:r>
            <a:r>
              <a:rPr lang="zh-CN" altLang="en-US" sz="2600" b="1" dirty="0">
                <a:solidFill>
                  <a:srgbClr val="FF0000"/>
                </a:solidFill>
                <a:latin typeface="宋体" panose="02010600030101010101" pitchFamily="2" charset="-122"/>
              </a:rPr>
              <a:t>骆驼祥子</a:t>
            </a:r>
            <a:r>
              <a:rPr lang="en-US" altLang="zh-CN" sz="2600" b="1" dirty="0">
                <a:solidFill>
                  <a:srgbClr val="FF0000"/>
                </a:solidFill>
                <a:latin typeface="宋体" panose="02010600030101010101" pitchFamily="2" charset="-122"/>
              </a:rPr>
              <a:t>》《</a:t>
            </a:r>
            <a:r>
              <a:rPr lang="zh-CN" altLang="en-US" sz="2600" b="1" dirty="0">
                <a:solidFill>
                  <a:srgbClr val="FF0000"/>
                </a:solidFill>
                <a:latin typeface="宋体" panose="02010600030101010101" pitchFamily="2" charset="-122"/>
              </a:rPr>
              <a:t>四世同堂</a:t>
            </a:r>
            <a:r>
              <a:rPr lang="en-US" altLang="zh-CN" sz="2600" b="1" dirty="0">
                <a:solidFill>
                  <a:srgbClr val="FF0000"/>
                </a:solidFill>
                <a:latin typeface="宋体" panose="02010600030101010101" pitchFamily="2" charset="-122"/>
              </a:rPr>
              <a:t>》</a:t>
            </a:r>
            <a:r>
              <a:rPr lang="zh-CN" altLang="en-US" sz="2600" b="1" dirty="0">
                <a:latin typeface="宋体" panose="02010600030101010101" pitchFamily="2" charset="-122"/>
              </a:rPr>
              <a:t>，</a:t>
            </a:r>
            <a:r>
              <a:rPr lang="en-US" altLang="zh-CN" sz="2600" b="1" dirty="0">
                <a:solidFill>
                  <a:srgbClr val="FF0000"/>
                </a:solidFill>
                <a:latin typeface="宋体" panose="02010600030101010101" pitchFamily="2" charset="-122"/>
              </a:rPr>
              <a:t> </a:t>
            </a:r>
            <a:r>
              <a:rPr lang="zh-CN" altLang="en-US" sz="2600" b="1" dirty="0">
                <a:latin typeface="宋体" panose="02010600030101010101" pitchFamily="2" charset="-122"/>
              </a:rPr>
              <a:t>话剧</a:t>
            </a:r>
            <a:r>
              <a:rPr lang="en-US" altLang="zh-CN" sz="2600" b="1" dirty="0">
                <a:solidFill>
                  <a:srgbClr val="FF0000"/>
                </a:solidFill>
                <a:latin typeface="宋体" panose="02010600030101010101" pitchFamily="2" charset="-122"/>
              </a:rPr>
              <a:t>《</a:t>
            </a:r>
            <a:r>
              <a:rPr lang="zh-CN" altLang="en-US" sz="2600" b="1" dirty="0">
                <a:solidFill>
                  <a:srgbClr val="FF0000"/>
                </a:solidFill>
                <a:latin typeface="宋体" panose="02010600030101010101" pitchFamily="2" charset="-122"/>
              </a:rPr>
              <a:t>茶馆</a:t>
            </a:r>
            <a:r>
              <a:rPr lang="en-US" altLang="zh-CN" sz="2600" b="1" dirty="0">
                <a:solidFill>
                  <a:srgbClr val="FF0000"/>
                </a:solidFill>
                <a:latin typeface="宋体" panose="02010600030101010101" pitchFamily="2" charset="-122"/>
              </a:rPr>
              <a:t>》《</a:t>
            </a:r>
            <a:r>
              <a:rPr lang="zh-CN" altLang="en-US" sz="2600" b="1" dirty="0">
                <a:solidFill>
                  <a:srgbClr val="FF0000"/>
                </a:solidFill>
                <a:latin typeface="宋体" panose="02010600030101010101" pitchFamily="2" charset="-122"/>
              </a:rPr>
              <a:t>龙须沟</a:t>
            </a:r>
            <a:r>
              <a:rPr lang="en-US" altLang="zh-CN" sz="2600" b="1" dirty="0">
                <a:solidFill>
                  <a:srgbClr val="FF0000"/>
                </a:solidFill>
                <a:latin typeface="宋体" panose="02010600030101010101" pitchFamily="2" charset="-122"/>
              </a:rPr>
              <a:t>》</a:t>
            </a:r>
            <a:r>
              <a:rPr lang="zh-CN" altLang="en-US" sz="2600" b="1" dirty="0">
                <a:latin typeface="宋体" panose="02010600030101010101" pitchFamily="2" charset="-122"/>
              </a:rPr>
              <a:t>等。</a:t>
            </a:r>
            <a:endParaRPr lang="zh-CN" altLang="en-US" sz="2600" b="1" dirty="0">
              <a:latin typeface="宋体" panose="02010600030101010101" pitchFamily="2" charset="-122"/>
            </a:endParaRPr>
          </a:p>
        </p:txBody>
      </p:sp>
      <p:pic>
        <p:nvPicPr>
          <p:cNvPr id="9220" name="Picture 3"/>
          <p:cNvPicPr>
            <a:picLocks noChangeAspect="1" noChangeArrowheads="1"/>
          </p:cNvPicPr>
          <p:nvPr/>
        </p:nvPicPr>
        <p:blipFill>
          <a:blip r:embed="rId1" cstate="print"/>
          <a:srcRect b="12500"/>
          <a:stretch>
            <a:fillRect/>
          </a:stretch>
        </p:blipFill>
        <p:spPr bwMode="auto">
          <a:xfrm>
            <a:off x="6084168" y="908720"/>
            <a:ext cx="2520280" cy="2554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"/>
          </a:effectLst>
        </p:spPr>
      </p:pic>
      <p:grpSp>
        <p:nvGrpSpPr>
          <p:cNvPr id="28676" name="组合 88069"/>
          <p:cNvGrpSpPr/>
          <p:nvPr/>
        </p:nvGrpSpPr>
        <p:grpSpPr>
          <a:xfrm>
            <a:off x="109538" y="390525"/>
            <a:ext cx="2319337" cy="700088"/>
            <a:chOff x="138" y="461"/>
            <a:chExt cx="1461" cy="441"/>
          </a:xfrm>
        </p:grpSpPr>
        <p:pic>
          <p:nvPicPr>
            <p:cNvPr id="28677" name="图片 88070" descr="未标题-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8678" name="文本框 2"/>
            <p:cNvSpPr txBox="1"/>
            <p:nvPr/>
          </p:nvSpPr>
          <p:spPr>
            <a:xfrm>
              <a:off x="476" y="509"/>
              <a:ext cx="1080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zh-CN" altLang="en-US" sz="2800" b="1" dirty="0">
                  <a:solidFill>
                    <a:srgbClr val="0099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走近作者</a:t>
              </a:r>
              <a:endParaRPr lang="zh-CN" altLang="en-US" sz="2800" b="1" dirty="0">
                <a:solidFill>
                  <a:srgbClr val="0099CC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Rectangle 14"/>
          <p:cNvSpPr/>
          <p:nvPr/>
        </p:nvSpPr>
        <p:spPr>
          <a:xfrm>
            <a:off x="295275" y="1473200"/>
            <a:ext cx="8569325" cy="3800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2600" b="1" dirty="0">
                <a:latin typeface="宋体" panose="02010600030101010101" pitchFamily="2" charset="-122"/>
              </a:rPr>
              <a:t>   《</a:t>
            </a:r>
            <a:r>
              <a:rPr lang="zh-CN" altLang="en-US" sz="2600" b="1" dirty="0">
                <a:latin typeface="宋体" panose="02010600030101010101" pitchFamily="2" charset="-122"/>
              </a:rPr>
              <a:t>济南的冬天</a:t>
            </a:r>
            <a:r>
              <a:rPr lang="en-US" altLang="zh-CN" sz="2600" b="1" dirty="0">
                <a:latin typeface="宋体" panose="02010600030101010101" pitchFamily="2" charset="-122"/>
              </a:rPr>
              <a:t>》</a:t>
            </a:r>
            <a:r>
              <a:rPr lang="zh-CN" altLang="en-US" sz="2600" b="1" dirty="0">
                <a:latin typeface="宋体" panose="02010600030101010101" pitchFamily="2" charset="-122"/>
              </a:rPr>
              <a:t>是老舍</a:t>
            </a:r>
            <a:r>
              <a:rPr lang="en-US" altLang="zh-CN" sz="2600" b="1" dirty="0">
                <a:latin typeface="宋体" panose="02010600030101010101" pitchFamily="2" charset="-122"/>
              </a:rPr>
              <a:t>1931</a:t>
            </a:r>
            <a:r>
              <a:rPr lang="zh-CN" altLang="en-US" sz="2600" b="1" dirty="0">
                <a:latin typeface="宋体" panose="02010600030101010101" pitchFamily="2" charset="-122"/>
              </a:rPr>
              <a:t>年春天在济南齐鲁大学任教时所写的一篇情辞并茂的写景散文。</a:t>
            </a:r>
            <a:endParaRPr lang="en-US" altLang="zh-CN" sz="2600" b="1" dirty="0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600" b="1" dirty="0">
                <a:latin typeface="宋体" panose="02010600030101010101" pitchFamily="2" charset="-122"/>
              </a:rPr>
              <a:t>    老舍</a:t>
            </a:r>
            <a:r>
              <a:rPr lang="en-US" altLang="zh-CN" sz="2600" b="1" dirty="0">
                <a:latin typeface="宋体" panose="02010600030101010101" pitchFamily="2" charset="-122"/>
              </a:rPr>
              <a:t>1924</a:t>
            </a:r>
            <a:r>
              <a:rPr lang="zh-CN" altLang="en-US" sz="2600" b="1" dirty="0">
                <a:latin typeface="宋体" panose="02010600030101010101" pitchFamily="2" charset="-122"/>
              </a:rPr>
              <a:t>年只身应聘去英国伦敦东方学院教中文。他身居异国，饱尝了寄人篱下的孤独之苦。他在另一篇文章中写过这样的话：“假使让我‘家住巴黎’，我一定会和没有家一样的感到寂苦。”</a:t>
            </a:r>
            <a:r>
              <a:rPr lang="en-US" altLang="zh-CN" sz="2600" b="1" dirty="0">
                <a:latin typeface="宋体" panose="02010600030101010101" pitchFamily="2" charset="-122"/>
              </a:rPr>
              <a:t>(《</a:t>
            </a:r>
            <a:r>
              <a:rPr lang="zh-CN" altLang="en-US" sz="2600" b="1" dirty="0">
                <a:latin typeface="宋体" panose="02010600030101010101" pitchFamily="2" charset="-122"/>
              </a:rPr>
              <a:t>想北平</a:t>
            </a:r>
            <a:r>
              <a:rPr lang="en-US" altLang="zh-CN" sz="2600" b="1" dirty="0">
                <a:latin typeface="宋体" panose="02010600030101010101" pitchFamily="2" charset="-122"/>
              </a:rPr>
              <a:t>》)</a:t>
            </a:r>
            <a:endParaRPr lang="en-US" altLang="zh-CN" sz="2600" b="1" dirty="0">
              <a:latin typeface="宋体" panose="02010600030101010101" pitchFamily="2" charset="-122"/>
            </a:endParaRPr>
          </a:p>
        </p:txBody>
      </p:sp>
      <p:grpSp>
        <p:nvGrpSpPr>
          <p:cNvPr id="29699" name="组合 88069"/>
          <p:cNvGrpSpPr/>
          <p:nvPr/>
        </p:nvGrpSpPr>
        <p:grpSpPr>
          <a:xfrm>
            <a:off x="109538" y="390525"/>
            <a:ext cx="2319337" cy="700088"/>
            <a:chOff x="138" y="461"/>
            <a:chExt cx="1461" cy="441"/>
          </a:xfrm>
        </p:grpSpPr>
        <p:pic>
          <p:nvPicPr>
            <p:cNvPr id="29700" name="图片 88070" descr="未标题-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9701" name="文本框 2"/>
            <p:cNvSpPr txBox="1"/>
            <p:nvPr/>
          </p:nvSpPr>
          <p:spPr>
            <a:xfrm>
              <a:off x="476" y="509"/>
              <a:ext cx="1080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zh-CN" altLang="en-US" sz="2800" b="1" dirty="0">
                  <a:solidFill>
                    <a:srgbClr val="0099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背景资料</a:t>
              </a:r>
              <a:endParaRPr lang="zh-CN" altLang="en-US" sz="2800" b="1" dirty="0">
                <a:solidFill>
                  <a:srgbClr val="0099CC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684213" y="1700213"/>
            <a:ext cx="7848600" cy="42941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2600" b="1" dirty="0">
                <a:latin typeface="宋体" panose="02010600030101010101" pitchFamily="2" charset="-122"/>
              </a:rPr>
              <a:t>    为了结束这“没有家”的寂苦生活，他终于在</a:t>
            </a:r>
            <a:r>
              <a:rPr lang="en-US" altLang="zh-CN" sz="2600" b="1" dirty="0">
                <a:latin typeface="宋体" panose="02010600030101010101" pitchFamily="2" charset="-122"/>
              </a:rPr>
              <a:t>1929</a:t>
            </a:r>
            <a:r>
              <a:rPr lang="zh-CN" altLang="en-US" sz="2600" b="1" dirty="0">
                <a:latin typeface="宋体" panose="02010600030101010101" pitchFamily="2" charset="-122"/>
              </a:rPr>
              <a:t>年夏动身回国，但因路费不足，又在新加坡留了半年，直到</a:t>
            </a:r>
            <a:r>
              <a:rPr lang="en-US" altLang="zh-CN" sz="2600" b="1" dirty="0">
                <a:latin typeface="宋体" panose="02010600030101010101" pitchFamily="2" charset="-122"/>
              </a:rPr>
              <a:t>1930</a:t>
            </a:r>
            <a:r>
              <a:rPr lang="zh-CN" altLang="en-US" sz="2600" b="1" dirty="0">
                <a:latin typeface="宋体" panose="02010600030101010101" pitchFamily="2" charset="-122"/>
              </a:rPr>
              <a:t>年春才回到上海，同年夏应邀到山东济南齐鲁大学任文学院副教授，并编辑</a:t>
            </a:r>
            <a:r>
              <a:rPr lang="en-US" altLang="zh-CN" sz="2600" b="1" dirty="0">
                <a:latin typeface="宋体" panose="02010600030101010101" pitchFamily="2" charset="-122"/>
              </a:rPr>
              <a:t>《</a:t>
            </a:r>
            <a:r>
              <a:rPr lang="zh-CN" altLang="en-US" sz="2600" b="1" dirty="0">
                <a:latin typeface="宋体" panose="02010600030101010101" pitchFamily="2" charset="-122"/>
              </a:rPr>
              <a:t>齐鲁月刊</a:t>
            </a:r>
            <a:r>
              <a:rPr lang="en-US" altLang="zh-CN" sz="2600" b="1" dirty="0">
                <a:latin typeface="宋体" panose="02010600030101010101" pitchFamily="2" charset="-122"/>
              </a:rPr>
              <a:t>》</a:t>
            </a:r>
            <a:r>
              <a:rPr lang="zh-CN" altLang="en-US" sz="2600" b="1" dirty="0">
                <a:latin typeface="宋体" panose="02010600030101010101" pitchFamily="2" charset="-122"/>
              </a:rPr>
              <a:t>。由于这样的经历，老舍回到祖国，看到祖国的大好河山，便抑制不住强烈的爱国之情，写下了</a:t>
            </a:r>
            <a:r>
              <a:rPr lang="en-US" altLang="zh-CN" sz="2600" b="1" dirty="0">
                <a:latin typeface="宋体" panose="02010600030101010101" pitchFamily="2" charset="-122"/>
              </a:rPr>
              <a:t>《</a:t>
            </a:r>
            <a:r>
              <a:rPr lang="zh-CN" altLang="en-US" sz="2600" b="1" dirty="0">
                <a:latin typeface="宋体" panose="02010600030101010101" pitchFamily="2" charset="-122"/>
              </a:rPr>
              <a:t>济南的冬天</a:t>
            </a:r>
            <a:r>
              <a:rPr lang="en-US" altLang="zh-CN" sz="2600" b="1" dirty="0">
                <a:latin typeface="宋体" panose="02010600030101010101" pitchFamily="2" charset="-122"/>
              </a:rPr>
              <a:t>》</a:t>
            </a:r>
            <a:r>
              <a:rPr lang="zh-CN" altLang="en-US" sz="2600" b="1" dirty="0">
                <a:latin typeface="宋体" panose="02010600030101010101" pitchFamily="2" charset="-122"/>
              </a:rPr>
              <a:t>。</a:t>
            </a:r>
            <a:endParaRPr lang="zh-CN" altLang="en-US" sz="26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14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charRg st="0" end="14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6" name="Rectangle 16"/>
          <p:cNvSpPr/>
          <p:nvPr/>
        </p:nvSpPr>
        <p:spPr>
          <a:xfrm>
            <a:off x="684213" y="1239838"/>
            <a:ext cx="8137525" cy="44846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济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南</a:t>
            </a:r>
            <a:r>
              <a:rPr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(		)  		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伦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敦</a:t>
            </a:r>
            <a:r>
              <a:rPr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(		)</a:t>
            </a:r>
            <a:endParaRPr lang="en-US" altLang="zh-CN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镶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上</a:t>
            </a:r>
            <a:r>
              <a:rPr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(	    	)	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奇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迹</a:t>
            </a:r>
            <a:r>
              <a:rPr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(		) </a:t>
            </a:r>
            <a:endParaRPr lang="en-US" altLang="zh-CN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宽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敞</a:t>
            </a:r>
            <a:r>
              <a:rPr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(		   )	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看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护</a:t>
            </a:r>
            <a:r>
              <a:rPr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(		)</a:t>
            </a:r>
            <a:endParaRPr lang="en-US" altLang="zh-CN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贮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蓄</a:t>
            </a:r>
            <a:r>
              <a:rPr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(		)  		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水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藻</a:t>
            </a:r>
            <a:r>
              <a:rPr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(		)</a:t>
            </a:r>
            <a:endParaRPr lang="en-US" altLang="zh-CN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澄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清</a:t>
            </a:r>
            <a:r>
              <a:rPr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(			)  	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髻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儿</a:t>
            </a:r>
            <a:r>
              <a:rPr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(		)</a:t>
            </a:r>
            <a:endParaRPr lang="en-US" altLang="zh-CN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Rectangle 15"/>
          <p:cNvSpPr/>
          <p:nvPr/>
        </p:nvSpPr>
        <p:spPr>
          <a:xfrm>
            <a:off x="2413000" y="1239838"/>
            <a:ext cx="746125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4000" b="1" dirty="0">
                <a:solidFill>
                  <a:srgbClr val="0000FF"/>
                </a:solidFill>
                <a:latin typeface="宋体" panose="02010600030101010101" pitchFamily="2" charset="-122"/>
              </a:rPr>
              <a:t>jǐ</a:t>
            </a:r>
            <a:endParaRPr lang="zh-CN" altLang="en-US" sz="40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5" name="Rectangle 16"/>
          <p:cNvSpPr/>
          <p:nvPr/>
        </p:nvSpPr>
        <p:spPr>
          <a:xfrm>
            <a:off x="6764338" y="1239838"/>
            <a:ext cx="1027112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4000" b="1" dirty="0">
                <a:solidFill>
                  <a:srgbClr val="0000FF"/>
                </a:solidFill>
                <a:latin typeface="宋体" panose="02010600030101010101" pitchFamily="2" charset="-122"/>
              </a:rPr>
              <a:t>dūn</a:t>
            </a:r>
            <a:endParaRPr lang="zh-CN" altLang="en-US" sz="40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6" name="Rectangle 17"/>
          <p:cNvSpPr/>
          <p:nvPr/>
        </p:nvSpPr>
        <p:spPr>
          <a:xfrm>
            <a:off x="2344738" y="2174875"/>
            <a:ext cx="1589087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4000" b="1" dirty="0">
                <a:solidFill>
                  <a:srgbClr val="0000FF"/>
                </a:solidFill>
                <a:latin typeface="宋体" panose="02010600030101010101" pitchFamily="2" charset="-122"/>
              </a:rPr>
              <a:t>xiāng</a:t>
            </a:r>
            <a:endParaRPr lang="zh-CN" altLang="en-US" sz="40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7" name="Rectangle 18"/>
          <p:cNvSpPr/>
          <p:nvPr/>
        </p:nvSpPr>
        <p:spPr>
          <a:xfrm>
            <a:off x="6877050" y="2225675"/>
            <a:ext cx="746125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4000" b="1" dirty="0">
                <a:solidFill>
                  <a:srgbClr val="0000FF"/>
                </a:solidFill>
                <a:latin typeface="宋体" panose="02010600030101010101" pitchFamily="2" charset="-122"/>
              </a:rPr>
              <a:t>jì</a:t>
            </a:r>
            <a:endParaRPr lang="zh-CN" altLang="en-US" sz="40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8" name="Rectangle 19"/>
          <p:cNvSpPr/>
          <p:nvPr/>
        </p:nvSpPr>
        <p:spPr>
          <a:xfrm>
            <a:off x="2268538" y="3111500"/>
            <a:ext cx="1589087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4000" b="1" dirty="0">
                <a:solidFill>
                  <a:srgbClr val="0000FF"/>
                </a:solidFill>
                <a:latin typeface="宋体" panose="02010600030101010101" pitchFamily="2" charset="-122"/>
              </a:rPr>
              <a:t>chǎng</a:t>
            </a:r>
            <a:endParaRPr lang="zh-CN" altLang="en-US" sz="40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9" name="Rectangle 20"/>
          <p:cNvSpPr/>
          <p:nvPr/>
        </p:nvSpPr>
        <p:spPr>
          <a:xfrm>
            <a:off x="6805613" y="3111500"/>
            <a:ext cx="1027112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4000" b="1" dirty="0">
                <a:solidFill>
                  <a:srgbClr val="0000FF"/>
                </a:solidFill>
                <a:latin typeface="宋体" panose="02010600030101010101" pitchFamily="2" charset="-122"/>
              </a:rPr>
              <a:t>kān</a:t>
            </a:r>
            <a:endParaRPr lang="zh-CN" altLang="en-US" sz="40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0" name="Rectangle 21"/>
          <p:cNvSpPr/>
          <p:nvPr/>
        </p:nvSpPr>
        <p:spPr>
          <a:xfrm>
            <a:off x="2125663" y="4065588"/>
            <a:ext cx="1027112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4000" b="1" dirty="0">
                <a:solidFill>
                  <a:srgbClr val="0000FF"/>
                </a:solidFill>
                <a:latin typeface="宋体" panose="02010600030101010101" pitchFamily="2" charset="-122"/>
              </a:rPr>
              <a:t>zhù</a:t>
            </a:r>
            <a:endParaRPr lang="zh-CN" altLang="en-US" sz="40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1" name="Rectangle 22"/>
          <p:cNvSpPr/>
          <p:nvPr/>
        </p:nvSpPr>
        <p:spPr>
          <a:xfrm>
            <a:off x="6805613" y="3975100"/>
            <a:ext cx="1027112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4000" b="1" dirty="0">
                <a:solidFill>
                  <a:srgbClr val="0000FF"/>
                </a:solidFill>
                <a:latin typeface="宋体" panose="02010600030101010101" pitchFamily="2" charset="-122"/>
              </a:rPr>
              <a:t>zǎo</a:t>
            </a:r>
            <a:endParaRPr lang="zh-CN" altLang="en-US" sz="40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2" name="Rectangle 23"/>
          <p:cNvSpPr/>
          <p:nvPr/>
        </p:nvSpPr>
        <p:spPr>
          <a:xfrm>
            <a:off x="2336800" y="5002213"/>
            <a:ext cx="1589088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4000" b="1" dirty="0">
                <a:solidFill>
                  <a:srgbClr val="0000FF"/>
                </a:solidFill>
                <a:latin typeface="宋体" panose="02010600030101010101" pitchFamily="2" charset="-122"/>
              </a:rPr>
              <a:t>chéng</a:t>
            </a:r>
            <a:endParaRPr lang="zh-CN" altLang="en-US" sz="40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3" name="Rectangle 24"/>
          <p:cNvSpPr/>
          <p:nvPr/>
        </p:nvSpPr>
        <p:spPr>
          <a:xfrm>
            <a:off x="7021513" y="5002213"/>
            <a:ext cx="746125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4000" b="1" dirty="0">
                <a:solidFill>
                  <a:srgbClr val="0000FF"/>
                </a:solidFill>
                <a:latin typeface="宋体" panose="02010600030101010101" pitchFamily="2" charset="-122"/>
              </a:rPr>
              <a:t>jì</a:t>
            </a:r>
            <a:endParaRPr lang="zh-CN" altLang="en-US" sz="40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grpSp>
        <p:nvGrpSpPr>
          <p:cNvPr id="31757" name="组合 88069"/>
          <p:cNvGrpSpPr/>
          <p:nvPr/>
        </p:nvGrpSpPr>
        <p:grpSpPr>
          <a:xfrm>
            <a:off x="109538" y="390525"/>
            <a:ext cx="2319337" cy="700088"/>
            <a:chOff x="138" y="461"/>
            <a:chExt cx="1461" cy="441"/>
          </a:xfrm>
        </p:grpSpPr>
        <p:pic>
          <p:nvPicPr>
            <p:cNvPr id="31758" name="图片 88070" descr="未标题-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1759" name="文本框 2"/>
            <p:cNvSpPr txBox="1"/>
            <p:nvPr/>
          </p:nvSpPr>
          <p:spPr>
            <a:xfrm>
              <a:off x="476" y="509"/>
              <a:ext cx="1080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zh-CN" altLang="en-US" sz="2800" b="1" dirty="0">
                  <a:solidFill>
                    <a:srgbClr val="0099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字词积累</a:t>
              </a:r>
              <a:endParaRPr lang="zh-CN" altLang="en-US" sz="2800" b="1" dirty="0">
                <a:solidFill>
                  <a:srgbClr val="0099CC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2957</Words>
  <Application>WPS 演示</Application>
  <PresentationFormat>全屏显示(4:3)</PresentationFormat>
  <Paragraphs>301</Paragraphs>
  <Slides>37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37</vt:i4>
      </vt:variant>
    </vt:vector>
  </HeadingPairs>
  <TitlesOfParts>
    <vt:vector size="51" baseType="lpstr">
      <vt:lpstr>Arial</vt:lpstr>
      <vt:lpstr>宋体</vt:lpstr>
      <vt:lpstr>Wingdings</vt:lpstr>
      <vt:lpstr>楷体</vt:lpstr>
      <vt:lpstr>黑体</vt:lpstr>
      <vt:lpstr>Calibri</vt:lpstr>
      <vt:lpstr>微软雅黑</vt:lpstr>
      <vt:lpstr>Arial Unicode MS</vt:lpstr>
      <vt:lpstr>Times New Roman</vt:lpstr>
      <vt:lpstr>Cambria</vt:lpstr>
      <vt:lpstr>Arial</vt:lpstr>
      <vt:lpstr>等线</vt:lpstr>
      <vt:lpstr>Office 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上帝掷骰子吗</cp:lastModifiedBy>
  <cp:revision>251</cp:revision>
  <dcterms:created xsi:type="dcterms:W3CDTF">2017-02-18T06:44:00Z</dcterms:created>
  <dcterms:modified xsi:type="dcterms:W3CDTF">2023-09-28T12:42:30Z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ICV">
    <vt:lpwstr>4F645D06A9E14D0B8096FF12BEB925CE_13</vt:lpwstr>
  </property>
</Properties>
</file>