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70" r:id="rId3"/>
  </p:sldMasterIdLst>
  <p:notesMasterIdLst>
    <p:notesMasterId r:id="rId20"/>
  </p:notesMasterIdLst>
  <p:sldIdLst>
    <p:sldId id="256" r:id="rId4"/>
    <p:sldId id="257" r:id="rId5"/>
    <p:sldId id="258" r:id="rId6"/>
    <p:sldId id="307" r:id="rId7"/>
    <p:sldId id="260" r:id="rId8"/>
    <p:sldId id="415" r:id="rId9"/>
    <p:sldId id="261" r:id="rId10"/>
    <p:sldId id="308" r:id="rId11"/>
    <p:sldId id="416" r:id="rId12"/>
    <p:sldId id="263" r:id="rId13"/>
    <p:sldId id="272" r:id="rId14"/>
    <p:sldId id="417" r:id="rId15"/>
    <p:sldId id="264" r:id="rId16"/>
    <p:sldId id="310" r:id="rId17"/>
    <p:sldId id="266" r:id="rId18"/>
    <p:sldId id="267" r:id="rId19"/>
    <p:sldId id="349" r:id="rId21"/>
    <p:sldId id="269" r:id="rId22"/>
    <p:sldId id="313" r:id="rId23"/>
    <p:sldId id="319" r:id="rId24"/>
    <p:sldId id="350" r:id="rId25"/>
    <p:sldId id="351" r:id="rId26"/>
    <p:sldId id="324" r:id="rId27"/>
    <p:sldId id="352" r:id="rId28"/>
    <p:sldId id="353" r:id="rId29"/>
    <p:sldId id="270" r:id="rId30"/>
    <p:sldId id="356" r:id="rId31"/>
    <p:sldId id="361" r:id="rId32"/>
    <p:sldId id="286" r:id="rId33"/>
    <p:sldId id="333" r:id="rId34"/>
    <p:sldId id="364" r:id="rId35"/>
    <p:sldId id="337" r:id="rId36"/>
    <p:sldId id="290" r:id="rId37"/>
    <p:sldId id="298" r:id="rId38"/>
    <p:sldId id="444" r:id="rId39"/>
  </p:sldIdLst>
  <p:sldSz cx="9144000" cy="6858000" type="screen4x3"/>
  <p:notesSz cx="6858000" cy="9144000"/>
  <p:custDataLst>
    <p:tags r:id="rId43"/>
  </p:custDataLst>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95"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CCFF"/>
    <a:srgbClr val="0000FF"/>
    <a:srgbClr val="FEA126"/>
    <a:srgbClr val="FE9C1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howGuides="1">
      <p:cViewPr varScale="1">
        <p:scale>
          <a:sx n="66" d="100"/>
          <a:sy n="66" d="100"/>
        </p:scale>
        <p:origin x="-1506" y="-114"/>
      </p:cViewPr>
      <p:guideLst>
        <p:guide orient="horz" pos="2195"/>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3" Type="http://schemas.openxmlformats.org/officeDocument/2006/relationships/tags" Target="tags/tag1.xml"/><Relationship Id="rId42" Type="http://schemas.openxmlformats.org/officeDocument/2006/relationships/tableStyles" Target="tableStyles.xml"/><Relationship Id="rId41" Type="http://schemas.openxmlformats.org/officeDocument/2006/relationships/viewProps" Target="viewProps.xml"/><Relationship Id="rId40" Type="http://schemas.openxmlformats.org/officeDocument/2006/relationships/presProps" Target="presProps.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notesMaster" Target="notesMasters/notesMaster1.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noProof="1" smtClean="0"/>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D2A48B96-639E-45A3-A0BA-2464DFDB1FAA}" type="datetimeFigureOut">
              <a:rPr kumimoji="0" lang="zh-CN" altLang="en-US" sz="1200" b="0" i="0" u="none" strike="noStrike" kern="1200" cap="none" spc="0" normalizeH="0" baseline="0" noProof="1"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7108" name="幻灯片图像占位符 3"/>
          <p:cNvSpPr>
            <a:spLocks noGrp="1" noRot="1" noChangeAspect="1"/>
          </p:cNvSpPr>
          <p:nvPr>
            <p:ph type="sldImg"/>
          </p:nvPr>
        </p:nvSpPr>
        <p:spPr>
          <a:xfrm>
            <a:off x="1371600" y="1143000"/>
            <a:ext cx="4114800" cy="3086100"/>
          </a:xfrm>
          <a:prstGeom prst="rect">
            <a:avLst/>
          </a:prstGeom>
          <a:noFill/>
          <a:ln w="12700" cap="flat" cmpd="sng">
            <a:solidFill>
              <a:srgbClr val="000000"/>
            </a:solidFill>
            <a:prstDash val="solid"/>
            <a:round/>
            <a:headEnd type="none" w="med" len="med"/>
            <a:tailEnd type="none" w="med" len="med"/>
          </a:ln>
        </p:spPr>
      </p:sp>
      <p:sp>
        <p:nvSpPr>
          <p:cNvPr id="66565" name="备注占位符 4"/>
          <p:cNvSpPr>
            <a:spLocks noGrp="1" noChangeArrowheads="1"/>
          </p:cNvSpPr>
          <p:nvPr>
            <p:ph type="body" sz="quarter" idx="4294967295"/>
          </p:nvPr>
        </p:nvSpPr>
        <p:spPr bwMode="auto">
          <a:xfrm>
            <a:off x="685800" y="4400550"/>
            <a:ext cx="5486400" cy="3600450"/>
          </a:xfrm>
          <a:prstGeom prst="rect">
            <a:avLst/>
          </a:prstGeom>
          <a:noFill/>
          <a:ln w="9525">
            <a:noFill/>
            <a:miter lim="800000"/>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457200" marR="0" lvl="1"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914400" marR="0" lvl="2"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371600" marR="0" lvl="3"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828800" marR="0" lvl="4"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defRPr sz="1200"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wrap="square" lIns="91440" tIns="45720" rIns="91440" bIns="45720" numCol="1" anchor="b" anchorCtr="0" compatLnSpc="1"/>
          <a:p>
            <a:pPr lvl="0" algn="r" eaLnBrk="1" hangingPunct="1"/>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algn="l" rtl="0" fontAlgn="base">
      <a:spcBef>
        <a:spcPct val="0"/>
      </a:spcBef>
      <a:spcAft>
        <a:spcPct val="0"/>
      </a:spcAft>
      <a:defRPr sz="1200" kern="1200">
        <a:solidFill>
          <a:schemeClr val="tx1"/>
        </a:solidFill>
        <a:latin typeface="+mn-lt"/>
        <a:ea typeface="+mn-ea"/>
        <a:cs typeface="+mn-cs"/>
      </a:defRPr>
    </a:lvl1pPr>
    <a:lvl2pPr marL="457200" algn="l" rtl="0" fontAlgn="base">
      <a:spcBef>
        <a:spcPct val="0"/>
      </a:spcBef>
      <a:spcAft>
        <a:spcPct val="0"/>
      </a:spcAft>
      <a:defRPr sz="1200" kern="1200">
        <a:solidFill>
          <a:schemeClr val="tx1"/>
        </a:solidFill>
        <a:latin typeface="+mn-lt"/>
        <a:ea typeface="+mn-ea"/>
        <a:cs typeface="+mn-cs"/>
      </a:defRPr>
    </a:lvl2pPr>
    <a:lvl3pPr marL="914400" algn="l" rtl="0" fontAlgn="base">
      <a:spcBef>
        <a:spcPct val="0"/>
      </a:spcBef>
      <a:spcAft>
        <a:spcPct val="0"/>
      </a:spcAft>
      <a:defRPr sz="1200" kern="1200">
        <a:solidFill>
          <a:schemeClr val="tx1"/>
        </a:solidFill>
        <a:latin typeface="+mn-lt"/>
        <a:ea typeface="+mn-ea"/>
        <a:cs typeface="+mn-cs"/>
      </a:defRPr>
    </a:lvl3pPr>
    <a:lvl4pPr marL="1371600" algn="l" rtl="0" fontAlgn="base">
      <a:spcBef>
        <a:spcPct val="0"/>
      </a:spcBef>
      <a:spcAft>
        <a:spcPct val="0"/>
      </a:spcAft>
      <a:defRPr sz="1200" kern="1200">
        <a:solidFill>
          <a:schemeClr val="tx1"/>
        </a:solidFill>
        <a:latin typeface="+mn-lt"/>
        <a:ea typeface="+mn-ea"/>
        <a:cs typeface="+mn-cs"/>
      </a:defRPr>
    </a:lvl4pPr>
    <a:lvl5pPr marL="1828800" algn="l" rtl="0" fontAlgn="base">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8130" name="幻灯片图像占位符 1"/>
          <p:cNvSpPr>
            <a:spLocks noGrp="1" noRot="1" noTextEdit="1"/>
          </p:cNvSpPr>
          <p:nvPr>
            <p:ph type="sldImg"/>
          </p:nvPr>
        </p:nvSpPr>
        <p:spPr>
          <a:ln>
            <a:miter lim="800000"/>
          </a:ln>
        </p:spPr>
      </p:sp>
      <p:sp>
        <p:nvSpPr>
          <p:cNvPr id="48131" name="文本占位符 2"/>
          <p:cNvSpPr>
            <a:spLocks noGrp="1"/>
          </p:cNvSpPr>
          <p:nvPr>
            <p:ph type="body"/>
          </p:nvPr>
        </p:nvSpPr>
        <p:spPr/>
        <p:txBody>
          <a:bodyPr wrap="square" lIns="91440" tIns="45720" rIns="91440" bIns="45720" anchor="t" anchorCtr="0"/>
          <a:p>
            <a:pPr lvl="0" eaLnBrk="1" hangingPunct="1"/>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9154" name="幻灯片图像占位符 1"/>
          <p:cNvSpPr>
            <a:spLocks noGrp="1" noRot="1" noTextEdit="1"/>
          </p:cNvSpPr>
          <p:nvPr>
            <p:ph type="sldImg"/>
          </p:nvPr>
        </p:nvSpPr>
        <p:spPr>
          <a:ln>
            <a:miter lim="800000"/>
          </a:ln>
        </p:spPr>
      </p:sp>
      <p:sp>
        <p:nvSpPr>
          <p:cNvPr id="49155" name="文本占位符 2"/>
          <p:cNvSpPr>
            <a:spLocks noGrp="1"/>
          </p:cNvSpPr>
          <p:nvPr>
            <p:ph type="body"/>
          </p:nvPr>
        </p:nvSpPr>
        <p:spPr/>
        <p:txBody>
          <a:bodyPr wrap="square" lIns="91440" tIns="45720" rIns="91440" bIns="45720" anchor="t" anchorCtr="0"/>
          <a:p>
            <a:pPr lvl="0" eaLnBrk="1" hangingPunct="1"/>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0178" name="幻灯片图像占位符 1"/>
          <p:cNvSpPr>
            <a:spLocks noGrp="1" noRot="1" noTextEdit="1"/>
          </p:cNvSpPr>
          <p:nvPr>
            <p:ph type="sldImg"/>
          </p:nvPr>
        </p:nvSpPr>
        <p:spPr>
          <a:ln>
            <a:miter lim="800000"/>
          </a:ln>
        </p:spPr>
      </p:sp>
      <p:sp>
        <p:nvSpPr>
          <p:cNvPr id="50179" name="文本占位符 2"/>
          <p:cNvSpPr>
            <a:spLocks noGrp="1"/>
          </p:cNvSpPr>
          <p:nvPr>
            <p:ph type="body"/>
          </p:nvPr>
        </p:nvSpPr>
        <p:spPr/>
        <p:txBody>
          <a:bodyPr wrap="square" lIns="91440" tIns="45720" rIns="91440" bIns="45720" anchor="t" anchorCtr="0"/>
          <a:p>
            <a:pPr lvl="0" eaLnBrk="1" hangingPunct="1"/>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5" Type="http://schemas.openxmlformats.org/officeDocument/2006/relationships/image" Target="../media/image8.png"/><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5" Type="http://schemas.openxmlformats.org/officeDocument/2006/relationships/image" Target="../media/image8.png"/><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B5C30380-2D44-43F5-A41F-B1FDC8F20875}"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B5C30380-2D44-43F5-A41F-B1FDC8F20875}"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B5C30380-2D44-43F5-A41F-B1FDC8F20875}"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自定义版式">
    <p:bg>
      <p:bgPr>
        <a:blipFill rotWithShape="0">
          <a:blip r:embed="rId2"/>
          <a:stretch>
            <a:fillRect/>
          </a:stretch>
        </a:blipFill>
        <a:effectLst/>
      </p:bgPr>
    </p:bg>
    <p:spTree>
      <p:nvGrpSpPr>
        <p:cNvPr id="1" name=""/>
        <p:cNvGrpSpPr/>
        <p:nvPr/>
      </p:nvGrpSpPr>
      <p:grpSpPr>
        <a:xfrm>
          <a:off x="0" y="0"/>
          <a:ext cx="0" cy="0"/>
          <a:chOff x="0" y="0"/>
          <a:chExt cx="0" cy="0"/>
        </a:xfrm>
      </p:grpSpPr>
      <p:sp>
        <p:nvSpPr>
          <p:cNvPr id="7" name="日期占位符 2"/>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263DB197-84B0-484E-9C0F-88358ECCB797}"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8" name="灯片编号占位符 4"/>
          <p:cNvSpPr>
            <a:spLocks noGrp="1"/>
          </p:cNvSpPr>
          <p:nvPr>
            <p:ph type="sldNum" sz="quarter" idx="4"/>
          </p:nvPr>
        </p:nvSpPr>
        <p:spPr>
          <a:xfrm>
            <a:off x="8610600" y="6356350"/>
            <a:ext cx="2743200" cy="365125"/>
          </a:xfrm>
          <a:prstGeom prst="rect">
            <a:avLst/>
          </a:prstGeom>
        </p:spPr>
        <p:txBody>
          <a:bodyPr vert="horz" wrap="square" lIns="91440" tIns="45720" rIns="91440" bIns="45720" numCol="1" rtlCol="0" anchor="t" anchorCtr="0" compatLnSpc="1"/>
          <a:p>
            <a:pPr algn="r"/>
            <a:fld id="{9A0DB2DC-4C9A-4742-B13C-FB6460FD3503}" type="slidenum">
              <a:rPr lang="zh-CN" altLang="en-US" dirty="0"/>
            </a:fld>
            <a:endParaRPr lang="zh-CN" altLang="en-US" dirty="0"/>
          </a:p>
        </p:txBody>
      </p:sp>
      <p:sp>
        <p:nvSpPr>
          <p:cNvPr id="2" name="页脚占位符 1"/>
          <p:cNvSpPr>
            <a:spLocks noGrp="1"/>
          </p:cNvSpPr>
          <p:nvPr>
            <p:ph type="ftr" sz="quarter" idx="10"/>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random/>
  </p:transition>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自定义版式">
    <p:bg>
      <p:bgPr>
        <a:blipFill rotWithShape="0">
          <a:blip r:embed="rId2"/>
          <a:stretch>
            <a:fillRect/>
          </a:stretch>
        </a:blipFill>
        <a:effectLst/>
      </p:bgPr>
    </p:bg>
    <p:spTree>
      <p:nvGrpSpPr>
        <p:cNvPr id="1" name=""/>
        <p:cNvGrpSpPr/>
        <p:nvPr/>
      </p:nvGrpSpPr>
      <p:grpSpPr>
        <a:xfrm>
          <a:off x="0" y="0"/>
          <a:ext cx="0" cy="0"/>
          <a:chOff x="0" y="0"/>
          <a:chExt cx="0" cy="0"/>
        </a:xfrm>
      </p:grpSpPr>
      <p:sp>
        <p:nvSpPr>
          <p:cNvPr id="7" name="日期占位符 2"/>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263DB197-84B0-484E-9C0F-88358ECCB797}"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8" name="灯片编号占位符 4"/>
          <p:cNvSpPr>
            <a:spLocks noGrp="1"/>
          </p:cNvSpPr>
          <p:nvPr>
            <p:ph type="sldNum" sz="quarter" idx="4"/>
          </p:nvPr>
        </p:nvSpPr>
        <p:spPr>
          <a:xfrm>
            <a:off x="8610600" y="6356350"/>
            <a:ext cx="2743200" cy="365125"/>
          </a:xfrm>
          <a:prstGeom prst="rect">
            <a:avLst/>
          </a:prstGeom>
        </p:spPr>
        <p:txBody>
          <a:bodyPr vert="horz" wrap="square" lIns="91440" tIns="45720" rIns="91440" bIns="45720" numCol="1" rtlCol="0" anchor="t" anchorCtr="0" compatLnSpc="1"/>
          <a:p>
            <a:pPr algn="r"/>
            <a:fld id="{9A0DB2DC-4C9A-4742-B13C-FB6460FD3503}" type="slidenum">
              <a:rPr lang="zh-CN" altLang="en-US" dirty="0"/>
            </a:fld>
            <a:endParaRPr lang="zh-CN" altLang="en-US" dirty="0"/>
          </a:p>
        </p:txBody>
      </p:sp>
      <p:sp>
        <p:nvSpPr>
          <p:cNvPr id="2" name="页脚占位符 1"/>
          <p:cNvSpPr>
            <a:spLocks noGrp="1"/>
          </p:cNvSpPr>
          <p:nvPr>
            <p:ph type="ftr" sz="quarter" idx="10"/>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random/>
  </p:transition>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自定义版式">
    <p:bg>
      <p:bgPr>
        <a:blipFill rotWithShape="0">
          <a:blip r:embed="rId2"/>
          <a:stretch>
            <a:fillRect/>
          </a:stretch>
        </a:blipFill>
        <a:effectLst/>
      </p:bgPr>
    </p:bg>
    <p:spTree>
      <p:nvGrpSpPr>
        <p:cNvPr id="1" name=""/>
        <p:cNvGrpSpPr/>
        <p:nvPr/>
      </p:nvGrpSpPr>
      <p:grpSpPr>
        <a:xfrm>
          <a:off x="0" y="0"/>
          <a:ext cx="0" cy="0"/>
          <a:chOff x="0" y="0"/>
          <a:chExt cx="0" cy="0"/>
        </a:xfrm>
      </p:grpSpPr>
      <p:sp>
        <p:nvSpPr>
          <p:cNvPr id="7" name="日期占位符 2"/>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263DB197-84B0-484E-9C0F-88358ECCB797}"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8" name="灯片编号占位符 4"/>
          <p:cNvSpPr>
            <a:spLocks noGrp="1"/>
          </p:cNvSpPr>
          <p:nvPr>
            <p:ph type="sldNum" sz="quarter" idx="4"/>
          </p:nvPr>
        </p:nvSpPr>
        <p:spPr>
          <a:xfrm>
            <a:off x="8610600" y="6356350"/>
            <a:ext cx="2743200" cy="365125"/>
          </a:xfrm>
          <a:prstGeom prst="rect">
            <a:avLst/>
          </a:prstGeom>
        </p:spPr>
        <p:txBody>
          <a:bodyPr vert="horz" wrap="square" lIns="91440" tIns="45720" rIns="91440" bIns="45720" numCol="1" rtlCol="0" anchor="t" anchorCtr="0" compatLnSpc="1"/>
          <a:p>
            <a:pPr algn="r"/>
            <a:fld id="{9A0DB2DC-4C9A-4742-B13C-FB6460FD3503}" type="slidenum">
              <a:rPr lang="zh-CN" altLang="en-US" dirty="0"/>
            </a:fld>
            <a:endParaRPr lang="zh-CN" altLang="en-US" dirty="0"/>
          </a:p>
        </p:txBody>
      </p:sp>
      <p:sp>
        <p:nvSpPr>
          <p:cNvPr id="2" name="页脚占位符 1"/>
          <p:cNvSpPr>
            <a:spLocks noGrp="1"/>
          </p:cNvSpPr>
          <p:nvPr>
            <p:ph type="ftr" sz="quarter" idx="10"/>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random/>
  </p:transition>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自定义版式">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B5C30380-2D44-43F5-A41F-B1FDC8F20875}"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random/>
  </p:transition>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4_自定义版式">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B5C30380-2D44-43F5-A41F-B1FDC8F20875}"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random/>
  </p:transition>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7_自定义版式">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B5C30380-2D44-43F5-A41F-B1FDC8F20875}"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random/>
  </p:transition>
  <p:hf sldNum="0"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8_自定义版式">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B5C30380-2D44-43F5-A41F-B1FDC8F20875}"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random/>
  </p:transition>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9_自定义版式">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B5C30380-2D44-43F5-A41F-B1FDC8F20875}"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random/>
  </p:transition>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B5C30380-2D44-43F5-A41F-B1FDC8F20875}"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0_自定义版式">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B5C30380-2D44-43F5-A41F-B1FDC8F20875}"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random/>
  </p:transition>
  <p:hf sldNum="0"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1_自定义版式">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B5C30380-2D44-43F5-A41F-B1FDC8F20875}"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random/>
  </p:transition>
  <p:hf sldNum="0"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2051" name="图片 3" descr="fw"/>
          <p:cNvPicPr>
            <a:picLocks noChangeAspect="1"/>
          </p:cNvPicPr>
          <p:nvPr userDrawn="1"/>
        </p:nvPicPr>
        <p:blipFill>
          <a:blip r:embed="rId3" cstate="print"/>
          <a:stretch>
            <a:fillRect/>
          </a:stretch>
        </p:blipFill>
        <p:spPr>
          <a:xfrm>
            <a:off x="0" y="0"/>
            <a:ext cx="9156700" cy="6858000"/>
          </a:xfrm>
          <a:prstGeom prst="rect">
            <a:avLst/>
          </a:prstGeom>
          <a:noFill/>
          <a:ln w="9525">
            <a:noFill/>
          </a:ln>
        </p:spPr>
      </p:pic>
      <p:pic>
        <p:nvPicPr>
          <p:cNvPr id="2052" name="图片 4" descr="新建组"/>
          <p:cNvPicPr>
            <a:picLocks noChangeAspect="1"/>
          </p:cNvPicPr>
          <p:nvPr userDrawn="1"/>
        </p:nvPicPr>
        <p:blipFill>
          <a:blip r:embed="rId4" cstate="print"/>
          <a:stretch>
            <a:fillRect/>
          </a:stretch>
        </p:blipFill>
        <p:spPr>
          <a:xfrm>
            <a:off x="0" y="4531784"/>
            <a:ext cx="9156700" cy="2326216"/>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5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3075" name="图片 3" descr="KK20"/>
          <p:cNvPicPr>
            <a:picLocks noChangeAspect="1"/>
          </p:cNvPicPr>
          <p:nvPr userDrawn="1"/>
        </p:nvPicPr>
        <p:blipFill>
          <a:blip r:embed="rId3" cstate="print"/>
          <a:srcRect l="1160"/>
          <a:stretch>
            <a:fillRect/>
          </a:stretch>
        </p:blipFill>
        <p:spPr>
          <a:xfrm>
            <a:off x="0" y="0"/>
            <a:ext cx="9144000" cy="6858000"/>
          </a:xfrm>
          <a:prstGeom prst="rect">
            <a:avLst/>
          </a:prstGeom>
          <a:noFill/>
          <a:ln w="9525">
            <a:noFill/>
          </a:ln>
        </p:spPr>
      </p:pic>
      <p:pic>
        <p:nvPicPr>
          <p:cNvPr id="3076" name="图片 4" descr="图层 5"/>
          <p:cNvPicPr>
            <a:picLocks noChangeAspect="1"/>
          </p:cNvPicPr>
          <p:nvPr userDrawn="1"/>
        </p:nvPicPr>
        <p:blipFill>
          <a:blip r:embed="rId4" cstate="print"/>
          <a:stretch>
            <a:fillRect/>
          </a:stretch>
        </p:blipFill>
        <p:spPr>
          <a:xfrm>
            <a:off x="0" y="0"/>
            <a:ext cx="9144000" cy="2044700"/>
          </a:xfrm>
          <a:prstGeom prst="rect">
            <a:avLst/>
          </a:prstGeom>
          <a:noFill/>
          <a:ln w="9525">
            <a:noFill/>
          </a:ln>
        </p:spPr>
      </p:pic>
      <p:pic>
        <p:nvPicPr>
          <p:cNvPr id="3077"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882650" cy="905933"/>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6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4099" name="图片 3" descr="KK20"/>
          <p:cNvPicPr>
            <a:picLocks noChangeAspect="1"/>
          </p:cNvPicPr>
          <p:nvPr userDrawn="1"/>
        </p:nvPicPr>
        <p:blipFill>
          <a:blip r:embed="rId3" cstate="print"/>
          <a:srcRect l="1160"/>
          <a:stretch>
            <a:fillRect/>
          </a:stretch>
        </p:blipFill>
        <p:spPr>
          <a:xfrm>
            <a:off x="0" y="0"/>
            <a:ext cx="9144000" cy="6858000"/>
          </a:xfrm>
          <a:prstGeom prst="rect">
            <a:avLst/>
          </a:prstGeom>
          <a:noFill/>
          <a:ln w="9525">
            <a:noFill/>
          </a:ln>
        </p:spPr>
      </p:pic>
      <p:pic>
        <p:nvPicPr>
          <p:cNvPr id="4100" name="图片 4" descr="图层 5"/>
          <p:cNvPicPr>
            <a:picLocks noChangeAspect="1"/>
          </p:cNvPicPr>
          <p:nvPr userDrawn="1"/>
        </p:nvPicPr>
        <p:blipFill>
          <a:blip r:embed="rId4" cstate="print"/>
          <a:stretch>
            <a:fillRect/>
          </a:stretch>
        </p:blipFill>
        <p:spPr>
          <a:xfrm>
            <a:off x="0" y="0"/>
            <a:ext cx="9144000" cy="2044700"/>
          </a:xfrm>
          <a:prstGeom prst="rect">
            <a:avLst/>
          </a:prstGeom>
          <a:noFill/>
          <a:ln w="9525">
            <a:noFill/>
          </a:ln>
        </p:spPr>
      </p:pic>
      <p:pic>
        <p:nvPicPr>
          <p:cNvPr id="4101"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882650" cy="905933"/>
          </a:xfrm>
          <a:prstGeom prst="rect">
            <a:avLst/>
          </a:prstGeom>
          <a:noFill/>
          <a:ln w="9525">
            <a:noFill/>
          </a:ln>
        </p:spPr>
      </p:pic>
      <p:sp>
        <p:nvSpPr>
          <p:cNvPr id="7" name="同侧圆角矩形 7"/>
          <p:cNvSpPr/>
          <p:nvPr/>
        </p:nvSpPr>
        <p:spPr>
          <a:xfrm flipV="1">
            <a:off x="3529013" y="0"/>
            <a:ext cx="2290763" cy="774700"/>
          </a:xfrm>
          <a:prstGeom prst="round2Same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5123" name="图片 11"/>
          <p:cNvPicPr>
            <a:picLocks noChangeAspect="1"/>
          </p:cNvPicPr>
          <p:nvPr userDrawn="1"/>
        </p:nvPicPr>
        <p:blipFill>
          <a:blip r:embed="rId3" cstate="print"/>
          <a:stretch>
            <a:fillRect/>
          </a:stretch>
        </p:blipFill>
        <p:spPr>
          <a:xfrm>
            <a:off x="0" y="0"/>
            <a:ext cx="9144000" cy="685800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B5C30380-2D44-43F5-A41F-B1FDC8F20875}"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B5C30380-2D44-43F5-A41F-B1FDC8F20875}"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B5C30380-2D44-43F5-A41F-B1FDC8F20875}"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B5C30380-2D44-43F5-A41F-B1FDC8F20875}"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B5C30380-2D44-43F5-A41F-B1FDC8F20875}"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B5C30380-2D44-43F5-A41F-B1FDC8F20875}"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lIns="91440" tIns="45720" rIns="91440" bIns="45720"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defRPr/>
            </a:pPr>
            <a:endParaRPr kumimoji="0" lang="zh-CN" altLang="en-US" sz="3200" b="0" i="0" u="none" strike="noStrike" kern="120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B5C30380-2D44-43F5-A41F-B1FDC8F20875}"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3" Type="http://schemas.openxmlformats.org/officeDocument/2006/relationships/theme" Target="../theme/theme1.xml"/><Relationship Id="rId22" Type="http://schemas.openxmlformats.org/officeDocument/2006/relationships/image" Target="../media/image1.jpeg"/><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image" Target="../media/image9.jpeg"/><Relationship Id="rId5" Type="http://schemas.openxmlformats.org/officeDocument/2006/relationships/slideLayout" Target="../slideLayouts/slideLayout26.xml"/><Relationship Id="rId4" Type="http://schemas.openxmlformats.org/officeDocument/2006/relationships/slideLayout" Target="../slideLayouts/slideLayout25.xml"/><Relationship Id="rId3" Type="http://schemas.openxmlformats.org/officeDocument/2006/relationships/slideLayout" Target="../slideLayouts/slideLayout24.xml"/><Relationship Id="rId2" Type="http://schemas.openxmlformats.org/officeDocument/2006/relationships/slideLayout" Target="../slideLayouts/slideLayout23.xml"/><Relationship Id="rId1"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22"/>
          <a:stretch>
            <a:fillRect/>
          </a:stretch>
        </a:blipFill>
        <a:effectLst/>
      </p:bgPr>
    </p:bg>
    <p:spTree>
      <p:nvGrpSpPr>
        <p:cNvPr id="1" name=""/>
        <p:cNvGrpSpPr/>
        <p:nvPr/>
      </p:nvGrpSpPr>
      <p:grpSpPr/>
      <p:sp>
        <p:nvSpPr>
          <p:cNvPr id="1026" name="标题占位符 1"/>
          <p:cNvSpPr>
            <a:spLocks noGrp="1"/>
          </p:cNvSpPr>
          <p:nvPr>
            <p:ph type="title"/>
          </p:nvPr>
        </p:nvSpPr>
        <p:spPr>
          <a:xfrm>
            <a:off x="457200" y="274638"/>
            <a:ext cx="8229600" cy="114300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1027" name="文本占位符 2"/>
          <p:cNvSpPr>
            <a:spLocks noGrp="1"/>
          </p:cNvSpPr>
          <p:nvPr>
            <p:ph type="body" idx="1"/>
          </p:nvPr>
        </p:nvSpPr>
        <p:spPr>
          <a:xfrm>
            <a:off x="457200" y="1600200"/>
            <a:ext cx="8229600" cy="4525963"/>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B5C30380-2D44-43F5-A41F-B1FDC8F20875}"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rgbClr val="898989"/>
                </a:solidFill>
              </a:defRPr>
            </a:lvl1p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6" cstate="prin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Lst>
  <p:timing>
    <p:tnLst>
      <p:par>
        <p:cTn id="1" dur="indefinite" restart="never" nodeType="tmRoot"/>
      </p:par>
    </p:tnLst>
  </p:timing>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2pPr>
      <a:lvl3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3pPr>
      <a:lvl4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4pPr>
      <a:lvl5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5pPr>
      <a:lvl6pPr marL="4572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6pPr>
      <a:lvl7pPr marL="9144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7pPr>
      <a:lvl8pPr marL="13716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8pPr>
      <a:lvl9pPr marL="18288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image" Target="../media/image1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image" Target="../media/image11.png"/><Relationship Id="rId1" Type="http://schemas.openxmlformats.org/officeDocument/2006/relationships/image" Target="../media/image1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1.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2.xml"/><Relationship Id="rId1" Type="http://schemas.openxmlformats.org/officeDocument/2006/relationships/image" Target="../media/image16.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7.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1.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11.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1.pn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1.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image" Target="../media/image13.png"/><Relationship Id="rId1" Type="http://schemas.openxmlformats.org/officeDocument/2006/relationships/image" Target="../media/image1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image" Target="../media/image11.png"/><Relationship Id="rId1" Type="http://schemas.openxmlformats.org/officeDocument/2006/relationships/image" Target="../media/image14.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文本框 1"/>
          <p:cNvSpPr txBox="1"/>
          <p:nvPr/>
        </p:nvSpPr>
        <p:spPr>
          <a:xfrm>
            <a:off x="6350" y="4229100"/>
            <a:ext cx="9102725" cy="1311275"/>
          </a:xfrm>
          <a:prstGeom prst="rect">
            <a:avLst/>
          </a:prstGeom>
          <a:solidFill>
            <a:schemeClr val="bg1">
              <a:alpha val="52940"/>
            </a:schemeClr>
          </a:solidFill>
          <a:ln w="9525">
            <a:noFill/>
          </a:ln>
        </p:spPr>
        <p:txBody>
          <a:bodyPr>
            <a:spAutoFit/>
          </a:bodyPr>
          <a:p>
            <a:endParaRPr lang="zh-CN" altLang="en-US" sz="8000" dirty="0">
              <a:latin typeface="Arial" panose="020B0604020202020204" pitchFamily="34" charset="0"/>
            </a:endParaRPr>
          </a:p>
        </p:txBody>
      </p:sp>
      <p:sp>
        <p:nvSpPr>
          <p:cNvPr id="12291" name="标题 1"/>
          <p:cNvSpPr>
            <a:spLocks noGrp="1"/>
          </p:cNvSpPr>
          <p:nvPr/>
        </p:nvSpPr>
        <p:spPr>
          <a:xfrm>
            <a:off x="2124075" y="4229100"/>
            <a:ext cx="4867275" cy="717550"/>
          </a:xfrm>
          <a:prstGeom prst="rect">
            <a:avLst/>
          </a:prstGeom>
          <a:noFill/>
          <a:ln w="9525">
            <a:noFill/>
          </a:ln>
        </p:spPr>
        <p:txBody>
          <a:bodyPr/>
          <a:p>
            <a:pPr algn="ctr"/>
            <a:r>
              <a:rPr lang="en-US" altLang="zh-CN" sz="4400" b="1" dirty="0">
                <a:latin typeface="楷体" panose="02010609060101010101" pitchFamily="49" charset="-122"/>
                <a:ea typeface="楷体" panose="02010609060101010101" pitchFamily="49" charset="-122"/>
              </a:rPr>
              <a:t>18 </a:t>
            </a:r>
            <a:r>
              <a:rPr lang="zh-CN" altLang="en-US" sz="4400" b="1" dirty="0">
                <a:latin typeface="楷体" panose="02010609060101010101" pitchFamily="49" charset="-122"/>
                <a:ea typeface="楷体" panose="02010609060101010101" pitchFamily="49" charset="-122"/>
              </a:rPr>
              <a:t>怀疑与学问</a:t>
            </a:r>
            <a:endParaRPr lang="zh-CN" altLang="en-US" sz="4400" b="1" dirty="0">
              <a:latin typeface="楷体" panose="02010609060101010101" pitchFamily="49" charset="-122"/>
              <a:ea typeface="楷体" panose="02010609060101010101" pitchFamily="49" charset="-122"/>
            </a:endParaRPr>
          </a:p>
        </p:txBody>
      </p:sp>
      <p:cxnSp>
        <p:nvCxnSpPr>
          <p:cNvPr id="4" name="直接连接符 3"/>
          <p:cNvCxnSpPr/>
          <p:nvPr/>
        </p:nvCxnSpPr>
        <p:spPr>
          <a:xfrm>
            <a:off x="2489200" y="4983163"/>
            <a:ext cx="416718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random/>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4" name="文本框 1"/>
          <p:cNvSpPr txBox="1"/>
          <p:nvPr/>
        </p:nvSpPr>
        <p:spPr>
          <a:xfrm>
            <a:off x="454025" y="1611313"/>
            <a:ext cx="4568825" cy="584200"/>
          </a:xfrm>
          <a:prstGeom prst="rect">
            <a:avLst/>
          </a:prstGeom>
          <a:noFill/>
          <a:ln w="9525">
            <a:noFill/>
          </a:ln>
        </p:spPr>
        <p:txBody>
          <a:bodyPr>
            <a:spAutoFit/>
          </a:bodyPr>
          <a:p>
            <a:r>
              <a:rPr lang="zh-CN" altLang="en-US" sz="3200" b="1" dirty="0">
                <a:latin typeface="黑体" panose="02010609060101010101" pitchFamily="49" charset="-122"/>
                <a:ea typeface="黑体" panose="02010609060101010101" pitchFamily="49" charset="-122"/>
              </a:rPr>
              <a:t>阅读课文，理清结构。</a:t>
            </a:r>
            <a:endParaRPr lang="zh-CN" altLang="en-US" sz="3200" b="1" dirty="0">
              <a:latin typeface="黑体" panose="02010609060101010101" pitchFamily="49" charset="-122"/>
              <a:ea typeface="黑体" panose="02010609060101010101" pitchFamily="49" charset="-122"/>
            </a:endParaRPr>
          </a:p>
        </p:txBody>
      </p:sp>
      <p:sp>
        <p:nvSpPr>
          <p:cNvPr id="20485" name="文本框 2"/>
          <p:cNvSpPr txBox="1"/>
          <p:nvPr/>
        </p:nvSpPr>
        <p:spPr>
          <a:xfrm>
            <a:off x="606425" y="2760663"/>
            <a:ext cx="7439025" cy="582612"/>
          </a:xfrm>
          <a:prstGeom prst="rect">
            <a:avLst/>
          </a:prstGeom>
          <a:noFill/>
          <a:ln w="9525">
            <a:noFill/>
          </a:ln>
        </p:spPr>
        <p:txBody>
          <a:bodyPr>
            <a:spAutoFit/>
          </a:bodyPr>
          <a:p>
            <a:r>
              <a:rPr lang="zh-CN" altLang="en-US" sz="3200" b="1" dirty="0">
                <a:solidFill>
                  <a:srgbClr val="FF0000"/>
                </a:solidFill>
                <a:latin typeface="宋体" panose="02010600030101010101" pitchFamily="2" charset="-122"/>
              </a:rPr>
              <a:t>第一部分：</a:t>
            </a:r>
            <a:r>
              <a:rPr lang="zh-CN" altLang="en-US" sz="3200" b="1" dirty="0">
                <a:latin typeface="宋体" panose="02010600030101010101" pitchFamily="2" charset="-122"/>
              </a:rPr>
              <a:t>（</a:t>
            </a:r>
            <a:r>
              <a:rPr lang="en-US" altLang="zh-CN" sz="3200" b="1" dirty="0">
                <a:latin typeface="宋体" panose="02010600030101010101" pitchFamily="2" charset="-122"/>
              </a:rPr>
              <a:t>1</a:t>
            </a:r>
            <a:r>
              <a:rPr lang="zh-CN" altLang="en-US" sz="3200" b="1" dirty="0">
                <a:latin typeface="宋体" panose="02010600030101010101" pitchFamily="2" charset="-122"/>
              </a:rPr>
              <a:t>、</a:t>
            </a:r>
            <a:r>
              <a:rPr lang="en-US" altLang="zh-CN" sz="3200" b="1" dirty="0">
                <a:latin typeface="宋体" panose="02010600030101010101" pitchFamily="2" charset="-122"/>
              </a:rPr>
              <a:t>2</a:t>
            </a:r>
            <a:r>
              <a:rPr lang="zh-CN" altLang="en-US" sz="3200" b="1" dirty="0">
                <a:latin typeface="宋体" panose="02010600030101010101" pitchFamily="2" charset="-122"/>
              </a:rPr>
              <a:t>）提出文章的总论点。</a:t>
            </a:r>
            <a:endParaRPr lang="zh-CN" altLang="en-US" sz="3200" b="1" dirty="0">
              <a:solidFill>
                <a:srgbClr val="FF0000"/>
              </a:solidFill>
              <a:latin typeface="宋体" panose="02010600030101010101" pitchFamily="2" charset="-122"/>
            </a:endParaRPr>
          </a:p>
        </p:txBody>
      </p:sp>
      <p:sp>
        <p:nvSpPr>
          <p:cNvPr id="4" name="文本框 2"/>
          <p:cNvSpPr txBox="1"/>
          <p:nvPr/>
        </p:nvSpPr>
        <p:spPr>
          <a:xfrm>
            <a:off x="606425" y="3648075"/>
            <a:ext cx="7961313" cy="1568450"/>
          </a:xfrm>
          <a:prstGeom prst="rect">
            <a:avLst/>
          </a:prstGeom>
          <a:noFill/>
          <a:ln w="9525">
            <a:noFill/>
          </a:ln>
        </p:spPr>
        <p:txBody>
          <a:bodyPr>
            <a:spAutoFit/>
          </a:bodyPr>
          <a:p>
            <a:pPr>
              <a:lnSpc>
                <a:spcPct val="150000"/>
              </a:lnSpc>
            </a:pPr>
            <a:r>
              <a:rPr lang="zh-CN" altLang="en-US" sz="3200" b="1" dirty="0">
                <a:solidFill>
                  <a:srgbClr val="FF0000"/>
                </a:solidFill>
                <a:latin typeface="宋体" panose="02010600030101010101" pitchFamily="2" charset="-122"/>
              </a:rPr>
              <a:t>第二部分：</a:t>
            </a:r>
            <a:r>
              <a:rPr lang="zh-CN" altLang="en-US" sz="3200" b="1" dirty="0">
                <a:latin typeface="宋体" panose="02010600030101010101" pitchFamily="2" charset="-122"/>
              </a:rPr>
              <a:t>（</a:t>
            </a:r>
            <a:r>
              <a:rPr lang="en-US" altLang="zh-CN" sz="3200" b="1" dirty="0">
                <a:latin typeface="宋体" panose="02010600030101010101" pitchFamily="2" charset="-122"/>
              </a:rPr>
              <a:t>3—6</a:t>
            </a:r>
            <a:r>
              <a:rPr lang="zh-CN" altLang="en-US" sz="3200" b="1" dirty="0">
                <a:latin typeface="宋体" panose="02010600030101010101" pitchFamily="2" charset="-122"/>
              </a:rPr>
              <a:t>）阐明总论点，这是本文的论证部分。</a:t>
            </a:r>
            <a:endParaRPr lang="zh-CN" altLang="en-US" sz="3200" b="1" dirty="0">
              <a:solidFill>
                <a:srgbClr val="FF0000"/>
              </a:solidFill>
              <a:latin typeface="宋体" panose="02010600030101010101" pitchFamily="2" charset="-122"/>
            </a:endParaRPr>
          </a:p>
        </p:txBody>
      </p:sp>
      <p:grpSp>
        <p:nvGrpSpPr>
          <p:cNvPr id="21509" name="Group 19"/>
          <p:cNvGrpSpPr/>
          <p:nvPr/>
        </p:nvGrpSpPr>
        <p:grpSpPr>
          <a:xfrm>
            <a:off x="160338" y="492125"/>
            <a:ext cx="2319337" cy="700088"/>
            <a:chOff x="138" y="461"/>
            <a:chExt cx="1461" cy="441"/>
          </a:xfrm>
        </p:grpSpPr>
        <p:pic>
          <p:nvPicPr>
            <p:cNvPr id="21510" name="Picture 18" descr="未标题-1"/>
            <p:cNvPicPr>
              <a:picLocks noChangeAspect="1"/>
            </p:cNvPicPr>
            <p:nvPr/>
          </p:nvPicPr>
          <p:blipFill>
            <a:blip r:embed="rId1"/>
            <a:stretch>
              <a:fillRect/>
            </a:stretch>
          </p:blipFill>
          <p:spPr>
            <a:xfrm>
              <a:off x="138" y="461"/>
              <a:ext cx="1461" cy="441"/>
            </a:xfrm>
            <a:prstGeom prst="rect">
              <a:avLst/>
            </a:prstGeom>
            <a:noFill/>
            <a:ln w="9525">
              <a:noFill/>
            </a:ln>
          </p:spPr>
        </p:pic>
        <p:sp>
          <p:nvSpPr>
            <p:cNvPr id="21511" name="文本框 2"/>
            <p:cNvSpPr txBox="1"/>
            <p:nvPr/>
          </p:nvSpPr>
          <p:spPr>
            <a:xfrm>
              <a:off x="476" y="509"/>
              <a:ext cx="1080" cy="329"/>
            </a:xfrm>
            <a:prstGeom prst="rect">
              <a:avLst/>
            </a:prstGeom>
            <a:noFill/>
            <a:ln w="9525">
              <a:noFill/>
            </a:ln>
          </p:spPr>
          <p:txBody>
            <a:bodyPr>
              <a:spAutoFit/>
            </a:bodyPr>
            <a:p>
              <a:pPr algn="ctr"/>
              <a:r>
                <a:rPr lang="zh-CN" altLang="zh-CN" sz="2800" b="1" dirty="0">
                  <a:solidFill>
                    <a:srgbClr val="0099CC"/>
                  </a:solidFill>
                  <a:latin typeface="黑体" panose="02010609060101010101" pitchFamily="49" charset="-122"/>
                  <a:ea typeface="黑体" panose="02010609060101010101" pitchFamily="49" charset="-122"/>
                </a:rPr>
                <a:t>整体感知</a:t>
              </a:r>
              <a:endParaRPr lang="zh-CN" altLang="zh-CN" sz="2800" b="1" dirty="0">
                <a:solidFill>
                  <a:srgbClr val="0099CC"/>
                </a:solidFill>
                <a:latin typeface="黑体" panose="02010609060101010101" pitchFamily="49" charset="-122"/>
                <a:ea typeface="黑体" panose="02010609060101010101" pitchFamily="49" charset="-122"/>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0484"/>
                                        </p:tgtEl>
                                        <p:attrNameLst>
                                          <p:attrName>style.visibility</p:attrName>
                                        </p:attrNameLst>
                                      </p:cBhvr>
                                      <p:to>
                                        <p:strVal val="visible"/>
                                      </p:to>
                                    </p:set>
                                    <p:animEffect transition="in" filter="checkerboard(across)">
                                      <p:cBhvr>
                                        <p:cTn id="7" dur="500"/>
                                        <p:tgtEl>
                                          <p:spTgt spid="20484"/>
                                        </p:tgtEl>
                                      </p:cBhvr>
                                    </p:animEffect>
                                  </p:childTnLst>
                                </p:cTn>
                              </p:par>
                            </p:childTnLst>
                          </p:cTn>
                        </p:par>
                      </p:childTnLst>
                    </p:cTn>
                  </p:par>
                  <p:par>
                    <p:cTn id="8" fill="hold">
                      <p:stCondLst>
                        <p:cond delay="indefinite"/>
                      </p:stCondLst>
                      <p:childTnLst>
                        <p:par>
                          <p:cTn id="9" fill="hold">
                            <p:stCondLst>
                              <p:cond delay="0"/>
                            </p:stCondLst>
                            <p:childTnLst>
                              <p:par>
                                <p:cTn id="10" presetID="39" presetClass="entr" presetSubtype="0" accel="100000" fill="hold" grpId="0" nodeType="clickEffect">
                                  <p:stCondLst>
                                    <p:cond delay="0"/>
                                  </p:stCondLst>
                                  <p:childTnLst>
                                    <p:set>
                                      <p:cBhvr>
                                        <p:cTn id="11" dur="1" fill="hold">
                                          <p:stCondLst>
                                            <p:cond delay="0"/>
                                          </p:stCondLst>
                                        </p:cTn>
                                        <p:tgtEl>
                                          <p:spTgt spid="20485"/>
                                        </p:tgtEl>
                                        <p:attrNameLst>
                                          <p:attrName>style.visibility</p:attrName>
                                        </p:attrNameLst>
                                      </p:cBhvr>
                                      <p:to>
                                        <p:strVal val="visible"/>
                                      </p:to>
                                    </p:set>
                                    <p:anim calcmode="lin" valueType="num">
                                      <p:cBhvr>
                                        <p:cTn id="12" dur="500" fill="hold"/>
                                        <p:tgtEl>
                                          <p:spTgt spid="20485"/>
                                        </p:tgtEl>
                                        <p:attrNameLst>
                                          <p:attrName>ppt_h</p:attrName>
                                        </p:attrNameLst>
                                      </p:cBhvr>
                                      <p:tavLst>
                                        <p:tav tm="0">
                                          <p:val>
                                            <p:strVal val="#ppt_h/20"/>
                                          </p:val>
                                        </p:tav>
                                        <p:tav tm="50000">
                                          <p:val>
                                            <p:strVal val="#ppt_h/20"/>
                                          </p:val>
                                        </p:tav>
                                        <p:tav tm="100000">
                                          <p:val>
                                            <p:strVal val="#ppt_h"/>
                                          </p:val>
                                        </p:tav>
                                      </p:tavLst>
                                    </p:anim>
                                    <p:anim calcmode="lin" valueType="num">
                                      <p:cBhvr>
                                        <p:cTn id="13" dur="500" fill="hold"/>
                                        <p:tgtEl>
                                          <p:spTgt spid="20485"/>
                                        </p:tgtEl>
                                        <p:attrNameLst>
                                          <p:attrName>ppt_w</p:attrName>
                                        </p:attrNameLst>
                                      </p:cBhvr>
                                      <p:tavLst>
                                        <p:tav tm="0">
                                          <p:val>
                                            <p:strVal val="#ppt_w+.3"/>
                                          </p:val>
                                        </p:tav>
                                        <p:tav tm="50000">
                                          <p:val>
                                            <p:strVal val="#ppt_w+.3"/>
                                          </p:val>
                                        </p:tav>
                                        <p:tav tm="100000">
                                          <p:val>
                                            <p:strVal val="#ppt_w"/>
                                          </p:val>
                                        </p:tav>
                                      </p:tavLst>
                                    </p:anim>
                                    <p:anim calcmode="lin" valueType="num">
                                      <p:cBhvr>
                                        <p:cTn id="14" dur="500" fill="hold"/>
                                        <p:tgtEl>
                                          <p:spTgt spid="20485"/>
                                        </p:tgtEl>
                                        <p:attrNameLst>
                                          <p:attrName>ppt_x</p:attrName>
                                        </p:attrNameLst>
                                      </p:cBhvr>
                                      <p:tavLst>
                                        <p:tav tm="0">
                                          <p:val>
                                            <p:strVal val="#ppt_x-.3"/>
                                          </p:val>
                                        </p:tav>
                                        <p:tav tm="50000">
                                          <p:val>
                                            <p:strVal val="#ppt_x"/>
                                          </p:val>
                                        </p:tav>
                                        <p:tav tm="100000">
                                          <p:val>
                                            <p:strVal val="#ppt_x"/>
                                          </p:val>
                                        </p:tav>
                                      </p:tavLst>
                                    </p:anim>
                                    <p:anim calcmode="lin" valueType="num">
                                      <p:cBhvr>
                                        <p:cTn id="15" dur="500" fill="hold"/>
                                        <p:tgtEl>
                                          <p:spTgt spid="20485"/>
                                        </p:tgtEl>
                                        <p:attrNameLst>
                                          <p:attrName>ppt_y</p:attrName>
                                        </p:attrNameLst>
                                      </p:cBhvr>
                                      <p:tavLst>
                                        <p:tav tm="0">
                                          <p:val>
                                            <p:strVal val="#ppt_y"/>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39" presetClass="entr" presetSubtype="0" accel="100000"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500" fill="hold"/>
                                        <p:tgtEl>
                                          <p:spTgt spid="4"/>
                                        </p:tgtEl>
                                        <p:attrNameLst>
                                          <p:attrName>ppt_h</p:attrName>
                                        </p:attrNameLst>
                                      </p:cBhvr>
                                      <p:tavLst>
                                        <p:tav tm="0">
                                          <p:val>
                                            <p:strVal val="#ppt_h/20"/>
                                          </p:val>
                                        </p:tav>
                                        <p:tav tm="50000">
                                          <p:val>
                                            <p:strVal val="#ppt_h/20"/>
                                          </p:val>
                                        </p:tav>
                                        <p:tav tm="100000">
                                          <p:val>
                                            <p:strVal val="#ppt_h"/>
                                          </p:val>
                                        </p:tav>
                                      </p:tavLst>
                                    </p:anim>
                                    <p:anim calcmode="lin" valueType="num">
                                      <p:cBhvr>
                                        <p:cTn id="21" dur="500" fill="hold"/>
                                        <p:tgtEl>
                                          <p:spTgt spid="4"/>
                                        </p:tgtEl>
                                        <p:attrNameLst>
                                          <p:attrName>ppt_w</p:attrName>
                                        </p:attrNameLst>
                                      </p:cBhvr>
                                      <p:tavLst>
                                        <p:tav tm="0">
                                          <p:val>
                                            <p:strVal val="#ppt_w+.3"/>
                                          </p:val>
                                        </p:tav>
                                        <p:tav tm="50000">
                                          <p:val>
                                            <p:strVal val="#ppt_w+.3"/>
                                          </p:val>
                                        </p:tav>
                                        <p:tav tm="100000">
                                          <p:val>
                                            <p:strVal val="#ppt_w"/>
                                          </p:val>
                                        </p:tav>
                                      </p:tavLst>
                                    </p:anim>
                                    <p:anim calcmode="lin" valueType="num">
                                      <p:cBhvr>
                                        <p:cTn id="22" dur="500" fill="hold"/>
                                        <p:tgtEl>
                                          <p:spTgt spid="4"/>
                                        </p:tgtEl>
                                        <p:attrNameLst>
                                          <p:attrName>ppt_x</p:attrName>
                                        </p:attrNameLst>
                                      </p:cBhvr>
                                      <p:tavLst>
                                        <p:tav tm="0">
                                          <p:val>
                                            <p:strVal val="#ppt_x-.3"/>
                                          </p:val>
                                        </p:tav>
                                        <p:tav tm="50000">
                                          <p:val>
                                            <p:strVal val="#ppt_x"/>
                                          </p:val>
                                        </p:tav>
                                        <p:tav tm="100000">
                                          <p:val>
                                            <p:strVal val="#ppt_x"/>
                                          </p:val>
                                        </p:tav>
                                      </p:tavLst>
                                    </p:anim>
                                    <p:anim calcmode="lin" valueType="num">
                                      <p:cBhvr>
                                        <p:cTn id="23"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4" grpId="0"/>
      <p:bldP spid="20485" grpId="0"/>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文本框 1"/>
          <p:cNvSpPr txBox="1"/>
          <p:nvPr/>
        </p:nvSpPr>
        <p:spPr>
          <a:xfrm>
            <a:off x="404813" y="1379538"/>
            <a:ext cx="5256212" cy="582612"/>
          </a:xfrm>
          <a:prstGeom prst="rect">
            <a:avLst/>
          </a:prstGeom>
          <a:noFill/>
          <a:ln w="9525">
            <a:noFill/>
          </a:ln>
        </p:spPr>
        <p:txBody>
          <a:bodyPr>
            <a:spAutoFit/>
          </a:bodyPr>
          <a:p>
            <a:r>
              <a:rPr lang="zh-CN" altLang="en-US" sz="3200" b="1" dirty="0">
                <a:solidFill>
                  <a:srgbClr val="FF0000"/>
                </a:solidFill>
                <a:latin typeface="黑体" panose="02010609060101010101" pitchFamily="49" charset="-122"/>
                <a:ea typeface="黑体" panose="02010609060101010101" pitchFamily="49" charset="-122"/>
              </a:rPr>
              <a:t>中心论点和分论点的关系：</a:t>
            </a:r>
            <a:endParaRPr lang="zh-CN" altLang="en-US" sz="3200" b="1" dirty="0">
              <a:solidFill>
                <a:srgbClr val="FF0000"/>
              </a:solidFill>
              <a:latin typeface="黑体" panose="02010609060101010101" pitchFamily="49" charset="-122"/>
              <a:ea typeface="黑体" panose="02010609060101010101" pitchFamily="49" charset="-122"/>
            </a:endParaRPr>
          </a:p>
        </p:txBody>
      </p:sp>
      <p:sp>
        <p:nvSpPr>
          <p:cNvPr id="19458" name="文本框 2"/>
          <p:cNvSpPr txBox="1"/>
          <p:nvPr/>
        </p:nvSpPr>
        <p:spPr>
          <a:xfrm>
            <a:off x="552450" y="2336800"/>
            <a:ext cx="8039100" cy="3046413"/>
          </a:xfrm>
          <a:prstGeom prst="rect">
            <a:avLst/>
          </a:prstGeom>
          <a:noFill/>
          <a:ln w="9525">
            <a:noFill/>
          </a:ln>
        </p:spPr>
        <p:txBody>
          <a:bodyPr>
            <a:spAutoFit/>
          </a:bodyPr>
          <a:p>
            <a:pPr>
              <a:lnSpc>
                <a:spcPct val="150000"/>
              </a:lnSpc>
            </a:pPr>
            <a:r>
              <a:rPr lang="en-US" altLang="zh-CN" sz="3200" b="1" dirty="0">
                <a:latin typeface="宋体" panose="02010600030101010101" pitchFamily="2" charset="-122"/>
              </a:rPr>
              <a:t>    </a:t>
            </a:r>
            <a:r>
              <a:rPr lang="zh-CN" altLang="zh-CN" sz="3200" b="1" dirty="0">
                <a:latin typeface="宋体" panose="02010600030101010101" pitchFamily="2" charset="-122"/>
              </a:rPr>
              <a:t>中心论点是全文的统帅、核心，分论点是为中心论点服务的，是中心论点的几个方面，就实质而言它是中心论点的支撑，是论据。</a:t>
            </a:r>
            <a:endParaRPr lang="zh-CN" altLang="zh-CN" sz="3200" b="1" dirty="0">
              <a:latin typeface="宋体" panose="02010600030101010101"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9458"/>
                                        </p:tgtEl>
                                        <p:attrNameLst>
                                          <p:attrName>style.visibility</p:attrName>
                                        </p:attrNameLst>
                                      </p:cBhvr>
                                      <p:to>
                                        <p:strVal val="visible"/>
                                      </p:to>
                                    </p:set>
                                    <p:animEffect transition="in" filter="wipe(down)">
                                      <p:cBhvr>
                                        <p:cTn id="7" dur="500"/>
                                        <p:tgtEl>
                                          <p:spTgt spid="194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文本框 2"/>
          <p:cNvSpPr txBox="1"/>
          <p:nvPr/>
        </p:nvSpPr>
        <p:spPr>
          <a:xfrm>
            <a:off x="503238" y="1536700"/>
            <a:ext cx="8137525" cy="3784600"/>
          </a:xfrm>
          <a:prstGeom prst="rect">
            <a:avLst/>
          </a:prstGeom>
          <a:noFill/>
          <a:ln w="9525">
            <a:noFill/>
          </a:ln>
        </p:spPr>
        <p:txBody>
          <a:bodyPr>
            <a:spAutoFit/>
          </a:bodyPr>
          <a:p>
            <a:pPr>
              <a:lnSpc>
                <a:spcPct val="150000"/>
              </a:lnSpc>
            </a:pPr>
            <a:r>
              <a:rPr lang="en-US" altLang="zh-CN" sz="3200" b="1" dirty="0">
                <a:latin typeface="宋体" panose="02010600030101010101" pitchFamily="2" charset="-122"/>
              </a:rPr>
              <a:t>    </a:t>
            </a:r>
            <a:r>
              <a:rPr lang="zh-CN" altLang="zh-CN" sz="3200" b="1" dirty="0">
                <a:latin typeface="宋体" panose="02010600030101010101" pitchFamily="2" charset="-122"/>
              </a:rPr>
              <a:t>可作分论点的有两种事物：一是不需要证明的现成的理论观点，诸如已被公认的无需再加以证明的定理、公式，经典作家的论断等；二是需再加证明的一些观点或论断。本文分论点属于后一种。</a:t>
            </a:r>
            <a:endParaRPr lang="zh-CN" altLang="zh-CN" sz="3200" b="1" dirty="0">
              <a:latin typeface="宋体" panose="02010600030101010101" pitchFamily="2" charset="-122"/>
            </a:endParaRPr>
          </a:p>
        </p:txBody>
      </p:sp>
    </p:spTree>
  </p:cSld>
  <p:clrMapOvr>
    <a:masterClrMapping/>
  </p:clrMapOvr>
  <p:transition>
    <p:random/>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cstate="print"/>
          <a:srcRect l="6037" t="1200" r="7067" b="7802"/>
          <a:stretch>
            <a:fillRect/>
          </a:stretch>
        </p:blipFill>
        <p:spPr>
          <a:xfrm>
            <a:off x="521335" y="2964178"/>
            <a:ext cx="2115185" cy="2851785"/>
          </a:xfrm>
          <a:prstGeom prst="ellipse">
            <a:avLst/>
          </a:prstGeom>
        </p:spPr>
      </p:pic>
      <p:sp>
        <p:nvSpPr>
          <p:cNvPr id="20484" name="文本框 1"/>
          <p:cNvSpPr txBox="1"/>
          <p:nvPr/>
        </p:nvSpPr>
        <p:spPr>
          <a:xfrm>
            <a:off x="328613" y="1392238"/>
            <a:ext cx="8342312" cy="1371600"/>
          </a:xfrm>
          <a:prstGeom prst="rect">
            <a:avLst/>
          </a:prstGeom>
          <a:noFill/>
          <a:ln w="9525">
            <a:noFill/>
          </a:ln>
        </p:spPr>
        <p:txBody>
          <a:bodyPr>
            <a:spAutoFit/>
          </a:bodyPr>
          <a:p>
            <a:pPr>
              <a:lnSpc>
                <a:spcPct val="130000"/>
              </a:lnSpc>
            </a:pPr>
            <a:r>
              <a:rPr lang="en-US" altLang="zh-CN" sz="3200" b="1" dirty="0">
                <a:latin typeface="黑体" panose="02010609060101010101" pitchFamily="49" charset="-122"/>
                <a:ea typeface="黑体" panose="02010609060101010101" pitchFamily="49" charset="-122"/>
              </a:rPr>
              <a:t>    </a:t>
            </a:r>
            <a:r>
              <a:rPr lang="zh-CN" altLang="en-US" sz="3200" b="1" dirty="0">
                <a:latin typeface="黑体" panose="02010609060101010101" pitchFamily="49" charset="-122"/>
                <a:ea typeface="黑体" panose="02010609060101010101" pitchFamily="49" charset="-122"/>
              </a:rPr>
              <a:t>阅读第一部分，说说文章的论点是什么，这样写有何作用。</a:t>
            </a:r>
            <a:endParaRPr lang="zh-CN" altLang="en-US" sz="3200" b="1" dirty="0">
              <a:latin typeface="黑体" panose="02010609060101010101" pitchFamily="49" charset="-122"/>
              <a:ea typeface="黑体" panose="02010609060101010101" pitchFamily="49" charset="-122"/>
            </a:endParaRPr>
          </a:p>
        </p:txBody>
      </p:sp>
      <p:sp>
        <p:nvSpPr>
          <p:cNvPr id="8" name="文本框 1"/>
          <p:cNvSpPr txBox="1"/>
          <p:nvPr/>
        </p:nvSpPr>
        <p:spPr>
          <a:xfrm>
            <a:off x="2636838" y="4324350"/>
            <a:ext cx="5765800" cy="1290638"/>
          </a:xfrm>
          <a:prstGeom prst="rect">
            <a:avLst/>
          </a:prstGeom>
          <a:noFill/>
          <a:ln w="9525">
            <a:noFill/>
          </a:ln>
        </p:spPr>
        <p:txBody>
          <a:bodyPr>
            <a:spAutoFit/>
          </a:bodyPr>
          <a:p>
            <a:pPr>
              <a:lnSpc>
                <a:spcPct val="130000"/>
              </a:lnSpc>
            </a:pPr>
            <a:r>
              <a:rPr lang="en-US" altLang="zh-CN" sz="3000" b="1" dirty="0">
                <a:latin typeface="楷体" panose="02010609060101010101" pitchFamily="49" charset="-122"/>
                <a:ea typeface="楷体" panose="02010609060101010101" pitchFamily="49" charset="-122"/>
              </a:rPr>
              <a:t>   “</a:t>
            </a:r>
            <a:r>
              <a:rPr lang="zh-CN" altLang="en-US" sz="3000" b="1" dirty="0">
                <a:latin typeface="楷体" panose="02010609060101010101" pitchFamily="49" charset="-122"/>
                <a:ea typeface="楷体" panose="02010609060101010101" pitchFamily="49" charset="-122"/>
              </a:rPr>
              <a:t>在可疑而不疑者，不曾学；学则须疑。</a:t>
            </a:r>
            <a:r>
              <a:rPr lang="en-US" altLang="zh-CN" sz="3000" b="1" dirty="0">
                <a:latin typeface="楷体" panose="02010609060101010101" pitchFamily="49" charset="-122"/>
                <a:ea typeface="楷体" panose="02010609060101010101" pitchFamily="49" charset="-122"/>
              </a:rPr>
              <a:t>”      ——</a:t>
            </a:r>
            <a:r>
              <a:rPr lang="zh-CN" altLang="en-US" sz="3000" b="1" dirty="0">
                <a:latin typeface="楷体" panose="02010609060101010101" pitchFamily="49" charset="-122"/>
                <a:ea typeface="楷体" panose="02010609060101010101" pitchFamily="49" charset="-122"/>
              </a:rPr>
              <a:t>张载</a:t>
            </a:r>
            <a:endParaRPr lang="en-US" altLang="zh-CN" sz="3000" b="1" dirty="0">
              <a:latin typeface="楷体" panose="02010609060101010101" pitchFamily="49" charset="-122"/>
              <a:ea typeface="楷体" panose="02010609060101010101" pitchFamily="49" charset="-122"/>
            </a:endParaRPr>
          </a:p>
        </p:txBody>
      </p:sp>
      <p:sp>
        <p:nvSpPr>
          <p:cNvPr id="7" name="文本框 6"/>
          <p:cNvSpPr txBox="1"/>
          <p:nvPr/>
        </p:nvSpPr>
        <p:spPr>
          <a:xfrm>
            <a:off x="2700338" y="3575050"/>
            <a:ext cx="5881687" cy="552450"/>
          </a:xfrm>
          <a:prstGeom prst="rect">
            <a:avLst/>
          </a:prstGeom>
          <a:noFill/>
          <a:ln w="9525">
            <a:noFill/>
          </a:ln>
        </p:spPr>
        <p:txBody>
          <a:bodyPr>
            <a:spAutoFit/>
          </a:bodyPr>
          <a:p>
            <a:r>
              <a:rPr lang="en-US" altLang="zh-CN" sz="3000" b="1" dirty="0">
                <a:latin typeface="楷体" panose="02010609060101010101" pitchFamily="49" charset="-122"/>
                <a:ea typeface="楷体" panose="02010609060101010101" pitchFamily="49" charset="-122"/>
              </a:rPr>
              <a:t>“</a:t>
            </a:r>
            <a:r>
              <a:rPr lang="zh-CN" altLang="en-US" sz="3000" b="1" dirty="0">
                <a:latin typeface="楷体" panose="02010609060101010101" pitchFamily="49" charset="-122"/>
                <a:ea typeface="楷体" panose="02010609060101010101" pitchFamily="49" charset="-122"/>
              </a:rPr>
              <a:t>学者先要会疑。</a:t>
            </a:r>
            <a:r>
              <a:rPr lang="en-US" altLang="zh-CN" sz="3000" b="1" dirty="0">
                <a:latin typeface="楷体" panose="02010609060101010101" pitchFamily="49" charset="-122"/>
                <a:ea typeface="楷体" panose="02010609060101010101" pitchFamily="49" charset="-122"/>
                <a:sym typeface="宋体" panose="02010600030101010101" pitchFamily="2" charset="-122"/>
              </a:rPr>
              <a:t>”</a:t>
            </a:r>
            <a:r>
              <a:rPr lang="en-US" altLang="zh-CN" sz="3000" b="1" dirty="0">
                <a:latin typeface="楷体" panose="02010609060101010101" pitchFamily="49" charset="-122"/>
                <a:ea typeface="楷体" panose="02010609060101010101" pitchFamily="49" charset="-122"/>
              </a:rPr>
              <a:t>——</a:t>
            </a:r>
            <a:r>
              <a:rPr lang="zh-CN" altLang="en-US" sz="3000" b="1" dirty="0">
                <a:latin typeface="楷体" panose="02010609060101010101" pitchFamily="49" charset="-122"/>
                <a:ea typeface="楷体" panose="02010609060101010101" pitchFamily="49" charset="-122"/>
              </a:rPr>
              <a:t>程颐</a:t>
            </a:r>
            <a:endParaRPr lang="zh-CN" altLang="en-US" sz="3000" b="1" dirty="0">
              <a:latin typeface="楷体" panose="02010609060101010101" pitchFamily="49" charset="-122"/>
              <a:ea typeface="楷体" panose="02010609060101010101" pitchFamily="49" charset="-122"/>
            </a:endParaRPr>
          </a:p>
        </p:txBody>
      </p:sp>
      <p:cxnSp>
        <p:nvCxnSpPr>
          <p:cNvPr id="10" name="直接箭头连接符 9"/>
          <p:cNvCxnSpPr/>
          <p:nvPr/>
        </p:nvCxnSpPr>
        <p:spPr>
          <a:xfrm flipH="1">
            <a:off x="2700338" y="4175125"/>
            <a:ext cx="5922963" cy="0"/>
          </a:xfrm>
          <a:prstGeom prst="straightConnector1">
            <a:avLst/>
          </a:prstGeom>
          <a:ln>
            <a:tailEnd type="arrow" w="med" len="med"/>
          </a:ln>
        </p:spPr>
        <p:style>
          <a:lnRef idx="2">
            <a:schemeClr val="dk1"/>
          </a:lnRef>
          <a:fillRef idx="0">
            <a:schemeClr val="dk1"/>
          </a:fillRef>
          <a:effectRef idx="1">
            <a:schemeClr val="dk1"/>
          </a:effectRef>
          <a:fontRef idx="minor">
            <a:schemeClr val="tx1"/>
          </a:fontRef>
        </p:style>
      </p:cxnSp>
      <p:grpSp>
        <p:nvGrpSpPr>
          <p:cNvPr id="24583" name="Group 19"/>
          <p:cNvGrpSpPr/>
          <p:nvPr/>
        </p:nvGrpSpPr>
        <p:grpSpPr>
          <a:xfrm>
            <a:off x="160338" y="492125"/>
            <a:ext cx="2319337" cy="700088"/>
            <a:chOff x="138" y="461"/>
            <a:chExt cx="1461" cy="441"/>
          </a:xfrm>
        </p:grpSpPr>
        <p:pic>
          <p:nvPicPr>
            <p:cNvPr id="24584" name="Picture 18" descr="未标题-1"/>
            <p:cNvPicPr>
              <a:picLocks noChangeAspect="1"/>
            </p:cNvPicPr>
            <p:nvPr/>
          </p:nvPicPr>
          <p:blipFill>
            <a:blip r:embed="rId2"/>
            <a:stretch>
              <a:fillRect/>
            </a:stretch>
          </p:blipFill>
          <p:spPr>
            <a:xfrm>
              <a:off x="138" y="461"/>
              <a:ext cx="1461" cy="441"/>
            </a:xfrm>
            <a:prstGeom prst="rect">
              <a:avLst/>
            </a:prstGeom>
            <a:noFill/>
            <a:ln w="9525">
              <a:noFill/>
            </a:ln>
          </p:spPr>
        </p:pic>
        <p:sp>
          <p:nvSpPr>
            <p:cNvPr id="24585" name="文本框 2"/>
            <p:cNvSpPr txBox="1"/>
            <p:nvPr/>
          </p:nvSpPr>
          <p:spPr>
            <a:xfrm>
              <a:off x="476" y="509"/>
              <a:ext cx="1080" cy="329"/>
            </a:xfrm>
            <a:prstGeom prst="rect">
              <a:avLst/>
            </a:prstGeom>
            <a:noFill/>
            <a:ln w="9525">
              <a:noFill/>
            </a:ln>
          </p:spPr>
          <p:txBody>
            <a:bodyPr>
              <a:spAutoFit/>
            </a:bodyPr>
            <a:p>
              <a:pPr algn="ctr"/>
              <a:r>
                <a:rPr lang="zh-CN" altLang="zh-CN" sz="2800" b="1" dirty="0">
                  <a:solidFill>
                    <a:srgbClr val="0099CC"/>
                  </a:solidFill>
                  <a:latin typeface="黑体" panose="02010609060101010101" pitchFamily="49" charset="-122"/>
                  <a:ea typeface="黑体" panose="02010609060101010101" pitchFamily="49" charset="-122"/>
                </a:rPr>
                <a:t>细读感悟</a:t>
              </a:r>
              <a:endParaRPr lang="zh-CN" altLang="zh-CN" sz="2800" b="1" dirty="0">
                <a:solidFill>
                  <a:srgbClr val="0099CC"/>
                </a:solidFill>
                <a:latin typeface="黑体" panose="02010609060101010101" pitchFamily="49" charset="-122"/>
                <a:ea typeface="黑体" panose="02010609060101010101" pitchFamily="49" charset="-122"/>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0484"/>
                                        </p:tgtEl>
                                        <p:attrNameLst>
                                          <p:attrName>style.visibility</p:attrName>
                                        </p:attrNameLst>
                                      </p:cBhvr>
                                      <p:to>
                                        <p:strVal val="visible"/>
                                      </p:to>
                                    </p:set>
                                    <p:animEffect transition="in" filter="randombar(horizontal)">
                                      <p:cBhvr>
                                        <p:cTn id="7" dur="500"/>
                                        <p:tgtEl>
                                          <p:spTgt spid="2048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right)">
                                      <p:cBhvr>
                                        <p:cTn id="12" dur="500"/>
                                        <p:tgtEl>
                                          <p:spTgt spid="7"/>
                                        </p:tgtEl>
                                      </p:cBhvr>
                                    </p:animEffect>
                                  </p:childTnLst>
                                </p:cTn>
                              </p:par>
                              <p:par>
                                <p:cTn id="13" presetID="22" presetClass="entr" presetSubtype="2"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right)">
                                      <p:cBhvr>
                                        <p:cTn id="15" dur="500"/>
                                        <p:tgtEl>
                                          <p:spTgt spid="10"/>
                                        </p:tgtEl>
                                      </p:cBhvr>
                                    </p:animEffect>
                                  </p:childTnLst>
                                </p:cTn>
                              </p:par>
                            </p:childTnLst>
                          </p:cTn>
                        </p:par>
                        <p:par>
                          <p:cTn id="16" fill="hold">
                            <p:stCondLst>
                              <p:cond delay="500"/>
                            </p:stCondLst>
                            <p:childTnLst>
                              <p:par>
                                <p:cTn id="17" presetID="3" presetClass="entr" presetSubtype="10"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blinds(horizontal)">
                                      <p:cBhvr>
                                        <p:cTn id="19" dur="500"/>
                                        <p:tgtEl>
                                          <p:spTgt spid="3"/>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4"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p:cTn id="24" dur="500"/>
                                        <p:tgtEl>
                                          <p:spTgt spid="8"/>
                                        </p:tgtEl>
                                        <p:attrNameLst>
                                          <p:attrName>ppt_y</p:attrName>
                                        </p:attrNameLst>
                                      </p:cBhvr>
                                      <p:tavLst>
                                        <p:tav tm="0">
                                          <p:val>
                                            <p:strVal val="#ppt_y+#ppt_h*1.125000"/>
                                          </p:val>
                                        </p:tav>
                                        <p:tav tm="100000">
                                          <p:val>
                                            <p:strVal val="#ppt_y"/>
                                          </p:val>
                                        </p:tav>
                                      </p:tavLst>
                                    </p:anim>
                                    <p:animEffect transition="in" filter="wipe(up)">
                                      <p:cBhvr>
                                        <p:cTn id="2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4" grpId="0"/>
      <p:bldP spid="8" grpId="0"/>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文本框 1"/>
          <p:cNvSpPr txBox="1"/>
          <p:nvPr/>
        </p:nvSpPr>
        <p:spPr>
          <a:xfrm>
            <a:off x="403225" y="1163638"/>
            <a:ext cx="2322513" cy="582612"/>
          </a:xfrm>
          <a:prstGeom prst="rect">
            <a:avLst/>
          </a:prstGeom>
          <a:noFill/>
          <a:ln w="9525">
            <a:noFill/>
          </a:ln>
        </p:spPr>
        <p:txBody>
          <a:bodyPr>
            <a:spAutoFit/>
          </a:bodyPr>
          <a:p>
            <a:r>
              <a:rPr lang="zh-CN" altLang="en-US" sz="3200" b="1" dirty="0">
                <a:solidFill>
                  <a:srgbClr val="FF0000"/>
                </a:solidFill>
                <a:latin typeface="黑体" panose="02010609060101010101" pitchFamily="49" charset="-122"/>
                <a:ea typeface="黑体" panose="02010609060101010101" pitchFamily="49" charset="-122"/>
              </a:rPr>
              <a:t>文章的论点：</a:t>
            </a:r>
            <a:endParaRPr lang="zh-CN" altLang="en-US" sz="3200" b="1" dirty="0">
              <a:solidFill>
                <a:srgbClr val="FF0000"/>
              </a:solidFill>
              <a:latin typeface="黑体" panose="02010609060101010101" pitchFamily="49" charset="-122"/>
              <a:ea typeface="黑体" panose="02010609060101010101" pitchFamily="49" charset="-122"/>
            </a:endParaRPr>
          </a:p>
        </p:txBody>
      </p:sp>
      <p:sp>
        <p:nvSpPr>
          <p:cNvPr id="2" name="文本框 1"/>
          <p:cNvSpPr txBox="1"/>
          <p:nvPr/>
        </p:nvSpPr>
        <p:spPr>
          <a:xfrm>
            <a:off x="2141538" y="1889125"/>
            <a:ext cx="4546600" cy="552450"/>
          </a:xfrm>
          <a:prstGeom prst="rect">
            <a:avLst/>
          </a:prstGeom>
          <a:noFill/>
          <a:ln w="9525">
            <a:noFill/>
          </a:ln>
        </p:spPr>
        <p:txBody>
          <a:bodyPr>
            <a:spAutoFit/>
          </a:bodyPr>
          <a:p>
            <a:r>
              <a:rPr lang="zh-CN" altLang="en-US" sz="3000" b="1" dirty="0">
                <a:latin typeface="宋体" panose="02010600030101010101" pitchFamily="2" charset="-122"/>
              </a:rPr>
              <a:t>研究学问必须有怀疑精神</a:t>
            </a:r>
            <a:endParaRPr lang="zh-CN" altLang="en-US" sz="3000" b="1" dirty="0">
              <a:latin typeface="宋体" panose="02010600030101010101" pitchFamily="2" charset="-122"/>
            </a:endParaRPr>
          </a:p>
        </p:txBody>
      </p:sp>
      <p:sp>
        <p:nvSpPr>
          <p:cNvPr id="4" name="文本框 1"/>
          <p:cNvSpPr txBox="1"/>
          <p:nvPr/>
        </p:nvSpPr>
        <p:spPr>
          <a:xfrm>
            <a:off x="403225" y="2790825"/>
            <a:ext cx="1268413" cy="584200"/>
          </a:xfrm>
          <a:prstGeom prst="rect">
            <a:avLst/>
          </a:prstGeom>
          <a:noFill/>
          <a:ln w="9525">
            <a:noFill/>
          </a:ln>
        </p:spPr>
        <p:txBody>
          <a:bodyPr>
            <a:spAutoFit/>
          </a:bodyPr>
          <a:p>
            <a:r>
              <a:rPr lang="zh-CN" altLang="en-US" sz="3200" b="1" dirty="0">
                <a:solidFill>
                  <a:srgbClr val="FF0000"/>
                </a:solidFill>
                <a:latin typeface="黑体" panose="02010609060101010101" pitchFamily="49" charset="-122"/>
                <a:ea typeface="黑体" panose="02010609060101010101" pitchFamily="49" charset="-122"/>
              </a:rPr>
              <a:t>作用：</a:t>
            </a:r>
            <a:endParaRPr lang="zh-CN" altLang="en-US" sz="3200" b="1" dirty="0">
              <a:solidFill>
                <a:srgbClr val="FF0000"/>
              </a:solidFill>
              <a:latin typeface="黑体" panose="02010609060101010101" pitchFamily="49" charset="-122"/>
              <a:ea typeface="黑体" panose="02010609060101010101" pitchFamily="49" charset="-122"/>
            </a:endParaRPr>
          </a:p>
        </p:txBody>
      </p:sp>
      <p:sp>
        <p:nvSpPr>
          <p:cNvPr id="5" name="文本框 4"/>
          <p:cNvSpPr txBox="1"/>
          <p:nvPr/>
        </p:nvSpPr>
        <p:spPr>
          <a:xfrm>
            <a:off x="779463" y="3486150"/>
            <a:ext cx="7675562" cy="2168525"/>
          </a:xfrm>
          <a:prstGeom prst="rect">
            <a:avLst/>
          </a:prstGeom>
          <a:noFill/>
          <a:ln w="9525">
            <a:noFill/>
          </a:ln>
        </p:spPr>
        <p:txBody>
          <a:bodyPr>
            <a:spAutoFit/>
          </a:bodyPr>
          <a:p>
            <a:pPr marL="457200" indent="-457200">
              <a:lnSpc>
                <a:spcPct val="150000"/>
              </a:lnSpc>
              <a:buClr>
                <a:srgbClr val="B7DEE8"/>
              </a:buClr>
              <a:buFont typeface="Wingdings" panose="05000000000000000000" pitchFamily="2" charset="2"/>
              <a:buChar char=""/>
            </a:pPr>
            <a:r>
              <a:rPr lang="zh-CN" altLang="en-US" sz="3000" b="1" dirty="0">
                <a:latin typeface="宋体" panose="02010600030101010101" pitchFamily="2" charset="-122"/>
                <a:sym typeface="宋体" panose="02010600030101010101" pitchFamily="2" charset="-122"/>
              </a:rPr>
              <a:t>提出了论点；</a:t>
            </a:r>
            <a:endParaRPr lang="zh-CN" altLang="en-US" sz="3000" b="1" dirty="0">
              <a:latin typeface="宋体" panose="02010600030101010101" pitchFamily="2" charset="-122"/>
              <a:sym typeface="宋体" panose="02010600030101010101" pitchFamily="2" charset="-122"/>
            </a:endParaRPr>
          </a:p>
          <a:p>
            <a:pPr marL="457200" indent="-457200">
              <a:lnSpc>
                <a:spcPct val="150000"/>
              </a:lnSpc>
              <a:buClr>
                <a:srgbClr val="B7DEE8"/>
              </a:buClr>
              <a:buFont typeface="Wingdings" panose="05000000000000000000" pitchFamily="2" charset="2"/>
              <a:buChar char=""/>
            </a:pPr>
            <a:r>
              <a:rPr lang="zh-CN" altLang="en-US" sz="3000" b="1" dirty="0">
                <a:latin typeface="宋体" panose="02010600030101010101" pitchFamily="2" charset="-122"/>
                <a:sym typeface="宋体" panose="02010600030101010101" pitchFamily="2" charset="-122"/>
              </a:rPr>
              <a:t>学者的名言本身也是一个证明论点的有力论据，这就使得论点的说服力更为增强。</a:t>
            </a:r>
            <a:endParaRPr lang="zh-CN" altLang="en-US" sz="3000" b="1" dirty="0">
              <a:latin typeface="宋体" panose="02010600030101010101" pitchFamily="2" charset="-122"/>
              <a:sym typeface="宋体" panose="02010600030101010101"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heckerboard(across)">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6" name="文本框 1"/>
          <p:cNvSpPr txBox="1"/>
          <p:nvPr/>
        </p:nvSpPr>
        <p:spPr>
          <a:xfrm>
            <a:off x="449263" y="1181100"/>
            <a:ext cx="6707187" cy="582613"/>
          </a:xfrm>
          <a:prstGeom prst="rect">
            <a:avLst/>
          </a:prstGeom>
          <a:noFill/>
          <a:ln w="9525">
            <a:noFill/>
          </a:ln>
        </p:spPr>
        <p:txBody>
          <a:bodyPr>
            <a:spAutoFit/>
          </a:bodyPr>
          <a:p>
            <a:r>
              <a:rPr lang="zh-CN" altLang="en-US" sz="3200" b="1" dirty="0">
                <a:latin typeface="黑体" panose="02010609060101010101" pitchFamily="49" charset="-122"/>
                <a:ea typeface="黑体" panose="02010609060101010101" pitchFamily="49" charset="-122"/>
              </a:rPr>
              <a:t>阅读第二部分，根据内容划分层次。</a:t>
            </a:r>
            <a:endParaRPr lang="zh-CN" altLang="en-US" sz="3200" b="1" dirty="0">
              <a:latin typeface="黑体" panose="02010609060101010101" pitchFamily="49" charset="-122"/>
              <a:ea typeface="黑体" panose="02010609060101010101" pitchFamily="49" charset="-122"/>
            </a:endParaRPr>
          </a:p>
        </p:txBody>
      </p:sp>
      <p:sp>
        <p:nvSpPr>
          <p:cNvPr id="20485" name="文本框 2"/>
          <p:cNvSpPr txBox="1"/>
          <p:nvPr/>
        </p:nvSpPr>
        <p:spPr>
          <a:xfrm>
            <a:off x="449263" y="2066925"/>
            <a:ext cx="8218487" cy="1476375"/>
          </a:xfrm>
          <a:prstGeom prst="rect">
            <a:avLst/>
          </a:prstGeom>
          <a:noFill/>
          <a:ln w="9525">
            <a:noFill/>
          </a:ln>
        </p:spPr>
        <p:txBody>
          <a:bodyPr>
            <a:spAutoFit/>
          </a:bodyPr>
          <a:p>
            <a:pPr>
              <a:lnSpc>
                <a:spcPct val="150000"/>
              </a:lnSpc>
            </a:pPr>
            <a:r>
              <a:rPr lang="zh-CN" altLang="en-US" sz="3000" b="1" dirty="0">
                <a:solidFill>
                  <a:srgbClr val="FF0000"/>
                </a:solidFill>
                <a:latin typeface="宋体" panose="02010600030101010101" pitchFamily="2" charset="-122"/>
              </a:rPr>
              <a:t>第一层：</a:t>
            </a:r>
            <a:r>
              <a:rPr lang="zh-CN" altLang="en-US" sz="3000" b="1" dirty="0">
                <a:latin typeface="宋体" panose="02010600030101010101" pitchFamily="2" charset="-122"/>
                <a:sym typeface="宋体" panose="02010600030101010101" pitchFamily="2" charset="-122"/>
              </a:rPr>
              <a:t>（</a:t>
            </a:r>
            <a:r>
              <a:rPr lang="en-US" altLang="zh-CN" sz="3000" b="1" dirty="0">
                <a:latin typeface="宋体" panose="02010600030101010101" pitchFamily="2" charset="-122"/>
              </a:rPr>
              <a:t>3—5</a:t>
            </a:r>
            <a:r>
              <a:rPr lang="zh-CN" altLang="en-US" sz="3000" b="1" dirty="0">
                <a:latin typeface="宋体" panose="02010600030101010101" pitchFamily="2" charset="-122"/>
                <a:sym typeface="宋体" panose="02010600030101010101" pitchFamily="2" charset="-122"/>
              </a:rPr>
              <a:t>）</a:t>
            </a:r>
            <a:r>
              <a:rPr lang="zh-CN" altLang="en-US" sz="3000" b="1" dirty="0">
                <a:latin typeface="Arial" panose="020B0604020202020204" pitchFamily="34" charset="0"/>
              </a:rPr>
              <a:t>论证第一个分论点：怀疑是从消极方面辨伪去妄的必须步骤。</a:t>
            </a:r>
            <a:endParaRPr lang="zh-CN" altLang="en-US" sz="3000" b="1" dirty="0">
              <a:solidFill>
                <a:srgbClr val="FF0000"/>
              </a:solidFill>
              <a:latin typeface="宋体" panose="02010600030101010101" pitchFamily="2" charset="-122"/>
            </a:endParaRPr>
          </a:p>
        </p:txBody>
      </p:sp>
      <p:sp>
        <p:nvSpPr>
          <p:cNvPr id="4" name="文本框 2"/>
          <p:cNvSpPr txBox="1"/>
          <p:nvPr/>
        </p:nvSpPr>
        <p:spPr>
          <a:xfrm>
            <a:off x="449263" y="3846513"/>
            <a:ext cx="8218487" cy="1476375"/>
          </a:xfrm>
          <a:prstGeom prst="rect">
            <a:avLst/>
          </a:prstGeom>
          <a:noFill/>
          <a:ln w="9525">
            <a:noFill/>
          </a:ln>
        </p:spPr>
        <p:txBody>
          <a:bodyPr>
            <a:spAutoFit/>
          </a:bodyPr>
          <a:p>
            <a:pPr>
              <a:lnSpc>
                <a:spcPct val="150000"/>
              </a:lnSpc>
            </a:pPr>
            <a:r>
              <a:rPr lang="zh-CN" altLang="en-US" sz="3000" b="1" dirty="0">
                <a:solidFill>
                  <a:srgbClr val="FF0000"/>
                </a:solidFill>
                <a:latin typeface="宋体" panose="02010600030101010101" pitchFamily="2" charset="-122"/>
              </a:rPr>
              <a:t>第二层：</a:t>
            </a:r>
            <a:r>
              <a:rPr lang="zh-CN" altLang="en-US" sz="3000" b="1" dirty="0">
                <a:latin typeface="宋体" panose="02010600030101010101" pitchFamily="2" charset="-122"/>
                <a:sym typeface="宋体" panose="02010600030101010101" pitchFamily="2" charset="-122"/>
              </a:rPr>
              <a:t>（</a:t>
            </a:r>
            <a:r>
              <a:rPr lang="en-US" altLang="zh-CN" sz="3000" b="1" dirty="0">
                <a:latin typeface="宋体" panose="02010600030101010101" pitchFamily="2" charset="-122"/>
                <a:sym typeface="宋体" panose="02010600030101010101" pitchFamily="2" charset="-122"/>
              </a:rPr>
              <a:t>6</a:t>
            </a:r>
            <a:r>
              <a:rPr lang="zh-CN" altLang="en-US" sz="3000" b="1" dirty="0">
                <a:latin typeface="宋体" panose="02010600030101010101" pitchFamily="2" charset="-122"/>
                <a:sym typeface="宋体" panose="02010600030101010101" pitchFamily="2" charset="-122"/>
              </a:rPr>
              <a:t>）</a:t>
            </a:r>
            <a:r>
              <a:rPr lang="zh-CN" altLang="en-US" sz="3000" b="1" dirty="0">
                <a:latin typeface="宋体" panose="02010600030101010101" pitchFamily="2" charset="-122"/>
              </a:rPr>
              <a:t>论证第二个分论点：怀疑是从积极方面建设新学说、启迪新发明的基本条件。</a:t>
            </a:r>
            <a:endParaRPr lang="zh-CN" altLang="en-US" sz="3000" b="1" dirty="0">
              <a:solidFill>
                <a:srgbClr val="FF0000"/>
              </a:solidFill>
              <a:latin typeface="宋体" panose="02010600030101010101"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485"/>
                                        </p:tgtEl>
                                        <p:attrNameLst>
                                          <p:attrName>style.visibility</p:attrName>
                                        </p:attrNameLst>
                                      </p:cBhvr>
                                      <p:to>
                                        <p:strVal val="visible"/>
                                      </p:to>
                                    </p:set>
                                    <p:anim calcmode="lin" valueType="num">
                                      <p:cBhvr additive="base">
                                        <p:cTn id="7" dur="500" fill="hold"/>
                                        <p:tgtEl>
                                          <p:spTgt spid="20485"/>
                                        </p:tgtEl>
                                        <p:attrNameLst>
                                          <p:attrName>ppt_x</p:attrName>
                                        </p:attrNameLst>
                                      </p:cBhvr>
                                      <p:tavLst>
                                        <p:tav tm="0">
                                          <p:val>
                                            <p:strVal val="#ppt_x"/>
                                          </p:val>
                                        </p:tav>
                                        <p:tav tm="100000">
                                          <p:val>
                                            <p:strVal val="#ppt_x"/>
                                          </p:val>
                                        </p:tav>
                                      </p:tavLst>
                                    </p:anim>
                                    <p:anim calcmode="lin" valueType="num">
                                      <p:cBhvr additive="base">
                                        <p:cTn id="8" dur="500" fill="hold"/>
                                        <p:tgtEl>
                                          <p:spTgt spid="2048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5" grpId="0"/>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文本框 1"/>
          <p:cNvSpPr txBox="1"/>
          <p:nvPr/>
        </p:nvSpPr>
        <p:spPr>
          <a:xfrm>
            <a:off x="501650" y="1009650"/>
            <a:ext cx="8140700" cy="1370013"/>
          </a:xfrm>
          <a:prstGeom prst="rect">
            <a:avLst/>
          </a:prstGeom>
          <a:noFill/>
          <a:ln w="9525">
            <a:noFill/>
          </a:ln>
        </p:spPr>
        <p:txBody>
          <a:bodyPr>
            <a:spAutoFit/>
          </a:bodyPr>
          <a:p>
            <a:pPr>
              <a:lnSpc>
                <a:spcPct val="130000"/>
              </a:lnSpc>
            </a:pPr>
            <a:r>
              <a:rPr lang="en-US" altLang="zh-CN" sz="3200" b="1" dirty="0">
                <a:latin typeface="黑体" panose="02010609060101010101" pitchFamily="49" charset="-122"/>
                <a:ea typeface="黑体" panose="02010609060101010101" pitchFamily="49" charset="-122"/>
              </a:rPr>
              <a:t>    </a:t>
            </a:r>
            <a:r>
              <a:rPr lang="zh-CN" altLang="en-US" sz="3200" b="1" dirty="0">
                <a:latin typeface="黑体" panose="02010609060101010101" pitchFamily="49" charset="-122"/>
                <a:ea typeface="黑体" panose="02010609060101010101" pitchFamily="49" charset="-122"/>
              </a:rPr>
              <a:t>说说第三段的内容有什么内在关系，这段有何作用。</a:t>
            </a:r>
            <a:endParaRPr lang="zh-CN" altLang="en-US" sz="3200" b="1" dirty="0">
              <a:latin typeface="黑体" panose="02010609060101010101" pitchFamily="49" charset="-122"/>
              <a:ea typeface="黑体" panose="02010609060101010101" pitchFamily="49" charset="-122"/>
            </a:endParaRPr>
          </a:p>
        </p:txBody>
      </p:sp>
      <p:sp>
        <p:nvSpPr>
          <p:cNvPr id="2" name="文本框 1"/>
          <p:cNvSpPr txBox="1"/>
          <p:nvPr/>
        </p:nvSpPr>
        <p:spPr>
          <a:xfrm>
            <a:off x="612775" y="2549525"/>
            <a:ext cx="5556250" cy="3230563"/>
          </a:xfrm>
          <a:prstGeom prst="rect">
            <a:avLst/>
          </a:prstGeom>
          <a:noFill/>
          <a:ln w="9525">
            <a:noFill/>
          </a:ln>
        </p:spPr>
        <p:txBody>
          <a:bodyPr>
            <a:spAutoFit/>
          </a:bodyPr>
          <a:p>
            <a:pPr>
              <a:lnSpc>
                <a:spcPct val="170000"/>
              </a:lnSpc>
            </a:pPr>
            <a:r>
              <a:rPr lang="en-US" altLang="zh-CN" sz="3000" b="1" dirty="0">
                <a:latin typeface="楷体" panose="02010609060101010101" pitchFamily="49" charset="-122"/>
                <a:ea typeface="楷体" panose="02010609060101010101" pitchFamily="49" charset="-122"/>
                <a:sym typeface="宋体" panose="02010600030101010101" pitchFamily="2" charset="-122"/>
              </a:rPr>
              <a:t>“</a:t>
            </a:r>
            <a:r>
              <a:rPr lang="zh-CN" altLang="zh-CN" sz="3000" b="1" dirty="0">
                <a:latin typeface="楷体" panose="02010609060101010101" pitchFamily="49" charset="-122"/>
                <a:ea typeface="楷体" panose="02010609060101010101" pitchFamily="49" charset="-122"/>
                <a:sym typeface="宋体" panose="02010600030101010101" pitchFamily="2" charset="-122"/>
              </a:rPr>
              <a:t>学问的基础是事实和证据</a:t>
            </a:r>
            <a:r>
              <a:rPr lang="en-US" altLang="zh-CN" sz="3000" b="1" dirty="0">
                <a:latin typeface="楷体" panose="02010609060101010101" pitchFamily="49" charset="-122"/>
                <a:ea typeface="楷体" panose="02010609060101010101" pitchFamily="49" charset="-122"/>
                <a:sym typeface="宋体" panose="02010600030101010101" pitchFamily="2" charset="-122"/>
              </a:rPr>
              <a:t>”</a:t>
            </a:r>
            <a:endParaRPr lang="en-US" altLang="zh-CN" sz="3000" b="1" dirty="0">
              <a:latin typeface="楷体" panose="02010609060101010101" pitchFamily="49" charset="-122"/>
              <a:ea typeface="楷体" panose="02010609060101010101" pitchFamily="49" charset="-122"/>
              <a:sym typeface="宋体" panose="02010600030101010101" pitchFamily="2" charset="-122"/>
            </a:endParaRPr>
          </a:p>
          <a:p>
            <a:pPr>
              <a:lnSpc>
                <a:spcPct val="170000"/>
              </a:lnSpc>
            </a:pPr>
            <a:r>
              <a:rPr lang="en-US" altLang="zh-CN" sz="3000" b="1" dirty="0">
                <a:latin typeface="楷体" panose="02010609060101010101" pitchFamily="49" charset="-122"/>
                <a:ea typeface="楷体" panose="02010609060101010101" pitchFamily="49" charset="-122"/>
              </a:rPr>
              <a:t>“事实和</a:t>
            </a:r>
            <a:r>
              <a:rPr lang="zh-CN" altLang="en-US" sz="3000" b="1" dirty="0">
                <a:latin typeface="楷体" panose="02010609060101010101" pitchFamily="49" charset="-122"/>
                <a:ea typeface="楷体" panose="02010609060101010101" pitchFamily="49" charset="-122"/>
              </a:rPr>
              <a:t>证据</a:t>
            </a:r>
            <a:r>
              <a:rPr lang="en-US" altLang="zh-CN" sz="3000" b="1" dirty="0">
                <a:latin typeface="楷体" panose="02010609060101010101" pitchFamily="49" charset="-122"/>
                <a:ea typeface="楷体" panose="02010609060101010101" pitchFamily="49" charset="-122"/>
              </a:rPr>
              <a:t>的来源有两种……”</a:t>
            </a:r>
            <a:endParaRPr lang="en-US" altLang="zh-CN" sz="3000" b="1" dirty="0">
              <a:latin typeface="楷体" panose="02010609060101010101" pitchFamily="49" charset="-122"/>
              <a:ea typeface="楷体" panose="02010609060101010101" pitchFamily="49" charset="-122"/>
            </a:endParaRPr>
          </a:p>
          <a:p>
            <a:pPr>
              <a:lnSpc>
                <a:spcPct val="170000"/>
              </a:lnSpc>
            </a:pPr>
            <a:r>
              <a:rPr lang="en-US" altLang="zh-CN" sz="3000" b="1" dirty="0">
                <a:latin typeface="楷体" panose="02010609060101010101" pitchFamily="49" charset="-122"/>
                <a:ea typeface="楷体" panose="02010609060101010101" pitchFamily="49" charset="-122"/>
              </a:rPr>
              <a:t>“譬如</a:t>
            </a:r>
            <a:r>
              <a:rPr lang="zh-CN" altLang="en-US" sz="3000" b="1" dirty="0">
                <a:latin typeface="楷体" panose="02010609060101010101" pitchFamily="49" charset="-122"/>
                <a:ea typeface="楷体" panose="02010609060101010101" pitchFamily="49" charset="-122"/>
              </a:rPr>
              <a:t>在</a:t>
            </a:r>
            <a:r>
              <a:rPr lang="en-US" altLang="zh-CN" sz="3000" b="1" dirty="0">
                <a:latin typeface="楷体" panose="02010609060101010101" pitchFamily="49" charset="-122"/>
                <a:ea typeface="楷体" panose="02010609060101010101" pitchFamily="49" charset="-122"/>
              </a:rPr>
              <a:t>国难危急的时候……”</a:t>
            </a:r>
            <a:endParaRPr lang="en-US" altLang="zh-CN" sz="3000" b="1" dirty="0">
              <a:latin typeface="楷体" panose="02010609060101010101" pitchFamily="49" charset="-122"/>
              <a:ea typeface="楷体" panose="02010609060101010101" pitchFamily="49" charset="-122"/>
            </a:endParaRPr>
          </a:p>
          <a:p>
            <a:pPr>
              <a:lnSpc>
                <a:spcPct val="170000"/>
              </a:lnSpc>
            </a:pPr>
            <a:r>
              <a:rPr lang="en-US" altLang="zh-CN" sz="3000" b="1" dirty="0">
                <a:latin typeface="楷体" panose="02010609060101010101" pitchFamily="49" charset="-122"/>
                <a:ea typeface="楷体" panose="02010609060101010101" pitchFamily="49" charset="-122"/>
              </a:rPr>
              <a:t>“做学问也是</a:t>
            </a:r>
            <a:r>
              <a:rPr lang="zh-CN" altLang="en-US" sz="3000" b="1" dirty="0">
                <a:latin typeface="楷体" panose="02010609060101010101" pitchFamily="49" charset="-122"/>
                <a:ea typeface="楷体" panose="02010609060101010101" pitchFamily="49" charset="-122"/>
              </a:rPr>
              <a:t>这样</a:t>
            </a:r>
            <a:r>
              <a:rPr lang="en-US" altLang="zh-CN" sz="3000" b="1" dirty="0">
                <a:latin typeface="楷体" panose="02010609060101010101" pitchFamily="49" charset="-122"/>
                <a:ea typeface="楷体" panose="02010609060101010101" pitchFamily="49" charset="-122"/>
              </a:rPr>
              <a:t>……”</a:t>
            </a:r>
            <a:endParaRPr lang="en-US" altLang="zh-CN" sz="3000" b="1" dirty="0">
              <a:latin typeface="楷体" panose="02010609060101010101" pitchFamily="49" charset="-122"/>
              <a:ea typeface="楷体" panose="02010609060101010101" pitchFamily="49" charset="-122"/>
            </a:endParaRPr>
          </a:p>
        </p:txBody>
      </p:sp>
      <p:sp>
        <p:nvSpPr>
          <p:cNvPr id="3" name="右大括号 2"/>
          <p:cNvSpPr/>
          <p:nvPr/>
        </p:nvSpPr>
        <p:spPr>
          <a:xfrm>
            <a:off x="6497638" y="2981325"/>
            <a:ext cx="288925" cy="1722438"/>
          </a:xfrm>
          <a:prstGeom prst="rightBrace">
            <a:avLst/>
          </a:prstGeom>
        </p:spPr>
        <p:style>
          <a:lnRef idx="2">
            <a:schemeClr val="dk1"/>
          </a:lnRef>
          <a:fillRef idx="0">
            <a:schemeClr val="dk1"/>
          </a:fillRef>
          <a:effectRef idx="1">
            <a:schemeClr val="dk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cxnSp>
        <p:nvCxnSpPr>
          <p:cNvPr id="4" name="直接箭头连接符 3"/>
          <p:cNvCxnSpPr/>
          <p:nvPr/>
        </p:nvCxnSpPr>
        <p:spPr>
          <a:xfrm flipV="1">
            <a:off x="5624513" y="5378450"/>
            <a:ext cx="1162050" cy="0"/>
          </a:xfrm>
          <a:prstGeom prst="straightConnector1">
            <a:avLst/>
          </a:prstGeom>
          <a:ln>
            <a:tailEnd type="arrow" w="med" len="med"/>
          </a:ln>
        </p:spPr>
        <p:style>
          <a:lnRef idx="2">
            <a:schemeClr val="dk1"/>
          </a:lnRef>
          <a:fillRef idx="0">
            <a:schemeClr val="dk1"/>
          </a:fillRef>
          <a:effectRef idx="1">
            <a:schemeClr val="dk1"/>
          </a:effectRef>
          <a:fontRef idx="minor">
            <a:schemeClr val="tx1"/>
          </a:fontRef>
        </p:style>
      </p:cxnSp>
      <p:sp>
        <p:nvSpPr>
          <p:cNvPr id="14" name="文本框 2"/>
          <p:cNvSpPr txBox="1"/>
          <p:nvPr/>
        </p:nvSpPr>
        <p:spPr>
          <a:xfrm>
            <a:off x="7053263" y="3532188"/>
            <a:ext cx="627062" cy="522287"/>
          </a:xfrm>
          <a:prstGeom prst="rect">
            <a:avLst/>
          </a:prstGeom>
          <a:noFill/>
          <a:ln w="9525">
            <a:noFill/>
          </a:ln>
        </p:spPr>
        <p:txBody>
          <a:bodyPr>
            <a:spAutoFit/>
          </a:bodyPr>
          <a:p>
            <a:r>
              <a:rPr lang="zh-CN" altLang="en-US" sz="2800" b="1" dirty="0">
                <a:solidFill>
                  <a:srgbClr val="FF0000"/>
                </a:solidFill>
                <a:latin typeface="宋体" panose="02010600030101010101" pitchFamily="2" charset="-122"/>
              </a:rPr>
              <a:t>因</a:t>
            </a:r>
            <a:endParaRPr lang="zh-CN" altLang="en-US" sz="2800" b="1" dirty="0">
              <a:solidFill>
                <a:srgbClr val="FF0000"/>
              </a:solidFill>
              <a:latin typeface="宋体" panose="02010600030101010101" pitchFamily="2" charset="-122"/>
            </a:endParaRPr>
          </a:p>
        </p:txBody>
      </p:sp>
      <p:sp>
        <p:nvSpPr>
          <p:cNvPr id="15" name="文本框 2"/>
          <p:cNvSpPr txBox="1"/>
          <p:nvPr/>
        </p:nvSpPr>
        <p:spPr>
          <a:xfrm>
            <a:off x="7053263" y="5116513"/>
            <a:ext cx="627062" cy="522287"/>
          </a:xfrm>
          <a:prstGeom prst="rect">
            <a:avLst/>
          </a:prstGeom>
          <a:noFill/>
          <a:ln w="9525">
            <a:noFill/>
          </a:ln>
        </p:spPr>
        <p:txBody>
          <a:bodyPr>
            <a:spAutoFit/>
          </a:bodyPr>
          <a:p>
            <a:r>
              <a:rPr lang="zh-CN" altLang="en-US" sz="2800" b="1" dirty="0">
                <a:solidFill>
                  <a:srgbClr val="FF0000"/>
                </a:solidFill>
                <a:latin typeface="宋体" panose="02010600030101010101" pitchFamily="2" charset="-122"/>
              </a:rPr>
              <a:t>果</a:t>
            </a:r>
            <a:endParaRPr lang="zh-CN" altLang="en-US" sz="2800" b="1" dirty="0">
              <a:solidFill>
                <a:srgbClr val="FF0000"/>
              </a:solidFill>
              <a:latin typeface="宋体" panose="02010600030101010101"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par>
                          <p:cTn id="13" fill="hold">
                            <p:stCondLst>
                              <p:cond delay="500"/>
                            </p:stCondLst>
                            <p:childTnLst>
                              <p:par>
                                <p:cTn id="14" presetID="39" presetClass="entr" presetSubtype="0" accel="100000"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p:cTn id="16" dur="500" fill="hold"/>
                                        <p:tgtEl>
                                          <p:spTgt spid="14"/>
                                        </p:tgtEl>
                                        <p:attrNameLst>
                                          <p:attrName>ppt_h</p:attrName>
                                        </p:attrNameLst>
                                      </p:cBhvr>
                                      <p:tavLst>
                                        <p:tav tm="0">
                                          <p:val>
                                            <p:strVal val="#ppt_h/20"/>
                                          </p:val>
                                        </p:tav>
                                        <p:tav tm="50000">
                                          <p:val>
                                            <p:strVal val="#ppt_h/20"/>
                                          </p:val>
                                        </p:tav>
                                        <p:tav tm="100000">
                                          <p:val>
                                            <p:strVal val="#ppt_h"/>
                                          </p:val>
                                        </p:tav>
                                      </p:tavLst>
                                    </p:anim>
                                    <p:anim calcmode="lin" valueType="num">
                                      <p:cBhvr>
                                        <p:cTn id="17" dur="500" fill="hold"/>
                                        <p:tgtEl>
                                          <p:spTgt spid="14"/>
                                        </p:tgtEl>
                                        <p:attrNameLst>
                                          <p:attrName>ppt_w</p:attrName>
                                        </p:attrNameLst>
                                      </p:cBhvr>
                                      <p:tavLst>
                                        <p:tav tm="0">
                                          <p:val>
                                            <p:strVal val="#ppt_w+.3"/>
                                          </p:val>
                                        </p:tav>
                                        <p:tav tm="50000">
                                          <p:val>
                                            <p:strVal val="#ppt_w+.3"/>
                                          </p:val>
                                        </p:tav>
                                        <p:tav tm="100000">
                                          <p:val>
                                            <p:strVal val="#ppt_w"/>
                                          </p:val>
                                        </p:tav>
                                      </p:tavLst>
                                    </p:anim>
                                    <p:anim calcmode="lin" valueType="num">
                                      <p:cBhvr>
                                        <p:cTn id="18" dur="500" fill="hold"/>
                                        <p:tgtEl>
                                          <p:spTgt spid="14"/>
                                        </p:tgtEl>
                                        <p:attrNameLst>
                                          <p:attrName>ppt_x</p:attrName>
                                        </p:attrNameLst>
                                      </p:cBhvr>
                                      <p:tavLst>
                                        <p:tav tm="0">
                                          <p:val>
                                            <p:strVal val="#ppt_x-.3"/>
                                          </p:val>
                                        </p:tav>
                                        <p:tav tm="50000">
                                          <p:val>
                                            <p:strVal val="#ppt_x"/>
                                          </p:val>
                                        </p:tav>
                                        <p:tav tm="100000">
                                          <p:val>
                                            <p:strVal val="#ppt_x"/>
                                          </p:val>
                                        </p:tav>
                                      </p:tavLst>
                                    </p:anim>
                                    <p:anim calcmode="lin" valueType="num">
                                      <p:cBhvr>
                                        <p:cTn id="19"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ipe(left)">
                                      <p:cBhvr>
                                        <p:cTn id="24" dur="500"/>
                                        <p:tgtEl>
                                          <p:spTgt spid="4"/>
                                        </p:tgtEl>
                                      </p:cBhvr>
                                    </p:animEffect>
                                  </p:childTnLst>
                                </p:cTn>
                              </p:par>
                            </p:childTnLst>
                          </p:cTn>
                        </p:par>
                        <p:par>
                          <p:cTn id="25" fill="hold">
                            <p:stCondLst>
                              <p:cond delay="500"/>
                            </p:stCondLst>
                            <p:childTnLst>
                              <p:par>
                                <p:cTn id="26" presetID="39" presetClass="entr" presetSubtype="0" accel="100000" fill="hold" grpId="0" nodeType="after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p:cTn id="28" dur="500" fill="hold"/>
                                        <p:tgtEl>
                                          <p:spTgt spid="15"/>
                                        </p:tgtEl>
                                        <p:attrNameLst>
                                          <p:attrName>ppt_h</p:attrName>
                                        </p:attrNameLst>
                                      </p:cBhvr>
                                      <p:tavLst>
                                        <p:tav tm="0">
                                          <p:val>
                                            <p:strVal val="#ppt_h/20"/>
                                          </p:val>
                                        </p:tav>
                                        <p:tav tm="50000">
                                          <p:val>
                                            <p:strVal val="#ppt_h/20"/>
                                          </p:val>
                                        </p:tav>
                                        <p:tav tm="100000">
                                          <p:val>
                                            <p:strVal val="#ppt_h"/>
                                          </p:val>
                                        </p:tav>
                                      </p:tavLst>
                                    </p:anim>
                                    <p:anim calcmode="lin" valueType="num">
                                      <p:cBhvr>
                                        <p:cTn id="29" dur="500" fill="hold"/>
                                        <p:tgtEl>
                                          <p:spTgt spid="15"/>
                                        </p:tgtEl>
                                        <p:attrNameLst>
                                          <p:attrName>ppt_w</p:attrName>
                                        </p:attrNameLst>
                                      </p:cBhvr>
                                      <p:tavLst>
                                        <p:tav tm="0">
                                          <p:val>
                                            <p:strVal val="#ppt_w+.3"/>
                                          </p:val>
                                        </p:tav>
                                        <p:tav tm="50000">
                                          <p:val>
                                            <p:strVal val="#ppt_w+.3"/>
                                          </p:val>
                                        </p:tav>
                                        <p:tav tm="100000">
                                          <p:val>
                                            <p:strVal val="#ppt_w"/>
                                          </p:val>
                                        </p:tav>
                                      </p:tavLst>
                                    </p:anim>
                                    <p:anim calcmode="lin" valueType="num">
                                      <p:cBhvr>
                                        <p:cTn id="30" dur="500" fill="hold"/>
                                        <p:tgtEl>
                                          <p:spTgt spid="15"/>
                                        </p:tgtEl>
                                        <p:attrNameLst>
                                          <p:attrName>ppt_x</p:attrName>
                                        </p:attrNameLst>
                                      </p:cBhvr>
                                      <p:tavLst>
                                        <p:tav tm="0">
                                          <p:val>
                                            <p:strVal val="#ppt_x-.3"/>
                                          </p:val>
                                        </p:tav>
                                        <p:tav tm="50000">
                                          <p:val>
                                            <p:strVal val="#ppt_x"/>
                                          </p:val>
                                        </p:tav>
                                        <p:tav tm="100000">
                                          <p:val>
                                            <p:strVal val="#ppt_x"/>
                                          </p:val>
                                        </p:tav>
                                      </p:tavLst>
                                    </p:anim>
                                    <p:anim calcmode="lin" valueType="num">
                                      <p:cBhvr>
                                        <p:cTn id="31"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ldLvl="0" animBg="1"/>
      <p:bldP spid="14" grpId="0"/>
      <p:bldP spid="1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 name="文本框 2"/>
          <p:cNvSpPr txBox="1"/>
          <p:nvPr/>
        </p:nvSpPr>
        <p:spPr>
          <a:xfrm>
            <a:off x="422275" y="2276475"/>
            <a:ext cx="8262938" cy="2306638"/>
          </a:xfrm>
          <a:prstGeom prst="rect">
            <a:avLst/>
          </a:prstGeom>
          <a:noFill/>
          <a:ln w="9525">
            <a:noFill/>
          </a:ln>
        </p:spPr>
        <p:txBody>
          <a:bodyPr>
            <a:spAutoFit/>
          </a:bodyPr>
          <a:p>
            <a:pPr>
              <a:lnSpc>
                <a:spcPct val="150000"/>
              </a:lnSpc>
            </a:pPr>
            <a:r>
              <a:rPr lang="en-US" altLang="zh-CN" sz="3200" b="1" dirty="0">
                <a:latin typeface="宋体" panose="02010600030101010101" pitchFamily="2" charset="-122"/>
              </a:rPr>
              <a:t>    </a:t>
            </a:r>
            <a:r>
              <a:rPr lang="zh-CN" altLang="en-US" sz="3200" b="1" dirty="0">
                <a:latin typeface="宋体" panose="02010600030101010101" pitchFamily="2" charset="-122"/>
              </a:rPr>
              <a:t>做学问所依据的材料有两种：一种是自己亲见的事实根据，这种材料最要紧最可靠；一种是别人的传说，这种材料不一定可靠。</a:t>
            </a:r>
            <a:endParaRPr lang="zh-CN" altLang="en-US" sz="3200" b="1" dirty="0">
              <a:latin typeface="宋体" panose="02010600030101010101" pitchFamily="2" charset="-122"/>
            </a:endParaRPr>
          </a:p>
        </p:txBody>
      </p:sp>
      <p:sp>
        <p:nvSpPr>
          <p:cNvPr id="28675" name="文本框 2"/>
          <p:cNvSpPr txBox="1"/>
          <p:nvPr/>
        </p:nvSpPr>
        <p:spPr>
          <a:xfrm>
            <a:off x="422275" y="1525588"/>
            <a:ext cx="1406525" cy="582612"/>
          </a:xfrm>
          <a:prstGeom prst="rect">
            <a:avLst/>
          </a:prstGeom>
          <a:noFill/>
          <a:ln w="9525">
            <a:noFill/>
          </a:ln>
        </p:spPr>
        <p:txBody>
          <a:bodyPr>
            <a:spAutoFit/>
          </a:bodyPr>
          <a:p>
            <a:r>
              <a:rPr lang="zh-CN" altLang="en-US" sz="3200" b="1" dirty="0">
                <a:solidFill>
                  <a:srgbClr val="FF0000"/>
                </a:solidFill>
                <a:latin typeface="黑体" panose="02010609060101010101" pitchFamily="49" charset="-122"/>
                <a:ea typeface="黑体" panose="02010609060101010101" pitchFamily="49" charset="-122"/>
              </a:rPr>
              <a:t>观点：</a:t>
            </a:r>
            <a:endParaRPr lang="zh-CN" altLang="en-US" sz="3200" b="1" dirty="0">
              <a:solidFill>
                <a:srgbClr val="FF0000"/>
              </a:solidFill>
              <a:latin typeface="黑体" panose="02010609060101010101" pitchFamily="49" charset="-122"/>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16"/>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16"/>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文本框 2"/>
          <p:cNvSpPr txBox="1"/>
          <p:nvPr/>
        </p:nvSpPr>
        <p:spPr>
          <a:xfrm>
            <a:off x="358775" y="1125538"/>
            <a:ext cx="1298575" cy="584200"/>
          </a:xfrm>
          <a:prstGeom prst="rect">
            <a:avLst/>
          </a:prstGeom>
          <a:noFill/>
          <a:ln w="9525">
            <a:noFill/>
          </a:ln>
        </p:spPr>
        <p:txBody>
          <a:bodyPr>
            <a:spAutoFit/>
          </a:bodyPr>
          <a:p>
            <a:r>
              <a:rPr lang="zh-CN" altLang="en-US" sz="3200" b="1" dirty="0">
                <a:solidFill>
                  <a:srgbClr val="FF0000"/>
                </a:solidFill>
                <a:latin typeface="黑体" panose="02010609060101010101" pitchFamily="49" charset="-122"/>
                <a:ea typeface="黑体" panose="02010609060101010101" pitchFamily="49" charset="-122"/>
              </a:rPr>
              <a:t>作用：</a:t>
            </a:r>
            <a:endParaRPr lang="zh-CN" altLang="en-US" sz="3200" b="1" dirty="0">
              <a:solidFill>
                <a:srgbClr val="FF0000"/>
              </a:solidFill>
              <a:latin typeface="黑体" panose="02010609060101010101" pitchFamily="49" charset="-122"/>
              <a:ea typeface="黑体" panose="02010609060101010101" pitchFamily="49" charset="-122"/>
            </a:endParaRPr>
          </a:p>
        </p:txBody>
      </p:sp>
      <p:sp>
        <p:nvSpPr>
          <p:cNvPr id="13" name="文本框 2"/>
          <p:cNvSpPr txBox="1"/>
          <p:nvPr/>
        </p:nvSpPr>
        <p:spPr>
          <a:xfrm>
            <a:off x="358775" y="1863725"/>
            <a:ext cx="8270875" cy="3968750"/>
          </a:xfrm>
          <a:prstGeom prst="rect">
            <a:avLst/>
          </a:prstGeom>
          <a:noFill/>
          <a:ln w="9525">
            <a:noFill/>
          </a:ln>
        </p:spPr>
        <p:txBody>
          <a:bodyPr>
            <a:spAutoFit/>
          </a:bodyPr>
          <a:p>
            <a:pPr>
              <a:lnSpc>
                <a:spcPct val="140000"/>
              </a:lnSpc>
            </a:pPr>
            <a:r>
              <a:rPr lang="en-US" altLang="zh-CN" sz="3000" b="1" dirty="0">
                <a:solidFill>
                  <a:srgbClr val="C00000"/>
                </a:solidFill>
                <a:latin typeface="宋体" panose="02010600030101010101" pitchFamily="2" charset="-122"/>
              </a:rPr>
              <a:t>    </a:t>
            </a:r>
            <a:r>
              <a:rPr lang="zh-CN" altLang="en-US" sz="3000" b="1" dirty="0">
                <a:solidFill>
                  <a:srgbClr val="0000FF"/>
                </a:solidFill>
                <a:latin typeface="宋体" panose="02010600030101010101" pitchFamily="2" charset="-122"/>
              </a:rPr>
              <a:t>①引出下文，使文章上下紧紧相联。</a:t>
            </a:r>
            <a:r>
              <a:rPr lang="zh-CN" altLang="en-US" sz="3000" b="1" dirty="0">
                <a:latin typeface="宋体" panose="02010600030101010101" pitchFamily="2" charset="-122"/>
              </a:rPr>
              <a:t>这段讲了做学问的一个必不可少的依据是“靠别人的传说”，下文紧接着就谈论如何对待这“传说”。</a:t>
            </a:r>
            <a:r>
              <a:rPr lang="zh-CN" altLang="en-US" sz="3000" b="1" dirty="0">
                <a:solidFill>
                  <a:srgbClr val="0000FF"/>
                </a:solidFill>
                <a:latin typeface="宋体" panose="02010600030101010101" pitchFamily="2" charset="-122"/>
              </a:rPr>
              <a:t>②形成层进，使文章论说深入一步，进了一层。</a:t>
            </a:r>
            <a:r>
              <a:rPr lang="zh-CN" altLang="en-US" sz="3000" b="1" dirty="0">
                <a:latin typeface="宋体" panose="02010600030101010101" pitchFamily="2" charset="-122"/>
              </a:rPr>
              <a:t>这段讲学问的基础是什么，下面进一步讲如何对待这个基础，内容深入了。</a:t>
            </a:r>
            <a:endParaRPr lang="zh-CN" altLang="en-US" sz="3000" b="1" dirty="0">
              <a:latin typeface="宋体" panose="02010600030101010101"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000000"/>
                                          </p:val>
                                        </p:tav>
                                        <p:tav tm="100000">
                                          <p:val>
                                            <p:strVal val="#ppt_w"/>
                                          </p:val>
                                        </p:tav>
                                      </p:tavLst>
                                    </p:anim>
                                    <p:anim calcmode="lin" valueType="num">
                                      <p:cBhvr>
                                        <p:cTn id="8" dur="500" fill="hold"/>
                                        <p:tgtEl>
                                          <p:spTgt spid="13"/>
                                        </p:tgtEl>
                                        <p:attrNameLst>
                                          <p:attrName>ppt_h</p:attrName>
                                        </p:attrNameLst>
                                      </p:cBhvr>
                                      <p:tavLst>
                                        <p:tav tm="0">
                                          <p:val>
                                            <p:fltVal val="0.00000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2" name="文本框 2"/>
          <p:cNvSpPr txBox="1"/>
          <p:nvPr/>
        </p:nvSpPr>
        <p:spPr>
          <a:xfrm>
            <a:off x="565150" y="1306513"/>
            <a:ext cx="8013700" cy="4246562"/>
          </a:xfrm>
          <a:prstGeom prst="rect">
            <a:avLst/>
          </a:prstGeom>
          <a:noFill/>
          <a:ln w="9525">
            <a:noFill/>
          </a:ln>
        </p:spPr>
        <p:txBody>
          <a:bodyPr>
            <a:spAutoFit/>
          </a:bodyPr>
          <a:p>
            <a:pPr>
              <a:lnSpc>
                <a:spcPct val="150000"/>
              </a:lnSpc>
            </a:pPr>
            <a:r>
              <a:rPr lang="zh-CN" altLang="en-US" sz="3000" b="1" dirty="0">
                <a:solidFill>
                  <a:srgbClr val="0000FF"/>
                </a:solidFill>
                <a:latin typeface="宋体" panose="02010600030101010101" pitchFamily="2" charset="-122"/>
              </a:rPr>
              <a:t>③铺石垫基，使文章的说服力增强。</a:t>
            </a:r>
            <a:r>
              <a:rPr lang="zh-CN" altLang="en-US" sz="3000" b="1" dirty="0">
                <a:latin typeface="宋体" panose="02010600030101010101" pitchFamily="2" charset="-122"/>
              </a:rPr>
              <a:t>做学问应该如何对待传说这个关系到全篇中心议题的问题，本段虽未加以论说，“别人的传说，不一定可靠”这点已在本段得到说明，这就为后文论述做学问应该如何对待传说垫下了基石，增强了文章的说服力。</a:t>
            </a:r>
            <a:endParaRPr lang="zh-CN" altLang="zh-CN" sz="3000" b="1" dirty="0">
              <a:latin typeface="宋体" panose="02010600030101010101" pitchFamily="2" charset="-122"/>
            </a:endParaRPr>
          </a:p>
        </p:txBody>
      </p:sp>
    </p:spTree>
  </p:cSld>
  <p:clrMapOvr>
    <a:masterClrMapping/>
  </p:clrMapOvr>
  <p:transition>
    <p:random/>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4" name="文本框 2"/>
          <p:cNvSpPr txBox="1"/>
          <p:nvPr/>
        </p:nvSpPr>
        <p:spPr>
          <a:xfrm>
            <a:off x="511175" y="1630363"/>
            <a:ext cx="8121650" cy="4246562"/>
          </a:xfrm>
          <a:prstGeom prst="rect">
            <a:avLst/>
          </a:prstGeom>
          <a:noFill/>
          <a:ln w="9525">
            <a:noFill/>
          </a:ln>
        </p:spPr>
        <p:txBody>
          <a:bodyPr>
            <a:spAutoFit/>
          </a:bodyPr>
          <a:p>
            <a:pPr>
              <a:lnSpc>
                <a:spcPct val="150000"/>
              </a:lnSpc>
            </a:pPr>
            <a:r>
              <a:rPr lang="en-US" altLang="zh-CN" sz="3000" b="1" dirty="0">
                <a:latin typeface="宋体" panose="02010600030101010101" pitchFamily="2" charset="-122"/>
                <a:sym typeface="宋体" panose="02010600030101010101" pitchFamily="2" charset="-122"/>
              </a:rPr>
              <a:t>1.</a:t>
            </a:r>
            <a:r>
              <a:rPr lang="zh-CN" altLang="en-US" sz="3000" b="1" dirty="0">
                <a:latin typeface="宋体" panose="02010600030101010101" pitchFamily="2" charset="-122"/>
                <a:sym typeface="宋体" panose="02010600030101010101" pitchFamily="2" charset="-122"/>
              </a:rPr>
              <a:t>理清文章论证结构，理解先作论述后提出论点、层进式论证的方法。</a:t>
            </a:r>
            <a:endParaRPr lang="zh-CN" altLang="en-US" sz="3000" b="1" dirty="0">
              <a:latin typeface="宋体" panose="02010600030101010101" pitchFamily="2" charset="-122"/>
              <a:sym typeface="宋体" panose="02010600030101010101" pitchFamily="2" charset="-122"/>
            </a:endParaRPr>
          </a:p>
          <a:p>
            <a:pPr>
              <a:lnSpc>
                <a:spcPct val="150000"/>
              </a:lnSpc>
            </a:pPr>
            <a:r>
              <a:rPr lang="en-US" altLang="zh-CN" sz="3000" b="1" dirty="0">
                <a:latin typeface="宋体" panose="02010600030101010101" pitchFamily="2" charset="-122"/>
              </a:rPr>
              <a:t>2.</a:t>
            </a:r>
            <a:r>
              <a:rPr lang="zh-CN" altLang="en-US" sz="3000" b="1" dirty="0">
                <a:latin typeface="宋体" panose="02010600030101010101" pitchFamily="2" charset="-122"/>
                <a:sym typeface="宋体" panose="02010600030101010101" pitchFamily="2" charset="-122"/>
              </a:rPr>
              <a:t>品味语言，分析和理解举例论证、对比论证等论证方法的作用。</a:t>
            </a:r>
            <a:endParaRPr lang="zh-CN" altLang="en-US" sz="3000" b="1" dirty="0">
              <a:latin typeface="宋体" panose="02010600030101010101" pitchFamily="2" charset="-122"/>
              <a:sym typeface="宋体" panose="02010600030101010101" pitchFamily="2" charset="-122"/>
            </a:endParaRPr>
          </a:p>
          <a:p>
            <a:pPr>
              <a:lnSpc>
                <a:spcPct val="150000"/>
              </a:lnSpc>
            </a:pPr>
            <a:r>
              <a:rPr lang="en-US" altLang="zh-CN" sz="3000" b="1" dirty="0">
                <a:latin typeface="宋体" panose="02010600030101010101" pitchFamily="2" charset="-122"/>
              </a:rPr>
              <a:t>3.</a:t>
            </a:r>
            <a:r>
              <a:rPr lang="zh-CN" altLang="en-US" sz="3000" b="1" dirty="0">
                <a:latin typeface="宋体" panose="02010600030101010101" pitchFamily="2" charset="-122"/>
                <a:sym typeface="宋体" panose="02010600030101010101" pitchFamily="2" charset="-122"/>
              </a:rPr>
              <a:t>认识“怀疑”、“思索”对做学问的重要意义。</a:t>
            </a:r>
            <a:endParaRPr lang="en-US" altLang="zh-CN" sz="3000" b="1" dirty="0">
              <a:latin typeface="宋体" panose="02010600030101010101" pitchFamily="2" charset="-122"/>
            </a:endParaRPr>
          </a:p>
        </p:txBody>
      </p:sp>
      <p:grpSp>
        <p:nvGrpSpPr>
          <p:cNvPr id="13315" name="Group 19"/>
          <p:cNvGrpSpPr/>
          <p:nvPr/>
        </p:nvGrpSpPr>
        <p:grpSpPr>
          <a:xfrm>
            <a:off x="160338" y="492125"/>
            <a:ext cx="2319337" cy="700088"/>
            <a:chOff x="138" y="461"/>
            <a:chExt cx="1461" cy="441"/>
          </a:xfrm>
        </p:grpSpPr>
        <p:pic>
          <p:nvPicPr>
            <p:cNvPr id="13316" name="Picture 18" descr="未标题-1"/>
            <p:cNvPicPr>
              <a:picLocks noChangeAspect="1"/>
            </p:cNvPicPr>
            <p:nvPr/>
          </p:nvPicPr>
          <p:blipFill>
            <a:blip r:embed="rId1"/>
            <a:stretch>
              <a:fillRect/>
            </a:stretch>
          </p:blipFill>
          <p:spPr>
            <a:xfrm>
              <a:off x="138" y="461"/>
              <a:ext cx="1461" cy="441"/>
            </a:xfrm>
            <a:prstGeom prst="rect">
              <a:avLst/>
            </a:prstGeom>
            <a:noFill/>
            <a:ln w="9525">
              <a:noFill/>
            </a:ln>
          </p:spPr>
        </p:pic>
        <p:sp>
          <p:nvSpPr>
            <p:cNvPr id="13317" name="文本框 2"/>
            <p:cNvSpPr txBox="1"/>
            <p:nvPr/>
          </p:nvSpPr>
          <p:spPr>
            <a:xfrm>
              <a:off x="476" y="509"/>
              <a:ext cx="1080" cy="329"/>
            </a:xfrm>
            <a:prstGeom prst="rect">
              <a:avLst/>
            </a:prstGeom>
            <a:noFill/>
            <a:ln w="9525">
              <a:noFill/>
            </a:ln>
          </p:spPr>
          <p:txBody>
            <a:bodyPr>
              <a:spAutoFit/>
            </a:bodyPr>
            <a:p>
              <a:pPr algn="ctr"/>
              <a:r>
                <a:rPr lang="zh-CN" altLang="zh-CN" sz="2800" b="1" dirty="0">
                  <a:solidFill>
                    <a:srgbClr val="0099CC"/>
                  </a:solidFill>
                  <a:latin typeface="黑体" panose="02010609060101010101" pitchFamily="49" charset="-122"/>
                  <a:ea typeface="黑体" panose="02010609060101010101" pitchFamily="49" charset="-122"/>
                </a:rPr>
                <a:t>学习目标</a:t>
              </a:r>
              <a:endParaRPr lang="zh-CN" altLang="zh-CN" sz="2800" b="1" dirty="0">
                <a:solidFill>
                  <a:srgbClr val="0099CC"/>
                </a:solidFill>
                <a:latin typeface="黑体" panose="02010609060101010101" pitchFamily="49" charset="-122"/>
                <a:ea typeface="黑体" panose="02010609060101010101" pitchFamily="49" charset="-122"/>
              </a:endParaRPr>
            </a:p>
          </p:txBody>
        </p:sp>
      </p:grpSp>
    </p:spTree>
  </p:cSld>
  <p:clrMapOvr>
    <a:masterClrMapping/>
  </p:clrMapOvr>
  <p:transition>
    <p:random/>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6" name="文本框 2"/>
          <p:cNvSpPr txBox="1"/>
          <p:nvPr/>
        </p:nvSpPr>
        <p:spPr>
          <a:xfrm>
            <a:off x="447675" y="1250950"/>
            <a:ext cx="7132638" cy="584200"/>
          </a:xfrm>
          <a:prstGeom prst="rect">
            <a:avLst/>
          </a:prstGeom>
          <a:noFill/>
          <a:ln w="9525">
            <a:noFill/>
          </a:ln>
        </p:spPr>
        <p:txBody>
          <a:bodyPr>
            <a:spAutoFit/>
          </a:bodyPr>
          <a:p>
            <a:r>
              <a:rPr lang="zh-CN" altLang="en-US" sz="3200" b="1" dirty="0">
                <a:solidFill>
                  <a:srgbClr val="FF0000"/>
                </a:solidFill>
                <a:latin typeface="黑体" panose="02010609060101010101" pitchFamily="49" charset="-122"/>
                <a:ea typeface="黑体" panose="02010609060101010101" pitchFamily="49" charset="-122"/>
                <a:sym typeface="宋体" panose="02010600030101010101" pitchFamily="2" charset="-122"/>
              </a:rPr>
              <a:t>第四段可分为哪几层？分别讲了什么？</a:t>
            </a:r>
            <a:endParaRPr lang="zh-CN" altLang="en-US" sz="3200" b="1" dirty="0">
              <a:solidFill>
                <a:srgbClr val="FF0000"/>
              </a:solidFill>
              <a:latin typeface="黑体" panose="02010609060101010101" pitchFamily="49" charset="-122"/>
              <a:ea typeface="黑体" panose="02010609060101010101" pitchFamily="49" charset="-122"/>
              <a:sym typeface="宋体" panose="02010600030101010101" pitchFamily="2" charset="-122"/>
            </a:endParaRPr>
          </a:p>
        </p:txBody>
      </p:sp>
      <p:sp>
        <p:nvSpPr>
          <p:cNvPr id="5" name="文本框 1"/>
          <p:cNvSpPr txBox="1"/>
          <p:nvPr/>
        </p:nvSpPr>
        <p:spPr>
          <a:xfrm>
            <a:off x="447675" y="2228850"/>
            <a:ext cx="8067675" cy="1476375"/>
          </a:xfrm>
          <a:prstGeom prst="rect">
            <a:avLst/>
          </a:prstGeom>
          <a:noFill/>
          <a:ln w="9525">
            <a:noFill/>
          </a:ln>
        </p:spPr>
        <p:txBody>
          <a:bodyPr>
            <a:spAutoFit/>
          </a:bodyPr>
          <a:p>
            <a:pPr>
              <a:lnSpc>
                <a:spcPct val="150000"/>
              </a:lnSpc>
            </a:pPr>
            <a:r>
              <a:rPr lang="en-US" altLang="zh-CN" sz="3000" b="1" dirty="0">
                <a:latin typeface="楷体" panose="02010609060101010101" pitchFamily="49" charset="-122"/>
                <a:ea typeface="楷体" panose="02010609060101010101" pitchFamily="49" charset="-122"/>
              </a:rPr>
              <a:t>    1.“</a:t>
            </a:r>
            <a:r>
              <a:rPr lang="zh-CN" altLang="en-US" sz="3000" b="1" dirty="0">
                <a:latin typeface="楷体" panose="02010609060101010101" pitchFamily="49" charset="-122"/>
                <a:ea typeface="楷体" panose="02010609060101010101" pitchFamily="49" charset="-122"/>
              </a:rPr>
              <a:t>我们对于传说的话</a:t>
            </a:r>
            <a:r>
              <a:rPr lang="en-US" altLang="zh-CN" sz="3000" b="1" dirty="0">
                <a:latin typeface="楷体" panose="02010609060101010101" pitchFamily="49" charset="-122"/>
                <a:ea typeface="楷体" panose="02010609060101010101" pitchFamily="49" charset="-122"/>
              </a:rPr>
              <a:t>……</a:t>
            </a:r>
            <a:r>
              <a:rPr lang="zh-CN" altLang="en-US" sz="3000" b="1" dirty="0">
                <a:latin typeface="楷体" panose="02010609060101010101" pitchFamily="49" charset="-122"/>
                <a:ea typeface="楷体" panose="02010609060101010101" pitchFamily="49" charset="-122"/>
              </a:rPr>
              <a:t>也是做一切学问的基本条件。</a:t>
            </a:r>
            <a:r>
              <a:rPr lang="en-US" altLang="zh-CN" sz="3000" b="1" dirty="0">
                <a:latin typeface="楷体" panose="02010609060101010101" pitchFamily="49" charset="-122"/>
                <a:ea typeface="楷体" panose="02010609060101010101" pitchFamily="49" charset="-122"/>
              </a:rPr>
              <a:t>”</a:t>
            </a:r>
            <a:endParaRPr lang="en-US" altLang="zh-CN" sz="3000" b="1" dirty="0">
              <a:latin typeface="楷体" panose="02010609060101010101" pitchFamily="49" charset="-122"/>
              <a:ea typeface="楷体" panose="02010609060101010101" pitchFamily="49" charset="-122"/>
            </a:endParaRPr>
          </a:p>
        </p:txBody>
      </p:sp>
      <p:sp>
        <p:nvSpPr>
          <p:cNvPr id="7" name="文本框 2"/>
          <p:cNvSpPr txBox="1"/>
          <p:nvPr/>
        </p:nvSpPr>
        <p:spPr>
          <a:xfrm>
            <a:off x="447675" y="3941763"/>
            <a:ext cx="8067675" cy="1476375"/>
          </a:xfrm>
          <a:prstGeom prst="rect">
            <a:avLst/>
          </a:prstGeom>
          <a:noFill/>
          <a:ln w="9525">
            <a:noFill/>
          </a:ln>
        </p:spPr>
        <p:txBody>
          <a:bodyPr>
            <a:spAutoFit/>
          </a:bodyPr>
          <a:p>
            <a:pPr>
              <a:lnSpc>
                <a:spcPct val="150000"/>
              </a:lnSpc>
            </a:pPr>
            <a:r>
              <a:rPr lang="en-US" altLang="zh-CN" sz="3000" b="1" dirty="0">
                <a:solidFill>
                  <a:srgbClr val="0000FF"/>
                </a:solidFill>
                <a:latin typeface="宋体" panose="02010600030101010101" pitchFamily="2" charset="-122"/>
              </a:rPr>
              <a:t>    </a:t>
            </a:r>
            <a:r>
              <a:rPr lang="zh-CN" altLang="zh-CN" sz="3000" b="1" dirty="0">
                <a:solidFill>
                  <a:srgbClr val="0000FF"/>
                </a:solidFill>
                <a:latin typeface="宋体" panose="02010600030101010101" pitchFamily="2" charset="-122"/>
              </a:rPr>
              <a:t>事前的思索和不随便轻信的怀疑精神乃是“做一切学问的基本条件”。</a:t>
            </a:r>
            <a:endParaRPr lang="zh-CN" altLang="zh-CN" sz="3000" b="1" dirty="0">
              <a:solidFill>
                <a:srgbClr val="0000FF"/>
              </a:solidFill>
              <a:latin typeface="宋体" panose="02010600030101010101"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p:tgtEl>
                                          <p:spTgt spid="7"/>
                                        </p:tgtEl>
                                        <p:attrNameLst>
                                          <p:attrName>ppt_y</p:attrName>
                                        </p:attrNameLst>
                                      </p:cBhvr>
                                      <p:tavLst>
                                        <p:tav tm="0">
                                          <p:val>
                                            <p:strVal val="#ppt_y+#ppt_h*1.125000"/>
                                          </p:val>
                                        </p:tav>
                                        <p:tav tm="100000">
                                          <p:val>
                                            <p:strVal val="#ppt_y"/>
                                          </p:val>
                                        </p:tav>
                                      </p:tavLst>
                                    </p:anim>
                                    <p:animEffect transition="in" filter="wipe(up)">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文本框 1"/>
          <p:cNvSpPr txBox="1"/>
          <p:nvPr/>
        </p:nvSpPr>
        <p:spPr>
          <a:xfrm>
            <a:off x="468313" y="1020763"/>
            <a:ext cx="8047037" cy="1290637"/>
          </a:xfrm>
          <a:prstGeom prst="rect">
            <a:avLst/>
          </a:prstGeom>
          <a:noFill/>
          <a:ln w="9525">
            <a:noFill/>
          </a:ln>
        </p:spPr>
        <p:txBody>
          <a:bodyPr>
            <a:spAutoFit/>
          </a:bodyPr>
          <a:p>
            <a:pPr>
              <a:lnSpc>
                <a:spcPct val="130000"/>
              </a:lnSpc>
            </a:pPr>
            <a:r>
              <a:rPr lang="en-US" altLang="zh-CN" sz="3000" b="1" dirty="0">
                <a:latin typeface="楷体" panose="02010609060101010101" pitchFamily="49" charset="-122"/>
                <a:ea typeface="楷体" panose="02010609060101010101" pitchFamily="49" charset="-122"/>
              </a:rPr>
              <a:t>    2.“</a:t>
            </a:r>
            <a:r>
              <a:rPr lang="zh-CN" altLang="en-US" sz="3000" b="1" dirty="0">
                <a:latin typeface="楷体" panose="02010609060101010101" pitchFamily="49" charset="-122"/>
                <a:ea typeface="楷体" panose="02010609060101010101" pitchFamily="49" charset="-122"/>
              </a:rPr>
              <a:t>我们听说中国古代有三皇、五帝，便要问问</a:t>
            </a:r>
            <a:r>
              <a:rPr lang="en-US" altLang="zh-CN" sz="3000" b="1" dirty="0">
                <a:latin typeface="楷体" panose="02010609060101010101" pitchFamily="49" charset="-122"/>
                <a:ea typeface="楷体" panose="02010609060101010101" pitchFamily="49" charset="-122"/>
              </a:rPr>
              <a:t>……</a:t>
            </a:r>
            <a:r>
              <a:rPr lang="zh-CN" altLang="en-US" sz="3000" b="1" dirty="0">
                <a:latin typeface="楷体" panose="02010609060101010101" pitchFamily="49" charset="-122"/>
                <a:ea typeface="楷体" panose="02010609060101010101" pitchFamily="49" charset="-122"/>
              </a:rPr>
              <a:t>有什么科学根据？</a:t>
            </a:r>
            <a:r>
              <a:rPr lang="en-US" altLang="zh-CN" sz="3000" b="1" dirty="0">
                <a:latin typeface="楷体" panose="02010609060101010101" pitchFamily="49" charset="-122"/>
                <a:ea typeface="楷体" panose="02010609060101010101" pitchFamily="49" charset="-122"/>
              </a:rPr>
              <a:t>”</a:t>
            </a:r>
            <a:endParaRPr lang="en-US" altLang="zh-CN" sz="3000" b="1" dirty="0">
              <a:latin typeface="楷体" panose="02010609060101010101" pitchFamily="49" charset="-122"/>
              <a:ea typeface="楷体" panose="02010609060101010101" pitchFamily="49" charset="-122"/>
            </a:endParaRPr>
          </a:p>
        </p:txBody>
      </p:sp>
      <p:sp>
        <p:nvSpPr>
          <p:cNvPr id="3" name="文本框 2"/>
          <p:cNvSpPr txBox="1"/>
          <p:nvPr/>
        </p:nvSpPr>
        <p:spPr>
          <a:xfrm>
            <a:off x="468313" y="2622550"/>
            <a:ext cx="1136650" cy="552450"/>
          </a:xfrm>
          <a:prstGeom prst="rect">
            <a:avLst/>
          </a:prstGeom>
          <a:noFill/>
          <a:ln w="9525">
            <a:noFill/>
          </a:ln>
        </p:spPr>
        <p:txBody>
          <a:bodyPr>
            <a:spAutoFit/>
          </a:bodyPr>
          <a:p>
            <a:r>
              <a:rPr lang="zh-CN" altLang="en-US" sz="3000" b="1" dirty="0">
                <a:solidFill>
                  <a:srgbClr val="0000FF"/>
                </a:solidFill>
                <a:latin typeface="黑体" panose="02010609060101010101" pitchFamily="49" charset="-122"/>
                <a:ea typeface="黑体" panose="02010609060101010101" pitchFamily="49" charset="-122"/>
              </a:rPr>
              <a:t>三皇：</a:t>
            </a:r>
            <a:endParaRPr lang="zh-CN" altLang="en-US" sz="3000" b="1" dirty="0">
              <a:solidFill>
                <a:srgbClr val="0000FF"/>
              </a:solidFill>
              <a:latin typeface="黑体" panose="02010609060101010101" pitchFamily="49" charset="-122"/>
              <a:ea typeface="黑体" panose="02010609060101010101" pitchFamily="49" charset="-122"/>
            </a:endParaRPr>
          </a:p>
        </p:txBody>
      </p:sp>
      <p:sp>
        <p:nvSpPr>
          <p:cNvPr id="2" name="文本框 1"/>
          <p:cNvSpPr txBox="1"/>
          <p:nvPr/>
        </p:nvSpPr>
        <p:spPr>
          <a:xfrm>
            <a:off x="2152650" y="2622550"/>
            <a:ext cx="4408488" cy="552450"/>
          </a:xfrm>
          <a:prstGeom prst="rect">
            <a:avLst/>
          </a:prstGeom>
          <a:noFill/>
          <a:ln w="9525">
            <a:noFill/>
          </a:ln>
        </p:spPr>
        <p:txBody>
          <a:bodyPr>
            <a:spAutoFit/>
          </a:bodyPr>
          <a:p>
            <a:r>
              <a:rPr lang="zh-CN" altLang="zh-CN" sz="3000" b="1" dirty="0">
                <a:latin typeface="宋体" panose="02010600030101010101" pitchFamily="2" charset="-122"/>
              </a:rPr>
              <a:t>指伏羲、神农、女娲</a:t>
            </a:r>
            <a:endParaRPr lang="zh-CN" altLang="zh-CN" sz="3000" b="1" dirty="0">
              <a:latin typeface="宋体" panose="02010600030101010101" pitchFamily="2" charset="-122"/>
            </a:endParaRPr>
          </a:p>
        </p:txBody>
      </p:sp>
      <p:sp>
        <p:nvSpPr>
          <p:cNvPr id="4" name="文本框 3"/>
          <p:cNvSpPr txBox="1"/>
          <p:nvPr/>
        </p:nvSpPr>
        <p:spPr>
          <a:xfrm>
            <a:off x="468313" y="3421063"/>
            <a:ext cx="1135062" cy="554037"/>
          </a:xfrm>
          <a:prstGeom prst="rect">
            <a:avLst/>
          </a:prstGeom>
          <a:noFill/>
          <a:ln w="9525">
            <a:noFill/>
          </a:ln>
        </p:spPr>
        <p:txBody>
          <a:bodyPr>
            <a:spAutoFit/>
          </a:bodyPr>
          <a:p>
            <a:r>
              <a:rPr lang="zh-CN" altLang="en-US" sz="3000" b="1" dirty="0">
                <a:solidFill>
                  <a:srgbClr val="0000FF"/>
                </a:solidFill>
                <a:latin typeface="黑体" panose="02010609060101010101" pitchFamily="49" charset="-122"/>
                <a:ea typeface="黑体" panose="02010609060101010101" pitchFamily="49" charset="-122"/>
              </a:rPr>
              <a:t>五帝：</a:t>
            </a:r>
            <a:endParaRPr lang="zh-CN" altLang="en-US" sz="3000" b="1" dirty="0">
              <a:solidFill>
                <a:srgbClr val="0000FF"/>
              </a:solidFill>
              <a:latin typeface="黑体" panose="02010609060101010101" pitchFamily="49" charset="-122"/>
              <a:ea typeface="黑体" panose="02010609060101010101" pitchFamily="49" charset="-122"/>
            </a:endParaRPr>
          </a:p>
        </p:txBody>
      </p:sp>
      <p:sp>
        <p:nvSpPr>
          <p:cNvPr id="6" name="文本框 5"/>
          <p:cNvSpPr txBox="1"/>
          <p:nvPr/>
        </p:nvSpPr>
        <p:spPr>
          <a:xfrm>
            <a:off x="2152650" y="3422650"/>
            <a:ext cx="5645150" cy="552450"/>
          </a:xfrm>
          <a:prstGeom prst="rect">
            <a:avLst/>
          </a:prstGeom>
          <a:noFill/>
          <a:ln w="9525">
            <a:noFill/>
          </a:ln>
        </p:spPr>
        <p:txBody>
          <a:bodyPr>
            <a:spAutoFit/>
          </a:bodyPr>
          <a:p>
            <a:r>
              <a:rPr lang="zh-CN" altLang="zh-CN" sz="3000" b="1" dirty="0">
                <a:latin typeface="宋体" panose="02010600030101010101" pitchFamily="2" charset="-122"/>
              </a:rPr>
              <a:t>黄帝、颛顼、帝喾、唐尧、虞舜</a:t>
            </a:r>
            <a:endParaRPr lang="zh-CN" altLang="zh-CN" sz="3000" b="1" dirty="0">
              <a:latin typeface="宋体" panose="02010600030101010101" pitchFamily="2" charset="-122"/>
            </a:endParaRPr>
          </a:p>
        </p:txBody>
      </p:sp>
      <p:sp>
        <p:nvSpPr>
          <p:cNvPr id="8" name="文本框 7"/>
          <p:cNvSpPr txBox="1"/>
          <p:nvPr/>
        </p:nvSpPr>
        <p:spPr>
          <a:xfrm>
            <a:off x="468313" y="4259263"/>
            <a:ext cx="1849437" cy="554037"/>
          </a:xfrm>
          <a:prstGeom prst="rect">
            <a:avLst/>
          </a:prstGeom>
          <a:noFill/>
          <a:ln w="9525">
            <a:noFill/>
          </a:ln>
        </p:spPr>
        <p:txBody>
          <a:bodyPr>
            <a:spAutoFit/>
          </a:bodyPr>
          <a:p>
            <a:r>
              <a:rPr lang="zh-CN" altLang="en-US" sz="3000" b="1" dirty="0">
                <a:solidFill>
                  <a:srgbClr val="0000FF"/>
                </a:solidFill>
                <a:latin typeface="黑体" panose="02010609060101010101" pitchFamily="49" charset="-122"/>
                <a:ea typeface="黑体" panose="02010609060101010101" pitchFamily="49" charset="-122"/>
              </a:rPr>
              <a:t>腐草为莹：</a:t>
            </a:r>
            <a:endParaRPr lang="zh-CN" altLang="en-US" sz="3000" b="1" dirty="0">
              <a:solidFill>
                <a:srgbClr val="0000FF"/>
              </a:solidFill>
              <a:latin typeface="黑体" panose="02010609060101010101" pitchFamily="49" charset="-122"/>
              <a:ea typeface="黑体" panose="02010609060101010101" pitchFamily="49" charset="-122"/>
            </a:endParaRPr>
          </a:p>
        </p:txBody>
      </p:sp>
      <p:sp>
        <p:nvSpPr>
          <p:cNvPr id="9" name="文本框 8"/>
          <p:cNvSpPr txBox="1"/>
          <p:nvPr/>
        </p:nvSpPr>
        <p:spPr>
          <a:xfrm>
            <a:off x="787400" y="4813300"/>
            <a:ext cx="4914900" cy="1292225"/>
          </a:xfrm>
          <a:prstGeom prst="rect">
            <a:avLst/>
          </a:prstGeom>
          <a:noFill/>
          <a:ln w="9525">
            <a:noFill/>
          </a:ln>
        </p:spPr>
        <p:txBody>
          <a:bodyPr>
            <a:spAutoFit/>
          </a:bodyPr>
          <a:p>
            <a:pPr>
              <a:lnSpc>
                <a:spcPct val="130000"/>
              </a:lnSpc>
            </a:pPr>
            <a:r>
              <a:rPr lang="zh-CN" altLang="zh-CN" sz="3000" b="1" dirty="0">
                <a:latin typeface="宋体" panose="02010600030101010101" pitchFamily="2" charset="-122"/>
              </a:rPr>
              <a:t>据《礼记·月令》篇：“季夏之月</a:t>
            </a:r>
            <a:r>
              <a:rPr lang="en-US" altLang="zh-CN" sz="3000" b="1" dirty="0">
                <a:latin typeface="宋体" panose="02010600030101010101" pitchFamily="2" charset="-122"/>
              </a:rPr>
              <a:t>……</a:t>
            </a:r>
            <a:r>
              <a:rPr lang="zh-CN" altLang="zh-CN" sz="3000" b="1" dirty="0">
                <a:latin typeface="宋体" panose="02010600030101010101" pitchFamily="2" charset="-122"/>
              </a:rPr>
              <a:t>腐草为萤”。</a:t>
            </a:r>
            <a:endParaRPr lang="zh-CN" altLang="zh-CN" sz="3000" b="1" dirty="0">
              <a:latin typeface="宋体" panose="02010600030101010101" pitchFamily="2" charset="-122"/>
            </a:endParaRPr>
          </a:p>
        </p:txBody>
      </p:sp>
      <p:pic>
        <p:nvPicPr>
          <p:cNvPr id="10" name="图片 9"/>
          <p:cNvPicPr>
            <a:picLocks noChangeAspect="1"/>
          </p:cNvPicPr>
          <p:nvPr/>
        </p:nvPicPr>
        <p:blipFill>
          <a:blip r:embed="rId1"/>
          <a:stretch>
            <a:fillRect/>
          </a:stretch>
        </p:blipFill>
        <p:spPr>
          <a:xfrm>
            <a:off x="5867400" y="4351338"/>
            <a:ext cx="2647950" cy="1754187"/>
          </a:xfrm>
          <a:prstGeom prst="rect">
            <a:avLst/>
          </a:prstGeom>
          <a:noFill/>
          <a:ln w="9525">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heckerboard(across)">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checkerboard(across)">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checkerboard(across)">
                                      <p:cBhvr>
                                        <p:cTn id="27" dur="500"/>
                                        <p:tgtEl>
                                          <p:spTgt spid="8"/>
                                        </p:tgtEl>
                                      </p:cBhvr>
                                    </p:animEffect>
                                  </p:childTnLst>
                                </p:cTn>
                              </p:par>
                            </p:childTnLst>
                          </p:cTn>
                        </p:par>
                        <p:par>
                          <p:cTn id="28" fill="hold">
                            <p:stCondLst>
                              <p:cond delay="500"/>
                            </p:stCondLst>
                            <p:childTnLst>
                              <p:par>
                                <p:cTn id="29" presetID="12" presetClass="entr" presetSubtype="4"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500"/>
                                        <p:tgtEl>
                                          <p:spTgt spid="9"/>
                                        </p:tgtEl>
                                        <p:attrNameLst>
                                          <p:attrName>ppt_y</p:attrName>
                                        </p:attrNameLst>
                                      </p:cBhvr>
                                      <p:tavLst>
                                        <p:tav tm="0">
                                          <p:val>
                                            <p:strVal val="#ppt_y+#ppt_h*1.125000"/>
                                          </p:val>
                                        </p:tav>
                                        <p:tav tm="100000">
                                          <p:val>
                                            <p:strVal val="#ppt_y"/>
                                          </p:val>
                                        </p:tav>
                                      </p:tavLst>
                                    </p:anim>
                                    <p:animEffect transition="in" filter="wipe(up)">
                                      <p:cBhvr>
                                        <p:cTn id="32" dur="500"/>
                                        <p:tgtEl>
                                          <p:spTgt spid="9"/>
                                        </p:tgtEl>
                                      </p:cBhvr>
                                    </p:animEffect>
                                  </p:childTnLst>
                                </p:cTn>
                              </p:par>
                            </p:childTnLst>
                          </p:cTn>
                        </p:par>
                        <p:par>
                          <p:cTn id="33" fill="hold">
                            <p:stCondLst>
                              <p:cond delay="1000"/>
                            </p:stCondLst>
                            <p:childTnLst>
                              <p:par>
                                <p:cTn id="34" presetID="10" presetClass="entr" presetSubtype="0" fill="hold"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P spid="4" grpId="0"/>
      <p:bldP spid="6" grpId="0"/>
      <p:bldP spid="8" grpId="0"/>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1"/>
          <p:cNvSpPr txBox="1"/>
          <p:nvPr/>
        </p:nvSpPr>
        <p:spPr>
          <a:xfrm>
            <a:off x="420688" y="3327400"/>
            <a:ext cx="8094662" cy="1476375"/>
          </a:xfrm>
          <a:prstGeom prst="rect">
            <a:avLst/>
          </a:prstGeom>
          <a:noFill/>
          <a:ln w="9525">
            <a:noFill/>
          </a:ln>
        </p:spPr>
        <p:txBody>
          <a:bodyPr>
            <a:spAutoFit/>
          </a:bodyPr>
          <a:p>
            <a:pPr>
              <a:lnSpc>
                <a:spcPct val="150000"/>
              </a:lnSpc>
            </a:pPr>
            <a:r>
              <a:rPr lang="en-US" altLang="zh-CN" sz="3000" b="1" dirty="0">
                <a:latin typeface="楷体" panose="02010609060101010101" pitchFamily="49" charset="-122"/>
                <a:ea typeface="楷体" panose="02010609060101010101" pitchFamily="49" charset="-122"/>
              </a:rPr>
              <a:t>    3.“</a:t>
            </a:r>
            <a:r>
              <a:rPr lang="zh-CN" altLang="en-US" sz="3000" b="1" dirty="0">
                <a:latin typeface="楷体" panose="02010609060101010101" pitchFamily="49" charset="-122"/>
                <a:ea typeface="楷体" panose="02010609060101010101" pitchFamily="49" charset="-122"/>
              </a:rPr>
              <a:t>我们若能这样追问，一切虚妄的学说便不攻自破了。</a:t>
            </a:r>
            <a:r>
              <a:rPr lang="en-US" altLang="zh-CN" sz="3000" b="1" dirty="0">
                <a:latin typeface="楷体" panose="02010609060101010101" pitchFamily="49" charset="-122"/>
                <a:ea typeface="楷体" panose="02010609060101010101" pitchFamily="49" charset="-122"/>
              </a:rPr>
              <a:t>”</a:t>
            </a:r>
            <a:endParaRPr lang="en-US" altLang="zh-CN" sz="3000" b="1" dirty="0">
              <a:latin typeface="楷体" panose="02010609060101010101" pitchFamily="49" charset="-122"/>
              <a:ea typeface="楷体" panose="02010609060101010101" pitchFamily="49" charset="-122"/>
            </a:endParaRPr>
          </a:p>
        </p:txBody>
      </p:sp>
      <p:sp>
        <p:nvSpPr>
          <p:cNvPr id="7" name="文本框 2"/>
          <p:cNvSpPr txBox="1"/>
          <p:nvPr/>
        </p:nvSpPr>
        <p:spPr>
          <a:xfrm>
            <a:off x="1362075" y="5059363"/>
            <a:ext cx="6419850" cy="554037"/>
          </a:xfrm>
          <a:prstGeom prst="rect">
            <a:avLst/>
          </a:prstGeom>
          <a:noFill/>
          <a:ln w="9525">
            <a:noFill/>
          </a:ln>
        </p:spPr>
        <p:txBody>
          <a:bodyPr>
            <a:spAutoFit/>
          </a:bodyPr>
          <a:p>
            <a:r>
              <a:rPr lang="zh-CN" altLang="zh-CN" sz="3000" b="1" dirty="0">
                <a:solidFill>
                  <a:srgbClr val="0000FF"/>
                </a:solidFill>
                <a:latin typeface="宋体" panose="02010600030101010101" pitchFamily="2" charset="-122"/>
              </a:rPr>
              <a:t>指出怀疑的精神对做学问的重要意义</a:t>
            </a:r>
            <a:endParaRPr lang="zh-CN" altLang="zh-CN" sz="3000" b="1" dirty="0">
              <a:solidFill>
                <a:srgbClr val="0000FF"/>
              </a:solidFill>
              <a:latin typeface="宋体" panose="02010600030101010101" pitchFamily="2" charset="-122"/>
            </a:endParaRPr>
          </a:p>
        </p:txBody>
      </p:sp>
      <p:sp>
        <p:nvSpPr>
          <p:cNvPr id="33796" name="文本框 2"/>
          <p:cNvSpPr txBox="1"/>
          <p:nvPr/>
        </p:nvSpPr>
        <p:spPr>
          <a:xfrm>
            <a:off x="422275" y="1123950"/>
            <a:ext cx="8093075" cy="1890713"/>
          </a:xfrm>
          <a:prstGeom prst="rect">
            <a:avLst/>
          </a:prstGeom>
          <a:noFill/>
          <a:ln w="9525">
            <a:noFill/>
          </a:ln>
        </p:spPr>
        <p:txBody>
          <a:bodyPr>
            <a:spAutoFit/>
          </a:bodyPr>
          <a:p>
            <a:pPr>
              <a:lnSpc>
                <a:spcPct val="130000"/>
              </a:lnSpc>
            </a:pPr>
            <a:r>
              <a:rPr lang="zh-CN" altLang="en-US" sz="3000" b="1" dirty="0">
                <a:solidFill>
                  <a:srgbClr val="FF0000"/>
                </a:solidFill>
                <a:latin typeface="宋体" panose="02010600030101010101" pitchFamily="2" charset="-122"/>
              </a:rPr>
              <a:t>举例论证：</a:t>
            </a:r>
            <a:r>
              <a:rPr lang="zh-CN" altLang="zh-CN" sz="3000" b="1" dirty="0">
                <a:latin typeface="宋体" panose="02010600030101010101" pitchFamily="2" charset="-122"/>
              </a:rPr>
              <a:t>举二例（“三皇、五帝”的传说、“腐草为萤”的记载）具体说明如何以怀疑的精神对待传说。</a:t>
            </a:r>
            <a:endParaRPr lang="zh-CN" altLang="zh-CN" sz="3000" b="1" dirty="0">
              <a:latin typeface="宋体" panose="02010600030101010101"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p:tgtEl>
                                          <p:spTgt spid="7"/>
                                        </p:tgtEl>
                                        <p:attrNameLst>
                                          <p:attrName>ppt_y</p:attrName>
                                        </p:attrNameLst>
                                      </p:cBhvr>
                                      <p:tavLst>
                                        <p:tav tm="0">
                                          <p:val>
                                            <p:strVal val="#ppt_y+#ppt_h*1.125000"/>
                                          </p:val>
                                        </p:tav>
                                        <p:tav tm="100000">
                                          <p:val>
                                            <p:strVal val="#ppt_y"/>
                                          </p:val>
                                        </p:tav>
                                      </p:tavLst>
                                    </p:anim>
                                    <p:animEffect transition="in" filter="wipe(up)">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8" name="文本框 2"/>
          <p:cNvSpPr txBox="1"/>
          <p:nvPr/>
        </p:nvSpPr>
        <p:spPr>
          <a:xfrm>
            <a:off x="392113" y="1223963"/>
            <a:ext cx="5505450" cy="582612"/>
          </a:xfrm>
          <a:prstGeom prst="rect">
            <a:avLst/>
          </a:prstGeom>
          <a:noFill/>
          <a:ln w="9525">
            <a:noFill/>
          </a:ln>
        </p:spPr>
        <p:txBody>
          <a:bodyPr>
            <a:spAutoFit/>
          </a:bodyPr>
          <a:p>
            <a:r>
              <a:rPr lang="en-US" altLang="zh-CN" sz="3200" b="1" dirty="0">
                <a:solidFill>
                  <a:srgbClr val="FF0000"/>
                </a:solidFill>
                <a:latin typeface="黑体" panose="02010609060101010101" pitchFamily="49" charset="-122"/>
                <a:ea typeface="黑体" panose="02010609060101010101" pitchFamily="49" charset="-122"/>
                <a:sym typeface="宋体" panose="02010600030101010101" pitchFamily="2" charset="-122"/>
              </a:rPr>
              <a:t>本段的中心在哪层？</a:t>
            </a:r>
            <a:r>
              <a:rPr lang="zh-CN" altLang="en-US" sz="3200" b="1" dirty="0">
                <a:solidFill>
                  <a:srgbClr val="FF0000"/>
                </a:solidFill>
                <a:latin typeface="黑体" panose="02010609060101010101" pitchFamily="49" charset="-122"/>
                <a:ea typeface="黑体" panose="02010609060101010101" pitchFamily="49" charset="-122"/>
                <a:sym typeface="宋体" panose="02010600030101010101" pitchFamily="2" charset="-122"/>
              </a:rPr>
              <a:t>为什么？</a:t>
            </a:r>
            <a:endParaRPr lang="zh-CN" altLang="en-US" sz="3200" b="1" dirty="0">
              <a:solidFill>
                <a:srgbClr val="FF0000"/>
              </a:solidFill>
              <a:latin typeface="黑体" panose="02010609060101010101" pitchFamily="49" charset="-122"/>
              <a:ea typeface="黑体" panose="02010609060101010101" pitchFamily="49" charset="-122"/>
              <a:sym typeface="宋体" panose="02010600030101010101" pitchFamily="2" charset="-122"/>
            </a:endParaRPr>
          </a:p>
        </p:txBody>
      </p:sp>
      <p:sp>
        <p:nvSpPr>
          <p:cNvPr id="3" name="文本框 2"/>
          <p:cNvSpPr txBox="1"/>
          <p:nvPr/>
        </p:nvSpPr>
        <p:spPr>
          <a:xfrm>
            <a:off x="392113" y="2049463"/>
            <a:ext cx="8301037" cy="3554412"/>
          </a:xfrm>
          <a:prstGeom prst="rect">
            <a:avLst/>
          </a:prstGeom>
          <a:noFill/>
          <a:ln w="9525">
            <a:noFill/>
          </a:ln>
        </p:spPr>
        <p:txBody>
          <a:bodyPr>
            <a:spAutoFit/>
          </a:bodyPr>
          <a:p>
            <a:pPr>
              <a:lnSpc>
                <a:spcPct val="150000"/>
              </a:lnSpc>
            </a:pPr>
            <a:r>
              <a:rPr lang="en-US" altLang="zh-CN" sz="3000" b="1" dirty="0">
                <a:latin typeface="宋体" panose="02010600030101010101" pitchFamily="2" charset="-122"/>
              </a:rPr>
              <a:t>    </a:t>
            </a:r>
            <a:r>
              <a:rPr lang="zh-CN" altLang="zh-CN" sz="3000" b="1" dirty="0">
                <a:latin typeface="宋体" panose="02010600030101010101" pitchFamily="2" charset="-122"/>
              </a:rPr>
              <a:t>第三层。本文是在提出总论点后设立分论点加以论证，第三段以一个方面论证总论点，阐明为什么怀疑精神是做一切学问的基本条件，这是第一个分论点的内容，本段第三层说的就是这个内容。</a:t>
            </a:r>
            <a:endParaRPr lang="zh-CN" altLang="zh-CN" sz="3000" b="1" dirty="0">
              <a:latin typeface="宋体" panose="02010600030101010101"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3"/>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3"/>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2" name="文本框 2"/>
          <p:cNvSpPr txBox="1"/>
          <p:nvPr/>
        </p:nvSpPr>
        <p:spPr>
          <a:xfrm>
            <a:off x="425450" y="822325"/>
            <a:ext cx="8140700" cy="2011363"/>
          </a:xfrm>
          <a:prstGeom prst="rect">
            <a:avLst/>
          </a:prstGeom>
          <a:noFill/>
          <a:ln w="9525">
            <a:noFill/>
          </a:ln>
        </p:spPr>
        <p:txBody>
          <a:bodyPr>
            <a:spAutoFit/>
          </a:bodyPr>
          <a:p>
            <a:pPr>
              <a:lnSpc>
                <a:spcPct val="130000"/>
              </a:lnSpc>
            </a:pPr>
            <a:r>
              <a:rPr lang="en-US" altLang="zh-CN" sz="3200" b="1" dirty="0">
                <a:solidFill>
                  <a:srgbClr val="FF0000"/>
                </a:solidFill>
                <a:latin typeface="黑体" panose="02010609060101010101" pitchFamily="49" charset="-122"/>
                <a:ea typeface="黑体" panose="02010609060101010101" pitchFamily="49" charset="-122"/>
                <a:sym typeface="宋体" panose="02010600030101010101" pitchFamily="2" charset="-122"/>
              </a:rPr>
              <a:t>    </a:t>
            </a:r>
            <a:r>
              <a:rPr lang="zh-CN" altLang="zh-CN" sz="3200" b="1" dirty="0">
                <a:solidFill>
                  <a:srgbClr val="FF0000"/>
                </a:solidFill>
                <a:latin typeface="黑体" panose="02010609060101010101" pitchFamily="49" charset="-122"/>
                <a:ea typeface="黑体" panose="02010609060101010101" pitchFamily="49" charset="-122"/>
                <a:sym typeface="宋体" panose="02010600030101010101" pitchFamily="2" charset="-122"/>
              </a:rPr>
              <a:t>第五段和第四段同是谈怀疑精神对做学问的意义，为什么写了第四段还写第五段？两段的内容有何不同？</a:t>
            </a:r>
            <a:endParaRPr lang="zh-CN" altLang="zh-CN" sz="3200" b="1" dirty="0">
              <a:solidFill>
                <a:srgbClr val="FF0000"/>
              </a:solidFill>
              <a:latin typeface="黑体" panose="02010609060101010101" pitchFamily="49" charset="-122"/>
              <a:ea typeface="黑体" panose="02010609060101010101" pitchFamily="49" charset="-122"/>
              <a:sym typeface="宋体" panose="02010600030101010101" pitchFamily="2" charset="-122"/>
            </a:endParaRPr>
          </a:p>
        </p:txBody>
      </p:sp>
      <p:sp>
        <p:nvSpPr>
          <p:cNvPr id="3" name="文本框 2"/>
          <p:cNvSpPr txBox="1"/>
          <p:nvPr/>
        </p:nvSpPr>
        <p:spPr>
          <a:xfrm>
            <a:off x="425450" y="3122613"/>
            <a:ext cx="8140700" cy="2492375"/>
          </a:xfrm>
          <a:prstGeom prst="rect">
            <a:avLst/>
          </a:prstGeom>
          <a:noFill/>
          <a:ln w="9525">
            <a:noFill/>
          </a:ln>
        </p:spPr>
        <p:txBody>
          <a:bodyPr>
            <a:spAutoFit/>
          </a:bodyPr>
          <a:p>
            <a:pPr>
              <a:lnSpc>
                <a:spcPct val="130000"/>
              </a:lnSpc>
            </a:pPr>
            <a:r>
              <a:rPr lang="en-US" altLang="zh-CN" sz="3000" b="1" dirty="0">
                <a:latin typeface="宋体" panose="02010600030101010101" pitchFamily="2" charset="-122"/>
              </a:rPr>
              <a:t>    </a:t>
            </a:r>
            <a:r>
              <a:rPr lang="zh-CN" altLang="en-US" sz="3000" b="1" dirty="0">
                <a:latin typeface="宋体" panose="02010600030101010101" pitchFamily="2" charset="-122"/>
              </a:rPr>
              <a:t>第四段说的是对于“传说”要用怀疑精神对待，第五段则说读书做学问要有怀疑精神，这方面论及了，文章的论述才算是全面，亦可见作者构思的周到。</a:t>
            </a:r>
            <a:endParaRPr lang="zh-CN" altLang="en-US" sz="3000" b="1" dirty="0">
              <a:latin typeface="宋体" panose="02010600030101010101"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77825" y="1857375"/>
            <a:ext cx="8228013" cy="3552825"/>
          </a:xfrm>
          <a:prstGeom prst="rect">
            <a:avLst/>
          </a:prstGeom>
          <a:noFill/>
          <a:ln w="9525">
            <a:noFill/>
          </a:ln>
        </p:spPr>
        <p:txBody>
          <a:bodyPr>
            <a:spAutoFit/>
          </a:bodyPr>
          <a:p>
            <a:pPr marL="457200" indent="-457200">
              <a:lnSpc>
                <a:spcPct val="150000"/>
              </a:lnSpc>
              <a:buClr>
                <a:srgbClr val="B7DEE8"/>
              </a:buClr>
              <a:buFont typeface="Arial" panose="020B0604020202020204" pitchFamily="34" charset="0"/>
              <a:buChar char="•"/>
            </a:pPr>
            <a:r>
              <a:rPr lang="zh-CN" altLang="en-US" sz="3000" b="1" dirty="0">
                <a:solidFill>
                  <a:srgbClr val="C00000"/>
                </a:solidFill>
                <a:latin typeface="宋体" panose="02010600030101010101" pitchFamily="2" charset="-122"/>
              </a:rPr>
              <a:t>第四段：</a:t>
            </a:r>
            <a:r>
              <a:rPr lang="zh-CN" altLang="en-US" sz="3000" b="1" dirty="0">
                <a:latin typeface="宋体" panose="02010600030101010101" pitchFamily="2" charset="-122"/>
              </a:rPr>
              <a:t>侧重说怀疑思索是为了取“是”弃“非”，攻破“一切虚妄的学说”。</a:t>
            </a:r>
            <a:endParaRPr lang="zh-CN" altLang="en-US" sz="3000" b="1" dirty="0">
              <a:latin typeface="宋体" panose="02010600030101010101" pitchFamily="2" charset="-122"/>
            </a:endParaRPr>
          </a:p>
          <a:p>
            <a:pPr marL="457200" indent="-457200">
              <a:lnSpc>
                <a:spcPct val="150000"/>
              </a:lnSpc>
              <a:buClr>
                <a:srgbClr val="B7DEE8"/>
              </a:buClr>
              <a:buFont typeface="Arial" panose="020B0604020202020204" pitchFamily="34" charset="0"/>
              <a:buChar char="•"/>
            </a:pPr>
            <a:r>
              <a:rPr lang="zh-CN" altLang="en-US" sz="3000" b="1" dirty="0">
                <a:solidFill>
                  <a:srgbClr val="C00000"/>
                </a:solidFill>
                <a:latin typeface="宋体" panose="02010600030101010101" pitchFamily="2" charset="-122"/>
              </a:rPr>
              <a:t>第五段</a:t>
            </a:r>
            <a:r>
              <a:rPr lang="zh-CN" altLang="en-US" sz="3000" b="1" dirty="0">
                <a:latin typeface="宋体" panose="02010600030101010101" pitchFamily="2" charset="-122"/>
              </a:rPr>
              <a:t>侧重说怀疑思索的三个步骤及其目的：“因怀疑而思索，因思索而辨别是非</a:t>
            </a:r>
            <a:r>
              <a:rPr lang="en-US" altLang="zh-CN" sz="3000" b="1" dirty="0">
                <a:latin typeface="宋体" panose="02010600030101010101" pitchFamily="2" charset="-122"/>
              </a:rPr>
              <a:t>……</a:t>
            </a:r>
            <a:r>
              <a:rPr lang="zh-CN" altLang="en-US" sz="3000" b="1" dirty="0">
                <a:latin typeface="宋体" panose="02010600030101010101" pitchFamily="2" charset="-122"/>
              </a:rPr>
              <a:t>那种学问才是自己的学问</a:t>
            </a:r>
            <a:r>
              <a:rPr lang="zh-CN" altLang="en-US" sz="3000" b="1" dirty="0">
                <a:latin typeface="宋体" panose="02010600030101010101" pitchFamily="2" charset="-122"/>
                <a:sym typeface="宋体" panose="02010600030101010101" pitchFamily="2" charset="-122"/>
              </a:rPr>
              <a:t>。</a:t>
            </a:r>
            <a:r>
              <a:rPr lang="zh-CN" altLang="en-US" sz="3000" b="1" dirty="0">
                <a:latin typeface="宋体" panose="02010600030101010101" pitchFamily="2" charset="-122"/>
              </a:rPr>
              <a:t>”</a:t>
            </a:r>
            <a:endParaRPr lang="zh-CN" altLang="en-US" sz="3000" b="1" dirty="0">
              <a:latin typeface="宋体" panose="02010600030101010101" pitchFamily="2" charset="-122"/>
            </a:endParaRPr>
          </a:p>
        </p:txBody>
      </p:sp>
      <p:sp>
        <p:nvSpPr>
          <p:cNvPr id="36867" name="文本框 1"/>
          <p:cNvSpPr txBox="1"/>
          <p:nvPr/>
        </p:nvSpPr>
        <p:spPr>
          <a:xfrm>
            <a:off x="377825" y="1133475"/>
            <a:ext cx="1408113" cy="584200"/>
          </a:xfrm>
          <a:prstGeom prst="rect">
            <a:avLst/>
          </a:prstGeom>
          <a:noFill/>
          <a:ln w="9525">
            <a:noFill/>
          </a:ln>
        </p:spPr>
        <p:txBody>
          <a:bodyPr wrap="none">
            <a:spAutoFit/>
          </a:bodyPr>
          <a:p>
            <a:r>
              <a:rPr lang="zh-CN" altLang="en-US" sz="3200" b="1" dirty="0">
                <a:solidFill>
                  <a:srgbClr val="FF0000"/>
                </a:solidFill>
                <a:latin typeface="黑体" panose="02010609060101010101" pitchFamily="49" charset="-122"/>
                <a:ea typeface="黑体" panose="02010609060101010101" pitchFamily="49" charset="-122"/>
              </a:rPr>
              <a:t>内容：</a:t>
            </a:r>
            <a:endParaRPr lang="zh-CN" altLang="en-US" sz="3200" b="1" dirty="0">
              <a:solidFill>
                <a:srgbClr val="FF0000"/>
              </a:solidFill>
              <a:latin typeface="黑体" panose="02010609060101010101" pitchFamily="49" charset="-122"/>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90" name="文本框 2"/>
          <p:cNvSpPr txBox="1"/>
          <p:nvPr/>
        </p:nvSpPr>
        <p:spPr>
          <a:xfrm>
            <a:off x="511175" y="1228725"/>
            <a:ext cx="6091238" cy="584200"/>
          </a:xfrm>
          <a:prstGeom prst="rect">
            <a:avLst/>
          </a:prstGeom>
          <a:noFill/>
          <a:ln w="9525">
            <a:noFill/>
          </a:ln>
        </p:spPr>
        <p:txBody>
          <a:bodyPr>
            <a:spAutoFit/>
          </a:bodyPr>
          <a:p>
            <a:r>
              <a:rPr lang="zh-CN" altLang="en-US" sz="3200" b="1" dirty="0">
                <a:solidFill>
                  <a:srgbClr val="FF0000"/>
                </a:solidFill>
                <a:latin typeface="黑体" panose="02010609060101010101" pitchFamily="49" charset="-122"/>
                <a:ea typeface="黑体" panose="02010609060101010101" pitchFamily="49" charset="-122"/>
                <a:sym typeface="宋体" panose="02010600030101010101" pitchFamily="2" charset="-122"/>
              </a:rPr>
              <a:t>阅读第六段，说说开头的作用。</a:t>
            </a:r>
            <a:endParaRPr lang="zh-CN" altLang="en-US" sz="3200" b="1" dirty="0">
              <a:solidFill>
                <a:srgbClr val="FF0000"/>
              </a:solidFill>
              <a:latin typeface="黑体" panose="02010609060101010101" pitchFamily="49" charset="-122"/>
              <a:ea typeface="黑体" panose="02010609060101010101" pitchFamily="49" charset="-122"/>
              <a:sym typeface="宋体" panose="02010600030101010101" pitchFamily="2" charset="-122"/>
            </a:endParaRPr>
          </a:p>
        </p:txBody>
      </p:sp>
      <p:sp>
        <p:nvSpPr>
          <p:cNvPr id="4" name="文本框 2"/>
          <p:cNvSpPr txBox="1"/>
          <p:nvPr/>
        </p:nvSpPr>
        <p:spPr>
          <a:xfrm>
            <a:off x="511175" y="2143125"/>
            <a:ext cx="8115300" cy="3554413"/>
          </a:xfrm>
          <a:prstGeom prst="rect">
            <a:avLst/>
          </a:prstGeom>
          <a:noFill/>
          <a:ln w="9525">
            <a:noFill/>
          </a:ln>
        </p:spPr>
        <p:txBody>
          <a:bodyPr>
            <a:spAutoFit/>
          </a:bodyPr>
          <a:p>
            <a:pPr>
              <a:lnSpc>
                <a:spcPct val="150000"/>
              </a:lnSpc>
            </a:pPr>
            <a:r>
              <a:rPr lang="en-US" altLang="zh-CN" sz="3000" b="1" dirty="0">
                <a:solidFill>
                  <a:srgbClr val="C00000"/>
                </a:solidFill>
                <a:latin typeface="宋体" panose="02010600030101010101" pitchFamily="2" charset="-122"/>
              </a:rPr>
              <a:t>     </a:t>
            </a:r>
            <a:r>
              <a:rPr lang="zh-CN" altLang="en-US" sz="3000" b="1" dirty="0">
                <a:solidFill>
                  <a:srgbClr val="0000FF"/>
                </a:solidFill>
                <a:latin typeface="宋体" panose="02010600030101010101" pitchFamily="2" charset="-122"/>
              </a:rPr>
              <a:t>①结构上承上启下。</a:t>
            </a:r>
            <a:r>
              <a:rPr lang="zh-CN" altLang="en-US" sz="3000" b="1" dirty="0">
                <a:latin typeface="宋体" panose="02010600030101010101" pitchFamily="2" charset="-122"/>
              </a:rPr>
              <a:t>前一分句承上，是上文论述的总结，后一分句启下，提出后文要论述的论点。“不仅……，也……”，分句之间是递进关系，使文章前后部分具有层进关系，论述深入一步。</a:t>
            </a:r>
            <a:endParaRPr lang="zh-CN" altLang="en-US" sz="3000" b="1" dirty="0">
              <a:latin typeface="宋体" panose="02010600030101010101"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4" name="文本框 2"/>
          <p:cNvSpPr txBox="1"/>
          <p:nvPr/>
        </p:nvSpPr>
        <p:spPr>
          <a:xfrm>
            <a:off x="342900" y="873125"/>
            <a:ext cx="8259763" cy="5260975"/>
          </a:xfrm>
          <a:prstGeom prst="rect">
            <a:avLst/>
          </a:prstGeom>
          <a:noFill/>
          <a:ln w="9525">
            <a:noFill/>
          </a:ln>
        </p:spPr>
        <p:txBody>
          <a:bodyPr>
            <a:spAutoFit/>
          </a:bodyPr>
          <a:p>
            <a:pPr>
              <a:lnSpc>
                <a:spcPct val="150000"/>
              </a:lnSpc>
            </a:pPr>
            <a:r>
              <a:rPr lang="en-US" altLang="zh-CN" sz="2800" b="1" dirty="0">
                <a:solidFill>
                  <a:srgbClr val="C00000"/>
                </a:solidFill>
                <a:latin typeface="宋体" panose="02010600030101010101" pitchFamily="2" charset="-122"/>
              </a:rPr>
              <a:t>    </a:t>
            </a:r>
            <a:r>
              <a:rPr lang="zh-CN" altLang="en-US" sz="2800" b="1" dirty="0">
                <a:solidFill>
                  <a:srgbClr val="0000FF"/>
                </a:solidFill>
                <a:latin typeface="宋体" panose="02010600030101010101" pitchFamily="2" charset="-122"/>
              </a:rPr>
              <a:t>②内容上揭示第一个分论点，提出第二个分论点。</a:t>
            </a:r>
            <a:r>
              <a:rPr lang="zh-CN" altLang="en-US" sz="2800" b="1" dirty="0">
                <a:latin typeface="宋体" panose="02010600030101010101" pitchFamily="2" charset="-122"/>
              </a:rPr>
              <a:t>这句的前一分句揭示第一个分论点“怀疑”是“辨伪去妄的必须步骤”，从一个方面回答为什么怀疑精神是做一切学问的基本条件，阐明了总论点；后一分句提出第二个分论点“怀疑”是“建设新学说、启迪新发明的基本条件”，这个分论点从另一方面回答为什么说怀疑精神是做一切学问的基本条件，阐明总论点。</a:t>
            </a:r>
            <a:endParaRPr lang="zh-CN" altLang="en-US" sz="2800" b="1" dirty="0">
              <a:latin typeface="宋体" panose="02010600030101010101" pitchFamily="2" charset="-122"/>
            </a:endParaRPr>
          </a:p>
        </p:txBody>
      </p:sp>
    </p:spTree>
  </p:cSld>
  <p:clrMapOvr>
    <a:masterClrMapping/>
  </p:clrMapOvr>
  <p:transition>
    <p:random/>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文本框 2"/>
          <p:cNvSpPr txBox="1"/>
          <p:nvPr/>
        </p:nvSpPr>
        <p:spPr>
          <a:xfrm>
            <a:off x="1184275" y="1341438"/>
            <a:ext cx="4487863" cy="584200"/>
          </a:xfrm>
          <a:prstGeom prst="rect">
            <a:avLst/>
          </a:prstGeom>
          <a:noFill/>
          <a:ln w="9525">
            <a:noFill/>
          </a:ln>
        </p:spPr>
        <p:txBody>
          <a:bodyPr>
            <a:spAutoFit/>
          </a:bodyPr>
          <a:p>
            <a:r>
              <a:rPr lang="zh-CN" altLang="en-US" sz="3200" b="1" dirty="0">
                <a:solidFill>
                  <a:srgbClr val="FF0000"/>
                </a:solidFill>
                <a:latin typeface="黑体" panose="02010609060101010101" pitchFamily="49" charset="-122"/>
                <a:ea typeface="黑体" panose="02010609060101010101" pitchFamily="49" charset="-122"/>
                <a:sym typeface="宋体" panose="02010600030101010101" pitchFamily="2" charset="-122"/>
              </a:rPr>
              <a:t>两个分论点的基本含义：</a:t>
            </a:r>
            <a:endParaRPr lang="zh-CN" altLang="en-US" sz="3200" b="1" dirty="0">
              <a:solidFill>
                <a:srgbClr val="FF0000"/>
              </a:solidFill>
              <a:latin typeface="黑体" panose="02010609060101010101" pitchFamily="49" charset="-122"/>
              <a:ea typeface="黑体" panose="02010609060101010101" pitchFamily="49" charset="-122"/>
              <a:sym typeface="宋体" panose="02010600030101010101" pitchFamily="2" charset="-122"/>
            </a:endParaRPr>
          </a:p>
        </p:txBody>
      </p:sp>
      <p:sp>
        <p:nvSpPr>
          <p:cNvPr id="7" name="文本框 2"/>
          <p:cNvSpPr txBox="1"/>
          <p:nvPr/>
        </p:nvSpPr>
        <p:spPr>
          <a:xfrm>
            <a:off x="627063" y="2390775"/>
            <a:ext cx="7888287" cy="552450"/>
          </a:xfrm>
          <a:prstGeom prst="rect">
            <a:avLst/>
          </a:prstGeom>
          <a:noFill/>
          <a:ln w="9525">
            <a:noFill/>
          </a:ln>
        </p:spPr>
        <p:txBody>
          <a:bodyPr>
            <a:spAutoFit/>
          </a:bodyPr>
          <a:p>
            <a:r>
              <a:rPr lang="zh-CN" altLang="zh-CN" sz="3000" b="1" dirty="0">
                <a:latin typeface="楷体" panose="02010609060101010101" pitchFamily="49" charset="-122"/>
                <a:ea typeface="楷体" panose="02010609060101010101" pitchFamily="49" charset="-122"/>
              </a:rPr>
              <a:t>“怀疑不仅是</a:t>
            </a:r>
            <a:r>
              <a:rPr lang="en-US" altLang="zh-CN" sz="3000" b="1" dirty="0">
                <a:latin typeface="楷体" panose="02010609060101010101" pitchFamily="49" charset="-122"/>
                <a:ea typeface="楷体" panose="02010609060101010101" pitchFamily="49" charset="-122"/>
              </a:rPr>
              <a:t>……</a:t>
            </a:r>
            <a:r>
              <a:rPr lang="zh-CN" altLang="zh-CN" sz="3000" b="1" dirty="0">
                <a:latin typeface="楷体" panose="02010609060101010101" pitchFamily="49" charset="-122"/>
                <a:ea typeface="楷体" panose="02010609060101010101" pitchFamily="49" charset="-122"/>
              </a:rPr>
              <a:t>启迪新发明的基本条件。”</a:t>
            </a:r>
            <a:endParaRPr lang="zh-CN" altLang="zh-CN" sz="3000" b="1" dirty="0">
              <a:latin typeface="楷体" panose="02010609060101010101" pitchFamily="49" charset="-122"/>
              <a:ea typeface="楷体" panose="02010609060101010101" pitchFamily="49" charset="-122"/>
            </a:endParaRPr>
          </a:p>
        </p:txBody>
      </p:sp>
      <p:sp>
        <p:nvSpPr>
          <p:cNvPr id="2" name="文本框 2"/>
          <p:cNvSpPr txBox="1"/>
          <p:nvPr/>
        </p:nvSpPr>
        <p:spPr>
          <a:xfrm>
            <a:off x="373063" y="3263900"/>
            <a:ext cx="8208962" cy="2168525"/>
          </a:xfrm>
          <a:prstGeom prst="rect">
            <a:avLst/>
          </a:prstGeom>
          <a:noFill/>
          <a:ln w="9525">
            <a:noFill/>
          </a:ln>
        </p:spPr>
        <p:txBody>
          <a:bodyPr>
            <a:spAutoFit/>
          </a:bodyPr>
          <a:p>
            <a:pPr>
              <a:lnSpc>
                <a:spcPct val="150000"/>
              </a:lnSpc>
            </a:pPr>
            <a:r>
              <a:rPr lang="en-US" altLang="zh-CN" sz="3000" b="1" dirty="0">
                <a:latin typeface="宋体" panose="02010600030101010101" pitchFamily="2" charset="-122"/>
              </a:rPr>
              <a:t>    </a:t>
            </a:r>
            <a:r>
              <a:rPr lang="zh-CN" altLang="zh-CN" sz="3000" b="1" dirty="0">
                <a:latin typeface="宋体" panose="02010600030101010101" pitchFamily="2" charset="-122"/>
              </a:rPr>
              <a:t>这是个递进复句，前半句中“消极”指的是被动接受别人的学说观点，后半句中“积极”指的是主动创立自己的学说观点。</a:t>
            </a:r>
            <a:endParaRPr lang="zh-CN" altLang="zh-CN" sz="3000" b="1" dirty="0">
              <a:latin typeface="宋体" panose="02010600030101010101" pitchFamily="2" charset="-122"/>
            </a:endParaRPr>
          </a:p>
        </p:txBody>
      </p:sp>
      <p:pic>
        <p:nvPicPr>
          <p:cNvPr id="39941" name="图片 4" descr="3"/>
          <p:cNvPicPr>
            <a:picLocks noChangeAspect="1"/>
          </p:cNvPicPr>
          <p:nvPr/>
        </p:nvPicPr>
        <p:blipFill>
          <a:blip r:embed="rId1"/>
          <a:stretch>
            <a:fillRect/>
          </a:stretch>
        </p:blipFill>
        <p:spPr>
          <a:xfrm>
            <a:off x="373063" y="1338263"/>
            <a:ext cx="669925" cy="587375"/>
          </a:xfrm>
          <a:prstGeom prst="rect">
            <a:avLst/>
          </a:prstGeom>
          <a:noFill/>
          <a:ln w="9525">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p:tgtEl>
                                          <p:spTgt spid="7"/>
                                        </p:tgtEl>
                                        <p:attrNameLst>
                                          <p:attrName>ppt_y</p:attrName>
                                        </p:attrNameLst>
                                      </p:cBhvr>
                                      <p:tavLst>
                                        <p:tav tm="0">
                                          <p:val>
                                            <p:strVal val="#ppt_y+#ppt_h*1.125000"/>
                                          </p:val>
                                        </p:tav>
                                        <p:tav tm="100000">
                                          <p:val>
                                            <p:strVal val="#ppt_y"/>
                                          </p:val>
                                        </p:tav>
                                      </p:tavLst>
                                    </p:anim>
                                    <p:animEffect transition="in" filter="wipe(up)">
                                      <p:cBhvr>
                                        <p:cTn id="8" dur="500"/>
                                        <p:tgtEl>
                                          <p:spTgt spid="7"/>
                                        </p:tgtEl>
                                      </p:cBhvr>
                                    </p:animEffect>
                                  </p:childTnLst>
                                </p:cTn>
                              </p:par>
                            </p:childTnLst>
                          </p:cTn>
                        </p:par>
                      </p:childTnLst>
                    </p:cTn>
                  </p:par>
                  <p:par>
                    <p:cTn id="9" fill="hold">
                      <p:stCondLst>
                        <p:cond delay="indefinite"/>
                      </p:stCondLst>
                      <p:childTnLst>
                        <p:par>
                          <p:cTn id="10" fill="hold">
                            <p:stCondLst>
                              <p:cond delay="0"/>
                            </p:stCondLst>
                            <p:childTnLst>
                              <p:par>
                                <p:cTn id="11" presetID="39" presetClass="entr" presetSubtype="0" accel="10000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ppt_h</p:attrName>
                                        </p:attrNameLst>
                                      </p:cBhvr>
                                      <p:tavLst>
                                        <p:tav tm="0">
                                          <p:val>
                                            <p:strVal val="#ppt_h/20"/>
                                          </p:val>
                                        </p:tav>
                                        <p:tav tm="50000">
                                          <p:val>
                                            <p:strVal val="#ppt_h/20"/>
                                          </p:val>
                                        </p:tav>
                                        <p:tav tm="100000">
                                          <p:val>
                                            <p:strVal val="#ppt_h"/>
                                          </p:val>
                                        </p:tav>
                                      </p:tavLst>
                                    </p:anim>
                                    <p:anim calcmode="lin" valueType="num">
                                      <p:cBhvr>
                                        <p:cTn id="14" dur="500" fill="hold"/>
                                        <p:tgtEl>
                                          <p:spTgt spid="2"/>
                                        </p:tgtEl>
                                        <p:attrNameLst>
                                          <p:attrName>ppt_w</p:attrName>
                                        </p:attrNameLst>
                                      </p:cBhvr>
                                      <p:tavLst>
                                        <p:tav tm="0">
                                          <p:val>
                                            <p:strVal val="#ppt_w+.3"/>
                                          </p:val>
                                        </p:tav>
                                        <p:tav tm="50000">
                                          <p:val>
                                            <p:strVal val="#ppt_w+.3"/>
                                          </p:val>
                                        </p:tav>
                                        <p:tav tm="100000">
                                          <p:val>
                                            <p:strVal val="#ppt_w"/>
                                          </p:val>
                                        </p:tav>
                                      </p:tavLst>
                                    </p:anim>
                                    <p:anim calcmode="lin" valueType="num">
                                      <p:cBhvr>
                                        <p:cTn id="15" dur="500" fill="hold"/>
                                        <p:tgtEl>
                                          <p:spTgt spid="2"/>
                                        </p:tgtEl>
                                        <p:attrNameLst>
                                          <p:attrName>ppt_x</p:attrName>
                                        </p:attrNameLst>
                                      </p:cBhvr>
                                      <p:tavLst>
                                        <p:tav tm="0">
                                          <p:val>
                                            <p:strVal val="#ppt_x-.3"/>
                                          </p:val>
                                        </p:tav>
                                        <p:tav tm="50000">
                                          <p:val>
                                            <p:strVal val="#ppt_x"/>
                                          </p:val>
                                        </p:tav>
                                        <p:tav tm="100000">
                                          <p:val>
                                            <p:strVal val="#ppt_x"/>
                                          </p:val>
                                        </p:tav>
                                      </p:tavLst>
                                    </p:anim>
                                    <p:anim calcmode="lin" valueType="num">
                                      <p:cBhvr>
                                        <p:cTn id="16"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700" name="文本框 6"/>
          <p:cNvSpPr txBox="1"/>
          <p:nvPr/>
        </p:nvSpPr>
        <p:spPr>
          <a:xfrm>
            <a:off x="457200" y="1568450"/>
            <a:ext cx="7900988" cy="584200"/>
          </a:xfrm>
          <a:prstGeom prst="rect">
            <a:avLst/>
          </a:prstGeom>
          <a:noFill/>
          <a:ln w="9525">
            <a:noFill/>
          </a:ln>
        </p:spPr>
        <p:txBody>
          <a:bodyPr>
            <a:spAutoFit/>
          </a:bodyPr>
          <a:p>
            <a:r>
              <a:rPr lang="en-US" altLang="zh-CN" sz="3200" b="1" dirty="0">
                <a:solidFill>
                  <a:srgbClr val="FF0000"/>
                </a:solidFill>
                <a:latin typeface="黑体" panose="02010609060101010101" pitchFamily="49" charset="-122"/>
                <a:ea typeface="黑体" panose="02010609060101010101" pitchFamily="49" charset="-122"/>
                <a:sym typeface="宋体" panose="02010600030101010101" pitchFamily="2" charset="-122"/>
              </a:rPr>
              <a:t>1.</a:t>
            </a:r>
            <a:r>
              <a:rPr lang="zh-CN" altLang="en-US" sz="3200" b="1" dirty="0">
                <a:solidFill>
                  <a:srgbClr val="FF0000"/>
                </a:solidFill>
                <a:latin typeface="黑体" panose="02010609060101010101" pitchFamily="49" charset="-122"/>
                <a:ea typeface="黑体" panose="02010609060101010101" pitchFamily="49" charset="-122"/>
                <a:sym typeface="宋体" panose="02010600030101010101" pitchFamily="2" charset="-122"/>
              </a:rPr>
              <a:t>层层深入论证，用分论点论证中心论点。</a:t>
            </a:r>
            <a:endParaRPr lang="zh-CN" altLang="en-US" sz="3200" b="1" dirty="0">
              <a:solidFill>
                <a:srgbClr val="FF0000"/>
              </a:solidFill>
              <a:latin typeface="黑体" panose="02010609060101010101" pitchFamily="49" charset="-122"/>
              <a:ea typeface="黑体" panose="02010609060101010101" pitchFamily="49" charset="-122"/>
              <a:sym typeface="宋体" panose="02010600030101010101" pitchFamily="2" charset="-122"/>
            </a:endParaRPr>
          </a:p>
        </p:txBody>
      </p:sp>
      <p:sp>
        <p:nvSpPr>
          <p:cNvPr id="26627" name="文本框 1"/>
          <p:cNvSpPr txBox="1"/>
          <p:nvPr/>
        </p:nvSpPr>
        <p:spPr>
          <a:xfrm>
            <a:off x="635000" y="2530475"/>
            <a:ext cx="1844675" cy="552450"/>
          </a:xfrm>
          <a:prstGeom prst="rect">
            <a:avLst/>
          </a:prstGeom>
          <a:noFill/>
          <a:ln w="9525">
            <a:noFill/>
          </a:ln>
        </p:spPr>
        <p:txBody>
          <a:bodyPr>
            <a:spAutoFit/>
          </a:bodyPr>
          <a:p>
            <a:r>
              <a:rPr lang="zh-CN" altLang="en-US" sz="3000" b="1" dirty="0">
                <a:latin typeface="黑体" panose="02010609060101010101" pitchFamily="49" charset="-122"/>
                <a:ea typeface="黑体" panose="02010609060101010101" pitchFamily="49" charset="-122"/>
                <a:sym typeface="宋体" panose="02010600030101010101" pitchFamily="2" charset="-122"/>
              </a:rPr>
              <a:t>中心论点：</a:t>
            </a:r>
            <a:endParaRPr lang="zh-CN" altLang="en-US" sz="3000" b="1" dirty="0">
              <a:latin typeface="黑体" panose="02010609060101010101" pitchFamily="49" charset="-122"/>
              <a:ea typeface="黑体" panose="02010609060101010101" pitchFamily="49" charset="-122"/>
              <a:sym typeface="宋体" panose="02010600030101010101" pitchFamily="2" charset="-122"/>
            </a:endParaRPr>
          </a:p>
        </p:txBody>
      </p:sp>
      <p:sp>
        <p:nvSpPr>
          <p:cNvPr id="4" name="文本框 1"/>
          <p:cNvSpPr txBox="1"/>
          <p:nvPr/>
        </p:nvSpPr>
        <p:spPr>
          <a:xfrm>
            <a:off x="2898775" y="2530475"/>
            <a:ext cx="3784600" cy="552450"/>
          </a:xfrm>
          <a:prstGeom prst="rect">
            <a:avLst/>
          </a:prstGeom>
          <a:noFill/>
          <a:ln w="9525">
            <a:noFill/>
          </a:ln>
        </p:spPr>
        <p:txBody>
          <a:bodyPr>
            <a:spAutoFit/>
          </a:bodyPr>
          <a:p>
            <a:r>
              <a:rPr lang="zh-CN" altLang="en-US" sz="3000" b="1" dirty="0">
                <a:latin typeface="宋体" panose="02010600030101010101" pitchFamily="2" charset="-122"/>
                <a:sym typeface="宋体" panose="02010600030101010101" pitchFamily="2" charset="-122"/>
              </a:rPr>
              <a:t>治学必须有怀疑精神</a:t>
            </a:r>
            <a:endParaRPr lang="zh-CN" altLang="en-US" sz="3000" b="1" dirty="0">
              <a:latin typeface="宋体" panose="02010600030101010101" pitchFamily="2" charset="-122"/>
              <a:sym typeface="宋体" panose="02010600030101010101" pitchFamily="2" charset="-122"/>
            </a:endParaRPr>
          </a:p>
        </p:txBody>
      </p:sp>
      <p:sp>
        <p:nvSpPr>
          <p:cNvPr id="5" name="文本框 1"/>
          <p:cNvSpPr txBox="1"/>
          <p:nvPr/>
        </p:nvSpPr>
        <p:spPr>
          <a:xfrm>
            <a:off x="696913" y="4508500"/>
            <a:ext cx="1368425" cy="554038"/>
          </a:xfrm>
          <a:prstGeom prst="rect">
            <a:avLst/>
          </a:prstGeom>
          <a:noFill/>
          <a:ln w="9525">
            <a:noFill/>
          </a:ln>
        </p:spPr>
        <p:txBody>
          <a:bodyPr>
            <a:spAutoFit/>
          </a:bodyPr>
          <a:p>
            <a:r>
              <a:rPr lang="zh-CN" altLang="en-US" sz="3000" b="1" dirty="0">
                <a:latin typeface="黑体" panose="02010609060101010101" pitchFamily="49" charset="-122"/>
                <a:ea typeface="黑体" panose="02010609060101010101" pitchFamily="49" charset="-122"/>
                <a:sym typeface="宋体" panose="02010600030101010101" pitchFamily="2" charset="-122"/>
              </a:rPr>
              <a:t>分论点</a:t>
            </a:r>
            <a:endParaRPr lang="zh-CN" altLang="en-US" sz="3000" b="1" dirty="0">
              <a:latin typeface="黑体" panose="02010609060101010101" pitchFamily="49" charset="-122"/>
              <a:ea typeface="黑体" panose="02010609060101010101" pitchFamily="49" charset="-122"/>
              <a:sym typeface="宋体" panose="02010600030101010101" pitchFamily="2" charset="-122"/>
            </a:endParaRPr>
          </a:p>
        </p:txBody>
      </p:sp>
      <p:sp>
        <p:nvSpPr>
          <p:cNvPr id="8" name="文本框 1"/>
          <p:cNvSpPr txBox="1"/>
          <p:nvPr/>
        </p:nvSpPr>
        <p:spPr>
          <a:xfrm>
            <a:off x="2411413" y="3540125"/>
            <a:ext cx="6151562" cy="2490788"/>
          </a:xfrm>
          <a:prstGeom prst="rect">
            <a:avLst/>
          </a:prstGeom>
          <a:noFill/>
          <a:ln w="9525">
            <a:noFill/>
          </a:ln>
        </p:spPr>
        <p:txBody>
          <a:bodyPr>
            <a:spAutoFit/>
          </a:bodyPr>
          <a:p>
            <a:pPr>
              <a:lnSpc>
                <a:spcPct val="130000"/>
              </a:lnSpc>
            </a:pPr>
            <a:r>
              <a:rPr lang="en-US" altLang="zh-CN" sz="3000" b="1" dirty="0">
                <a:latin typeface="宋体" panose="02010600030101010101" pitchFamily="2" charset="-122"/>
                <a:sym typeface="宋体" panose="02010600030101010101" pitchFamily="2" charset="-122"/>
              </a:rPr>
              <a:t>1.</a:t>
            </a:r>
            <a:r>
              <a:rPr lang="zh-CN" altLang="en-US" sz="3000" b="1" dirty="0">
                <a:latin typeface="宋体" panose="02010600030101010101" pitchFamily="2" charset="-122"/>
                <a:sym typeface="宋体" panose="02010600030101010101" pitchFamily="2" charset="-122"/>
              </a:rPr>
              <a:t>怀疑是从消极方面辨伪去妄的必须步骤；</a:t>
            </a:r>
            <a:endParaRPr lang="zh-CN" altLang="en-US" sz="3000" b="1" dirty="0">
              <a:latin typeface="宋体" panose="02010600030101010101" pitchFamily="2" charset="-122"/>
              <a:sym typeface="宋体" panose="02010600030101010101" pitchFamily="2" charset="-122"/>
            </a:endParaRPr>
          </a:p>
          <a:p>
            <a:pPr>
              <a:lnSpc>
                <a:spcPct val="130000"/>
              </a:lnSpc>
            </a:pPr>
            <a:r>
              <a:rPr lang="en-US" altLang="zh-CN" sz="3000" b="1" dirty="0">
                <a:latin typeface="宋体" panose="02010600030101010101" pitchFamily="2" charset="-122"/>
                <a:sym typeface="宋体" panose="02010600030101010101" pitchFamily="2" charset="-122"/>
              </a:rPr>
              <a:t>2.怀疑是从积极方面建设新学说、启迪新发明的基本条件。</a:t>
            </a:r>
            <a:endParaRPr lang="en-US" altLang="zh-CN" sz="3000" b="1" dirty="0">
              <a:latin typeface="宋体" panose="02010600030101010101" pitchFamily="2" charset="-122"/>
              <a:sym typeface="宋体" panose="02010600030101010101" pitchFamily="2" charset="-122"/>
            </a:endParaRPr>
          </a:p>
        </p:txBody>
      </p:sp>
      <p:sp>
        <p:nvSpPr>
          <p:cNvPr id="3" name="左大括号 2"/>
          <p:cNvSpPr/>
          <p:nvPr/>
        </p:nvSpPr>
        <p:spPr>
          <a:xfrm>
            <a:off x="2065338" y="3705225"/>
            <a:ext cx="287338" cy="2160588"/>
          </a:xfrm>
          <a:prstGeom prst="leftBrace">
            <a:avLst/>
          </a:prstGeom>
        </p:spPr>
        <p:style>
          <a:lnRef idx="2">
            <a:schemeClr val="dk1"/>
          </a:lnRef>
          <a:fillRef idx="0">
            <a:schemeClr val="dk1"/>
          </a:fillRef>
          <a:effectRef idx="1">
            <a:schemeClr val="dk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3000" b="0" i="0" u="none" strike="noStrike" kern="1200" cap="none" spc="0" normalizeH="0" baseline="0" noProof="1">
              <a:ln>
                <a:noFill/>
              </a:ln>
              <a:solidFill>
                <a:schemeClr val="tx1"/>
              </a:solidFill>
              <a:effectLst/>
              <a:uLnTx/>
              <a:uFillTx/>
              <a:latin typeface="+mn-lt"/>
              <a:ea typeface="+mn-ea"/>
              <a:cs typeface="+mn-cs"/>
            </a:endParaRPr>
          </a:p>
        </p:txBody>
      </p:sp>
      <p:sp>
        <p:nvSpPr>
          <p:cNvPr id="7" name="上箭头 6"/>
          <p:cNvSpPr/>
          <p:nvPr/>
        </p:nvSpPr>
        <p:spPr>
          <a:xfrm>
            <a:off x="1311275" y="3182938"/>
            <a:ext cx="215900" cy="1152525"/>
          </a:xfrm>
          <a:prstGeom prst="upArrow">
            <a:avLst/>
          </a:prstGeom>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3000" b="0" i="0" u="none" strike="noStrike" kern="1200" cap="none" spc="0" normalizeH="0" baseline="0" noProof="1">
              <a:ln>
                <a:noFill/>
              </a:ln>
              <a:solidFill>
                <a:schemeClr val="dk1"/>
              </a:solidFill>
              <a:effectLst/>
              <a:uLnTx/>
              <a:uFillTx/>
              <a:latin typeface="+mn-lt"/>
              <a:ea typeface="+mn-ea"/>
              <a:cs typeface="+mn-cs"/>
            </a:endParaRPr>
          </a:p>
        </p:txBody>
      </p:sp>
      <p:grpSp>
        <p:nvGrpSpPr>
          <p:cNvPr id="40969" name="Group 19"/>
          <p:cNvGrpSpPr/>
          <p:nvPr/>
        </p:nvGrpSpPr>
        <p:grpSpPr>
          <a:xfrm>
            <a:off x="160338" y="492125"/>
            <a:ext cx="2319337" cy="700088"/>
            <a:chOff x="138" y="461"/>
            <a:chExt cx="1461" cy="441"/>
          </a:xfrm>
        </p:grpSpPr>
        <p:pic>
          <p:nvPicPr>
            <p:cNvPr id="40970" name="Picture 18" descr="未标题-1"/>
            <p:cNvPicPr>
              <a:picLocks noChangeAspect="1"/>
            </p:cNvPicPr>
            <p:nvPr/>
          </p:nvPicPr>
          <p:blipFill>
            <a:blip r:embed="rId1"/>
            <a:stretch>
              <a:fillRect/>
            </a:stretch>
          </p:blipFill>
          <p:spPr>
            <a:xfrm>
              <a:off x="138" y="461"/>
              <a:ext cx="1461" cy="441"/>
            </a:xfrm>
            <a:prstGeom prst="rect">
              <a:avLst/>
            </a:prstGeom>
            <a:noFill/>
            <a:ln w="9525">
              <a:noFill/>
            </a:ln>
          </p:spPr>
        </p:pic>
        <p:sp>
          <p:nvSpPr>
            <p:cNvPr id="40971" name="文本框 2"/>
            <p:cNvSpPr txBox="1"/>
            <p:nvPr/>
          </p:nvSpPr>
          <p:spPr>
            <a:xfrm>
              <a:off x="476" y="509"/>
              <a:ext cx="1080" cy="329"/>
            </a:xfrm>
            <a:prstGeom prst="rect">
              <a:avLst/>
            </a:prstGeom>
            <a:noFill/>
            <a:ln w="9525">
              <a:noFill/>
            </a:ln>
          </p:spPr>
          <p:txBody>
            <a:bodyPr>
              <a:spAutoFit/>
            </a:bodyPr>
            <a:p>
              <a:pPr algn="ctr"/>
              <a:r>
                <a:rPr lang="zh-CN" altLang="zh-CN" sz="2800" b="1" dirty="0">
                  <a:solidFill>
                    <a:srgbClr val="0099CC"/>
                  </a:solidFill>
                  <a:latin typeface="黑体" panose="02010609060101010101" pitchFamily="49" charset="-122"/>
                  <a:ea typeface="黑体" panose="02010609060101010101" pitchFamily="49" charset="-122"/>
                </a:rPr>
                <a:t>写法探究</a:t>
              </a:r>
              <a:endParaRPr lang="zh-CN" altLang="zh-CN" sz="2800" b="1" dirty="0">
                <a:solidFill>
                  <a:srgbClr val="0099CC"/>
                </a:solidFill>
                <a:latin typeface="黑体" panose="02010609060101010101" pitchFamily="49" charset="-122"/>
                <a:ea typeface="黑体" panose="02010609060101010101" pitchFamily="49" charset="-122"/>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grpId="0" nodeType="clickEffect">
                                  <p:stCondLst>
                                    <p:cond delay="0"/>
                                  </p:stCondLst>
                                  <p:childTnLst>
                                    <p:set>
                                      <p:cBhvr>
                                        <p:cTn id="6" dur="1" fill="hold">
                                          <p:stCondLst>
                                            <p:cond delay="0"/>
                                          </p:stCondLst>
                                        </p:cTn>
                                        <p:tgtEl>
                                          <p:spTgt spid="29700"/>
                                        </p:tgtEl>
                                        <p:attrNameLst>
                                          <p:attrName>style.visibility</p:attrName>
                                        </p:attrNameLst>
                                      </p:cBhvr>
                                      <p:to>
                                        <p:strVal val="visible"/>
                                      </p:to>
                                    </p:set>
                                    <p:anim calcmode="lin" valueType="num">
                                      <p:cBhvr>
                                        <p:cTn id="7" dur="500" fill="hold"/>
                                        <p:tgtEl>
                                          <p:spTgt spid="29700"/>
                                        </p:tgtEl>
                                        <p:attrNameLst>
                                          <p:attrName>ppt_w</p:attrName>
                                        </p:attrNameLst>
                                      </p:cBhvr>
                                      <p:tavLst>
                                        <p:tav tm="0">
                                          <p:val>
                                            <p:strVal val="#ppt_w*0.05"/>
                                          </p:val>
                                        </p:tav>
                                        <p:tav tm="100000">
                                          <p:val>
                                            <p:strVal val="#ppt_w"/>
                                          </p:val>
                                        </p:tav>
                                      </p:tavLst>
                                    </p:anim>
                                    <p:anim calcmode="lin" valueType="num">
                                      <p:cBhvr>
                                        <p:cTn id="8" dur="500" fill="hold"/>
                                        <p:tgtEl>
                                          <p:spTgt spid="29700"/>
                                        </p:tgtEl>
                                        <p:attrNameLst>
                                          <p:attrName>ppt_h</p:attrName>
                                        </p:attrNameLst>
                                      </p:cBhvr>
                                      <p:tavLst>
                                        <p:tav tm="0">
                                          <p:val>
                                            <p:strVal val="#ppt_h"/>
                                          </p:val>
                                        </p:tav>
                                        <p:tav tm="100000">
                                          <p:val>
                                            <p:strVal val="#ppt_h"/>
                                          </p:val>
                                        </p:tav>
                                      </p:tavLst>
                                    </p:anim>
                                    <p:anim calcmode="lin" valueType="num">
                                      <p:cBhvr>
                                        <p:cTn id="9" dur="500" fill="hold"/>
                                        <p:tgtEl>
                                          <p:spTgt spid="29700"/>
                                        </p:tgtEl>
                                        <p:attrNameLst>
                                          <p:attrName>ppt_x</p:attrName>
                                        </p:attrNameLst>
                                      </p:cBhvr>
                                      <p:tavLst>
                                        <p:tav tm="0">
                                          <p:val>
                                            <p:strVal val="#ppt_x-.2"/>
                                          </p:val>
                                        </p:tav>
                                        <p:tav tm="100000">
                                          <p:val>
                                            <p:strVal val="#ppt_x"/>
                                          </p:val>
                                        </p:tav>
                                      </p:tavLst>
                                    </p:anim>
                                    <p:anim calcmode="lin" valueType="num">
                                      <p:cBhvr>
                                        <p:cTn id="10" dur="500" fill="hold"/>
                                        <p:tgtEl>
                                          <p:spTgt spid="29700"/>
                                        </p:tgtEl>
                                        <p:attrNameLst>
                                          <p:attrName>ppt_y</p:attrName>
                                        </p:attrNameLst>
                                      </p:cBhvr>
                                      <p:tavLst>
                                        <p:tav tm="0">
                                          <p:val>
                                            <p:strVal val="#ppt_y"/>
                                          </p:val>
                                        </p:tav>
                                        <p:tav tm="100000">
                                          <p:val>
                                            <p:strVal val="#ppt_y"/>
                                          </p:val>
                                        </p:tav>
                                      </p:tavLst>
                                    </p:anim>
                                    <p:animEffect transition="in" filter="fade">
                                      <p:cBhvr>
                                        <p:cTn id="11" dur="500"/>
                                        <p:tgtEl>
                                          <p:spTgt spid="29700"/>
                                        </p:tgtEl>
                                      </p:cBhvr>
                                    </p:animEffect>
                                  </p:childTnLst>
                                </p:cTn>
                              </p:par>
                            </p:childTnLst>
                          </p:cTn>
                        </p:par>
                      </p:childTnLst>
                    </p:cTn>
                  </p:par>
                  <p:par>
                    <p:cTn id="12" fill="hold">
                      <p:stCondLst>
                        <p:cond delay="indefinite"/>
                      </p:stCondLst>
                      <p:childTnLst>
                        <p:par>
                          <p:cTn id="13" fill="hold">
                            <p:stCondLst>
                              <p:cond delay="0"/>
                            </p:stCondLst>
                            <p:childTnLst>
                              <p:par>
                                <p:cTn id="14" presetID="5" presetClass="entr" presetSubtype="10" fill="hold" grpId="0" nodeType="clickEffect">
                                  <p:stCondLst>
                                    <p:cond delay="0"/>
                                  </p:stCondLst>
                                  <p:childTnLst>
                                    <p:set>
                                      <p:cBhvr>
                                        <p:cTn id="15" dur="1" fill="hold">
                                          <p:stCondLst>
                                            <p:cond delay="0"/>
                                          </p:stCondLst>
                                        </p:cTn>
                                        <p:tgtEl>
                                          <p:spTgt spid="26627"/>
                                        </p:tgtEl>
                                        <p:attrNameLst>
                                          <p:attrName>style.visibility</p:attrName>
                                        </p:attrNameLst>
                                      </p:cBhvr>
                                      <p:to>
                                        <p:strVal val="visible"/>
                                      </p:to>
                                    </p:set>
                                    <p:animEffect transition="in" filter="checkerboard(across)">
                                      <p:cBhvr>
                                        <p:cTn id="16" dur="500"/>
                                        <p:tgtEl>
                                          <p:spTgt spid="26627"/>
                                        </p:tgtEl>
                                      </p:cBhvr>
                                    </p:animEffect>
                                  </p:childTnLst>
                                </p:cTn>
                              </p:par>
                            </p:childTnLst>
                          </p:cTn>
                        </p:par>
                      </p:childTnLst>
                    </p:cTn>
                  </p:par>
                  <p:par>
                    <p:cTn id="17" fill="hold">
                      <p:stCondLst>
                        <p:cond delay="indefinite"/>
                      </p:stCondLst>
                      <p:childTnLst>
                        <p:par>
                          <p:cTn id="18" fill="hold">
                            <p:stCondLst>
                              <p:cond delay="0"/>
                            </p:stCondLst>
                            <p:childTnLst>
                              <p:par>
                                <p:cTn id="19" presetID="39" presetClass="entr" presetSubtype="0" accel="10000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ppt_h</p:attrName>
                                        </p:attrNameLst>
                                      </p:cBhvr>
                                      <p:tavLst>
                                        <p:tav tm="0">
                                          <p:val>
                                            <p:strVal val="#ppt_h/20"/>
                                          </p:val>
                                        </p:tav>
                                        <p:tav tm="50000">
                                          <p:val>
                                            <p:strVal val="#ppt_h/20"/>
                                          </p:val>
                                        </p:tav>
                                        <p:tav tm="100000">
                                          <p:val>
                                            <p:strVal val="#ppt_h"/>
                                          </p:val>
                                        </p:tav>
                                      </p:tavLst>
                                    </p:anim>
                                    <p:anim calcmode="lin" valueType="num">
                                      <p:cBhvr>
                                        <p:cTn id="22" dur="500" fill="hold"/>
                                        <p:tgtEl>
                                          <p:spTgt spid="4"/>
                                        </p:tgtEl>
                                        <p:attrNameLst>
                                          <p:attrName>ppt_w</p:attrName>
                                        </p:attrNameLst>
                                      </p:cBhvr>
                                      <p:tavLst>
                                        <p:tav tm="0">
                                          <p:val>
                                            <p:strVal val="#ppt_w+.3"/>
                                          </p:val>
                                        </p:tav>
                                        <p:tav tm="50000">
                                          <p:val>
                                            <p:strVal val="#ppt_w+.3"/>
                                          </p:val>
                                        </p:tav>
                                        <p:tav tm="100000">
                                          <p:val>
                                            <p:strVal val="#ppt_w"/>
                                          </p:val>
                                        </p:tav>
                                      </p:tavLst>
                                    </p:anim>
                                    <p:anim calcmode="lin" valueType="num">
                                      <p:cBhvr>
                                        <p:cTn id="23" dur="500" fill="hold"/>
                                        <p:tgtEl>
                                          <p:spTgt spid="4"/>
                                        </p:tgtEl>
                                        <p:attrNameLst>
                                          <p:attrName>ppt_x</p:attrName>
                                        </p:attrNameLst>
                                      </p:cBhvr>
                                      <p:tavLst>
                                        <p:tav tm="0">
                                          <p:val>
                                            <p:strVal val="#ppt_x-.3"/>
                                          </p:val>
                                        </p:tav>
                                        <p:tav tm="50000">
                                          <p:val>
                                            <p:strVal val="#ppt_x"/>
                                          </p:val>
                                        </p:tav>
                                        <p:tav tm="100000">
                                          <p:val>
                                            <p:strVal val="#ppt_x"/>
                                          </p:val>
                                        </p:tav>
                                      </p:tavLst>
                                    </p:anim>
                                    <p:anim calcmode="lin" valueType="num">
                                      <p:cBhvr>
                                        <p:cTn id="24"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5" presetClass="entr" presetSubtype="10" fill="hold" grpId="0" nodeType="click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checkerboard(across)">
                                      <p:cBhvr>
                                        <p:cTn id="29" dur="500"/>
                                        <p:tgtEl>
                                          <p:spTgt spid="5"/>
                                        </p:tgtEl>
                                      </p:cBhvr>
                                    </p:animEffect>
                                  </p:childTnLst>
                                </p:cTn>
                              </p:par>
                            </p:childTnLst>
                          </p:cTn>
                        </p:par>
                        <p:par>
                          <p:cTn id="30" fill="hold">
                            <p:stCondLst>
                              <p:cond delay="500"/>
                            </p:stCondLst>
                            <p:childTnLst>
                              <p:par>
                                <p:cTn id="31" presetID="22" presetClass="entr" presetSubtype="4"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wipe(down)">
                                      <p:cBhvr>
                                        <p:cTn id="33" dur="500"/>
                                        <p:tgtEl>
                                          <p:spTgt spid="7"/>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3"/>
                                        </p:tgtEl>
                                        <p:attrNameLst>
                                          <p:attrName>style.visibility</p:attrName>
                                        </p:attrNameLst>
                                      </p:cBhvr>
                                      <p:to>
                                        <p:strVal val="visible"/>
                                      </p:to>
                                    </p:set>
                                    <p:animEffect transition="in" filter="wipe(left)">
                                      <p:cBhvr>
                                        <p:cTn id="38" dur="500"/>
                                        <p:tgtEl>
                                          <p:spTgt spid="3"/>
                                        </p:tgtEl>
                                      </p:cBhvr>
                                    </p:animEffect>
                                  </p:childTnLst>
                                </p:cTn>
                              </p:par>
                            </p:childTnLst>
                          </p:cTn>
                        </p:par>
                        <p:par>
                          <p:cTn id="39" fill="hold">
                            <p:stCondLst>
                              <p:cond delay="500"/>
                            </p:stCondLst>
                            <p:childTnLst>
                              <p:par>
                                <p:cTn id="40" presetID="39" presetClass="entr" presetSubtype="0" accel="100000" fill="hold" grpId="0" nodeType="afterEffect">
                                  <p:stCondLst>
                                    <p:cond delay="0"/>
                                  </p:stCondLst>
                                  <p:childTnLst>
                                    <p:set>
                                      <p:cBhvr>
                                        <p:cTn id="41" dur="1" fill="hold">
                                          <p:stCondLst>
                                            <p:cond delay="0"/>
                                          </p:stCondLst>
                                        </p:cTn>
                                        <p:tgtEl>
                                          <p:spTgt spid="8"/>
                                        </p:tgtEl>
                                        <p:attrNameLst>
                                          <p:attrName>style.visibility</p:attrName>
                                        </p:attrNameLst>
                                      </p:cBhvr>
                                      <p:to>
                                        <p:strVal val="visible"/>
                                      </p:to>
                                    </p:set>
                                    <p:anim calcmode="lin" valueType="num">
                                      <p:cBhvr>
                                        <p:cTn id="42" dur="500" fill="hold"/>
                                        <p:tgtEl>
                                          <p:spTgt spid="8"/>
                                        </p:tgtEl>
                                        <p:attrNameLst>
                                          <p:attrName>ppt_h</p:attrName>
                                        </p:attrNameLst>
                                      </p:cBhvr>
                                      <p:tavLst>
                                        <p:tav tm="0">
                                          <p:val>
                                            <p:strVal val="#ppt_h/20"/>
                                          </p:val>
                                        </p:tav>
                                        <p:tav tm="50000">
                                          <p:val>
                                            <p:strVal val="#ppt_h/20"/>
                                          </p:val>
                                        </p:tav>
                                        <p:tav tm="100000">
                                          <p:val>
                                            <p:strVal val="#ppt_h"/>
                                          </p:val>
                                        </p:tav>
                                      </p:tavLst>
                                    </p:anim>
                                    <p:anim calcmode="lin" valueType="num">
                                      <p:cBhvr>
                                        <p:cTn id="43" dur="500" fill="hold"/>
                                        <p:tgtEl>
                                          <p:spTgt spid="8"/>
                                        </p:tgtEl>
                                        <p:attrNameLst>
                                          <p:attrName>ppt_w</p:attrName>
                                        </p:attrNameLst>
                                      </p:cBhvr>
                                      <p:tavLst>
                                        <p:tav tm="0">
                                          <p:val>
                                            <p:strVal val="#ppt_w+.3"/>
                                          </p:val>
                                        </p:tav>
                                        <p:tav tm="50000">
                                          <p:val>
                                            <p:strVal val="#ppt_w+.3"/>
                                          </p:val>
                                        </p:tav>
                                        <p:tav tm="100000">
                                          <p:val>
                                            <p:strVal val="#ppt_w"/>
                                          </p:val>
                                        </p:tav>
                                      </p:tavLst>
                                    </p:anim>
                                    <p:anim calcmode="lin" valueType="num">
                                      <p:cBhvr>
                                        <p:cTn id="44" dur="500" fill="hold"/>
                                        <p:tgtEl>
                                          <p:spTgt spid="8"/>
                                        </p:tgtEl>
                                        <p:attrNameLst>
                                          <p:attrName>ppt_x</p:attrName>
                                        </p:attrNameLst>
                                      </p:cBhvr>
                                      <p:tavLst>
                                        <p:tav tm="0">
                                          <p:val>
                                            <p:strVal val="#ppt_x-.3"/>
                                          </p:val>
                                        </p:tav>
                                        <p:tav tm="50000">
                                          <p:val>
                                            <p:strVal val="#ppt_x"/>
                                          </p:val>
                                        </p:tav>
                                        <p:tav tm="100000">
                                          <p:val>
                                            <p:strVal val="#ppt_x"/>
                                          </p:val>
                                        </p:tav>
                                      </p:tavLst>
                                    </p:anim>
                                    <p:anim calcmode="lin" valueType="num">
                                      <p:cBhvr>
                                        <p:cTn id="45"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0" grpId="0"/>
      <p:bldP spid="26627" grpId="0"/>
      <p:bldP spid="4" grpId="0"/>
      <p:bldP spid="5" grpId="0"/>
      <p:bldP spid="8" grpId="0"/>
      <p:bldP spid="3" grpId="0" bldLvl="0" animBg="1"/>
      <p:bldP spid="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8"/>
          <p:cNvGrpSpPr/>
          <p:nvPr/>
        </p:nvGrpSpPr>
        <p:grpSpPr>
          <a:xfrm>
            <a:off x="490538" y="2063750"/>
            <a:ext cx="8029575" cy="3878263"/>
            <a:chOff x="774" y="2797"/>
            <a:chExt cx="12645" cy="6108"/>
          </a:xfrm>
        </p:grpSpPr>
        <p:sp>
          <p:nvSpPr>
            <p:cNvPr id="8" name="横卷形 7"/>
            <p:cNvSpPr/>
            <p:nvPr/>
          </p:nvSpPr>
          <p:spPr>
            <a:xfrm>
              <a:off x="774" y="2797"/>
              <a:ext cx="12645" cy="6108"/>
            </a:xfrm>
            <a:prstGeom prst="horizontalScroll">
              <a:avLst>
                <a:gd name="adj" fmla="val 3454"/>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4344" name="文本框 4"/>
            <p:cNvSpPr txBox="1"/>
            <p:nvPr/>
          </p:nvSpPr>
          <p:spPr>
            <a:xfrm>
              <a:off x="1102" y="2994"/>
              <a:ext cx="12196" cy="5572"/>
            </a:xfrm>
            <a:prstGeom prst="rect">
              <a:avLst/>
            </a:prstGeom>
            <a:noFill/>
            <a:ln w="9525">
              <a:noFill/>
            </a:ln>
          </p:spPr>
          <p:txBody>
            <a:bodyPr>
              <a:spAutoFit/>
            </a:bodyPr>
            <a:p>
              <a:pPr>
                <a:lnSpc>
                  <a:spcPct val="200000"/>
                </a:lnSpc>
              </a:pPr>
              <a:r>
                <a:rPr lang="en-US" altLang="zh-CN" sz="2800" b="1" dirty="0">
                  <a:latin typeface="黑体" panose="02010609060101010101" pitchFamily="49" charset="-122"/>
                  <a:ea typeface="黑体" panose="02010609060101010101" pitchFamily="49" charset="-122"/>
                </a:rPr>
                <a:t>“</a:t>
              </a:r>
              <a:r>
                <a:rPr lang="zh-CN" altLang="en-US" sz="2800" b="1" dirty="0">
                  <a:latin typeface="黑体" panose="02010609060101010101" pitchFamily="49" charset="-122"/>
                  <a:ea typeface="黑体" panose="02010609060101010101" pitchFamily="49" charset="-122"/>
                </a:rPr>
                <a:t>昨夜西风凋碧树，独上高楼，望尽天涯路。</a:t>
              </a:r>
              <a:r>
                <a:rPr lang="en-US" altLang="zh-CN" sz="2800" b="1" dirty="0">
                  <a:latin typeface="黑体" panose="02010609060101010101" pitchFamily="49" charset="-122"/>
                  <a:ea typeface="黑体" panose="02010609060101010101" pitchFamily="49" charset="-122"/>
                </a:rPr>
                <a:t>”</a:t>
              </a:r>
              <a:endParaRPr lang="en-US" altLang="zh-CN" sz="2800" b="1" dirty="0">
                <a:latin typeface="黑体" panose="02010609060101010101" pitchFamily="49" charset="-122"/>
                <a:ea typeface="黑体" panose="02010609060101010101" pitchFamily="49" charset="-122"/>
              </a:endParaRPr>
            </a:p>
            <a:p>
              <a:pPr>
                <a:lnSpc>
                  <a:spcPct val="200000"/>
                </a:lnSpc>
              </a:pPr>
              <a:r>
                <a:rPr lang="en-US" altLang="zh-CN" sz="2800" b="1" dirty="0">
                  <a:latin typeface="黑体" panose="02010609060101010101" pitchFamily="49" charset="-122"/>
                  <a:ea typeface="黑体" panose="02010609060101010101" pitchFamily="49" charset="-122"/>
                </a:rPr>
                <a:t>“衣带渐宽终不悔，为伊消得人憔悴</a:t>
              </a:r>
              <a:r>
                <a:rPr lang="zh-CN" altLang="en-US" sz="2800" b="1" dirty="0">
                  <a:latin typeface="黑体" panose="02010609060101010101" pitchFamily="49" charset="-122"/>
                  <a:ea typeface="黑体" panose="02010609060101010101" pitchFamily="49" charset="-122"/>
                </a:rPr>
                <a:t>。</a:t>
              </a:r>
              <a:r>
                <a:rPr lang="en-US" altLang="zh-CN" sz="2800" b="1" dirty="0">
                  <a:latin typeface="黑体" panose="02010609060101010101" pitchFamily="49" charset="-122"/>
                  <a:ea typeface="黑体" panose="02010609060101010101" pitchFamily="49" charset="-122"/>
                </a:rPr>
                <a:t>”</a:t>
              </a:r>
              <a:endParaRPr lang="en-US" altLang="zh-CN" sz="2800" b="1" dirty="0">
                <a:latin typeface="黑体" panose="02010609060101010101" pitchFamily="49" charset="-122"/>
                <a:ea typeface="黑体" panose="02010609060101010101" pitchFamily="49" charset="-122"/>
              </a:endParaRPr>
            </a:p>
            <a:p>
              <a:pPr>
                <a:lnSpc>
                  <a:spcPct val="200000"/>
                </a:lnSpc>
              </a:pPr>
              <a:r>
                <a:rPr lang="en-US" altLang="zh-CN" sz="2800" b="1" dirty="0">
                  <a:latin typeface="黑体" panose="02010609060101010101" pitchFamily="49" charset="-122"/>
                  <a:ea typeface="黑体" panose="02010609060101010101" pitchFamily="49" charset="-122"/>
                </a:rPr>
                <a:t>“众里寻他千百度，蓦然回首，那人却在，灯火阑珊处</a:t>
              </a:r>
              <a:r>
                <a:rPr lang="zh-CN" altLang="en-US" sz="2800" b="1" dirty="0">
                  <a:latin typeface="黑体" panose="02010609060101010101" pitchFamily="49" charset="-122"/>
                  <a:ea typeface="黑体" panose="02010609060101010101" pitchFamily="49" charset="-122"/>
                </a:rPr>
                <a:t>。</a:t>
              </a:r>
              <a:r>
                <a:rPr lang="en-US" altLang="zh-CN" sz="2800" b="1" dirty="0">
                  <a:latin typeface="黑体" panose="02010609060101010101" pitchFamily="49" charset="-122"/>
                  <a:ea typeface="黑体" panose="02010609060101010101" pitchFamily="49" charset="-122"/>
                </a:rPr>
                <a:t>”                    ——</a:t>
              </a:r>
              <a:r>
                <a:rPr lang="zh-CN" altLang="en-US" sz="2800" b="1" dirty="0">
                  <a:latin typeface="黑体" panose="02010609060101010101" pitchFamily="49" charset="-122"/>
                  <a:ea typeface="黑体" panose="02010609060101010101" pitchFamily="49" charset="-122"/>
                </a:rPr>
                <a:t>王国维</a:t>
              </a:r>
              <a:endParaRPr lang="zh-CN" altLang="en-US" sz="2800" b="1" dirty="0">
                <a:latin typeface="黑体" panose="02010609060101010101" pitchFamily="49" charset="-122"/>
                <a:ea typeface="黑体" panose="02010609060101010101" pitchFamily="49" charset="-122"/>
              </a:endParaRPr>
            </a:p>
          </p:txBody>
        </p:sp>
      </p:grpSp>
      <p:sp>
        <p:nvSpPr>
          <p:cNvPr id="7" name="文本框 7"/>
          <p:cNvSpPr txBox="1"/>
          <p:nvPr/>
        </p:nvSpPr>
        <p:spPr>
          <a:xfrm>
            <a:off x="3035300" y="1335088"/>
            <a:ext cx="3073400" cy="584200"/>
          </a:xfrm>
          <a:prstGeom prst="rect">
            <a:avLst/>
          </a:prstGeom>
          <a:noFill/>
          <a:ln w="9525">
            <a:noFill/>
          </a:ln>
        </p:spPr>
        <p:txBody>
          <a:bodyPr>
            <a:spAutoFit/>
          </a:bodyPr>
          <a:p>
            <a:pPr>
              <a:spcBef>
                <a:spcPct val="50000"/>
              </a:spcBef>
            </a:pPr>
            <a:r>
              <a:rPr lang="zh-CN" altLang="en-US" sz="3200" b="1" dirty="0">
                <a:solidFill>
                  <a:srgbClr val="FF0000"/>
                </a:solidFill>
                <a:latin typeface="黑体" panose="02010609060101010101" pitchFamily="49" charset="-122"/>
                <a:ea typeface="黑体" panose="02010609060101010101" pitchFamily="49" charset="-122"/>
              </a:rPr>
              <a:t>做学问三大境界</a:t>
            </a:r>
            <a:endParaRPr lang="zh-CN" altLang="en-US" sz="3200" b="1" dirty="0">
              <a:solidFill>
                <a:srgbClr val="FF0000"/>
              </a:solidFill>
              <a:latin typeface="黑体" panose="02010609060101010101" pitchFamily="49" charset="-122"/>
              <a:ea typeface="黑体" panose="02010609060101010101" pitchFamily="49" charset="-122"/>
            </a:endParaRPr>
          </a:p>
        </p:txBody>
      </p:sp>
      <p:grpSp>
        <p:nvGrpSpPr>
          <p:cNvPr id="14340" name="Group 19"/>
          <p:cNvGrpSpPr/>
          <p:nvPr/>
        </p:nvGrpSpPr>
        <p:grpSpPr>
          <a:xfrm>
            <a:off x="160338" y="492125"/>
            <a:ext cx="2319337" cy="700088"/>
            <a:chOff x="138" y="461"/>
            <a:chExt cx="1461" cy="441"/>
          </a:xfrm>
        </p:grpSpPr>
        <p:pic>
          <p:nvPicPr>
            <p:cNvPr id="14341" name="Picture 18" descr="未标题-1"/>
            <p:cNvPicPr>
              <a:picLocks noChangeAspect="1"/>
            </p:cNvPicPr>
            <p:nvPr/>
          </p:nvPicPr>
          <p:blipFill>
            <a:blip r:embed="rId1"/>
            <a:stretch>
              <a:fillRect/>
            </a:stretch>
          </p:blipFill>
          <p:spPr>
            <a:xfrm>
              <a:off x="138" y="461"/>
              <a:ext cx="1461" cy="441"/>
            </a:xfrm>
            <a:prstGeom prst="rect">
              <a:avLst/>
            </a:prstGeom>
            <a:noFill/>
            <a:ln w="9525">
              <a:noFill/>
            </a:ln>
          </p:spPr>
        </p:pic>
        <p:sp>
          <p:nvSpPr>
            <p:cNvPr id="14342" name="文本框 2"/>
            <p:cNvSpPr txBox="1"/>
            <p:nvPr/>
          </p:nvSpPr>
          <p:spPr>
            <a:xfrm>
              <a:off x="476" y="509"/>
              <a:ext cx="1080" cy="329"/>
            </a:xfrm>
            <a:prstGeom prst="rect">
              <a:avLst/>
            </a:prstGeom>
            <a:noFill/>
            <a:ln w="9525">
              <a:noFill/>
            </a:ln>
          </p:spPr>
          <p:txBody>
            <a:bodyPr>
              <a:spAutoFit/>
            </a:bodyPr>
            <a:p>
              <a:pPr algn="ctr"/>
              <a:r>
                <a:rPr lang="zh-CN" altLang="zh-CN" sz="2800" b="1" dirty="0">
                  <a:solidFill>
                    <a:srgbClr val="0099CC"/>
                  </a:solidFill>
                  <a:latin typeface="黑体" panose="02010609060101010101" pitchFamily="49" charset="-122"/>
                  <a:ea typeface="黑体" panose="02010609060101010101" pitchFamily="49" charset="-122"/>
                </a:rPr>
                <a:t>新课导入</a:t>
              </a:r>
              <a:endParaRPr lang="zh-CN" altLang="zh-CN" sz="2800" b="1" dirty="0">
                <a:solidFill>
                  <a:srgbClr val="0099CC"/>
                </a:solidFill>
                <a:latin typeface="黑体" panose="02010609060101010101" pitchFamily="49" charset="-122"/>
                <a:ea typeface="黑体" panose="02010609060101010101" pitchFamily="49" charset="-122"/>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6" name="文本框 6"/>
          <p:cNvSpPr txBox="1"/>
          <p:nvPr/>
        </p:nvSpPr>
        <p:spPr>
          <a:xfrm>
            <a:off x="274638" y="1292225"/>
            <a:ext cx="4741862" cy="584200"/>
          </a:xfrm>
          <a:prstGeom prst="rect">
            <a:avLst/>
          </a:prstGeom>
          <a:noFill/>
          <a:ln w="9525">
            <a:noFill/>
          </a:ln>
        </p:spPr>
        <p:txBody>
          <a:bodyPr>
            <a:spAutoFit/>
          </a:bodyPr>
          <a:p>
            <a:r>
              <a:rPr lang="en-US" altLang="zh-CN" sz="3200" b="1" dirty="0">
                <a:solidFill>
                  <a:srgbClr val="FF0000"/>
                </a:solidFill>
                <a:latin typeface="黑体" panose="02010609060101010101" pitchFamily="49" charset="-122"/>
                <a:ea typeface="黑体" panose="02010609060101010101" pitchFamily="49" charset="-122"/>
                <a:sym typeface="宋体" panose="02010600030101010101" pitchFamily="2" charset="-122"/>
              </a:rPr>
              <a:t>2.</a:t>
            </a:r>
            <a:r>
              <a:rPr lang="zh-CN" altLang="en-US" sz="3200" b="1" dirty="0">
                <a:solidFill>
                  <a:srgbClr val="FF0000"/>
                </a:solidFill>
                <a:latin typeface="黑体" panose="02010609060101010101" pitchFamily="49" charset="-122"/>
                <a:ea typeface="黑体" panose="02010609060101010101" pitchFamily="49" charset="-122"/>
                <a:sym typeface="宋体" panose="02010600030101010101" pitchFamily="2" charset="-122"/>
              </a:rPr>
              <a:t>事理分析得透辟周密。</a:t>
            </a:r>
            <a:endParaRPr lang="zh-CN" altLang="en-US" sz="3200" b="1" dirty="0">
              <a:solidFill>
                <a:srgbClr val="FF0000"/>
              </a:solidFill>
              <a:latin typeface="黑体" panose="02010609060101010101" pitchFamily="49" charset="-122"/>
              <a:ea typeface="黑体" panose="02010609060101010101" pitchFamily="49" charset="-122"/>
              <a:sym typeface="宋体" panose="02010600030101010101" pitchFamily="2" charset="-122"/>
            </a:endParaRPr>
          </a:p>
        </p:txBody>
      </p:sp>
      <p:sp>
        <p:nvSpPr>
          <p:cNvPr id="4" name="文本框 1"/>
          <p:cNvSpPr txBox="1"/>
          <p:nvPr/>
        </p:nvSpPr>
        <p:spPr>
          <a:xfrm>
            <a:off x="274638" y="1935163"/>
            <a:ext cx="8377237" cy="3552825"/>
          </a:xfrm>
          <a:prstGeom prst="rect">
            <a:avLst/>
          </a:prstGeom>
          <a:noFill/>
          <a:ln w="9525">
            <a:noFill/>
          </a:ln>
        </p:spPr>
        <p:txBody>
          <a:bodyPr>
            <a:spAutoFit/>
          </a:bodyPr>
          <a:p>
            <a:pPr>
              <a:lnSpc>
                <a:spcPct val="150000"/>
              </a:lnSpc>
            </a:pPr>
            <a:r>
              <a:rPr lang="en-US" altLang="zh-CN" sz="3000" b="1" dirty="0">
                <a:latin typeface="宋体" panose="02010600030101010101" pitchFamily="2" charset="-122"/>
                <a:sym typeface="宋体" panose="02010600030101010101" pitchFamily="2" charset="-122"/>
              </a:rPr>
              <a:t>    </a:t>
            </a:r>
            <a:r>
              <a:rPr lang="zh-CN" altLang="zh-CN" sz="3000" b="1" dirty="0">
                <a:latin typeface="宋体" panose="02010600030101010101" pitchFamily="2" charset="-122"/>
                <a:sym typeface="宋体" panose="02010600030101010101" pitchFamily="2" charset="-122"/>
              </a:rPr>
              <a:t>①文章为了论证对传说必须有怀疑精神，首先说明学问的基础是事实和证据，说明事实和证据有两个来源，说明传说不一定可靠，而从传说找证据又为治学所不可缺少，这样就很自然地推论出对于传说都应经过一番事前思考这个道理。</a:t>
            </a:r>
            <a:endParaRPr lang="zh-CN" altLang="zh-CN" sz="3000" b="1" dirty="0">
              <a:latin typeface="宋体" panose="02010600030101010101" pitchFamily="2" charset="-122"/>
              <a:sym typeface="宋体" panose="02010600030101010101"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010" name="文本框 1"/>
          <p:cNvSpPr txBox="1"/>
          <p:nvPr/>
        </p:nvSpPr>
        <p:spPr>
          <a:xfrm>
            <a:off x="365125" y="958850"/>
            <a:ext cx="8197850" cy="4940300"/>
          </a:xfrm>
          <a:prstGeom prst="rect">
            <a:avLst/>
          </a:prstGeom>
          <a:noFill/>
          <a:ln w="9525">
            <a:noFill/>
          </a:ln>
        </p:spPr>
        <p:txBody>
          <a:bodyPr>
            <a:spAutoFit/>
          </a:bodyPr>
          <a:p>
            <a:pPr>
              <a:lnSpc>
                <a:spcPct val="150000"/>
              </a:lnSpc>
            </a:pPr>
            <a:r>
              <a:rPr lang="en-US" altLang="zh-CN" sz="3000" b="1" dirty="0">
                <a:latin typeface="宋体" panose="02010600030101010101" pitchFamily="2" charset="-122"/>
                <a:sym typeface="宋体" panose="02010600030101010101" pitchFamily="2" charset="-122"/>
              </a:rPr>
              <a:t>    </a:t>
            </a:r>
            <a:r>
              <a:rPr lang="zh-CN" altLang="zh-CN" sz="3000" b="1" dirty="0">
                <a:latin typeface="宋体" panose="02010600030101010101" pitchFamily="2" charset="-122"/>
                <a:sym typeface="宋体" panose="02010600030101010101" pitchFamily="2" charset="-122"/>
              </a:rPr>
              <a:t>②对什么叫“怀疑的精神”，作者阐释得十分明确。所谓怀疑，是指决不轻信，是经过思考，分清是非，决定信与不信；进而又把怀疑分析为“怀疑、思索、辨别”三步。③</a:t>
            </a:r>
            <a:r>
              <a:rPr lang="zh-CN" altLang="en-US" sz="3000" b="1" dirty="0">
                <a:latin typeface="宋体" panose="02010600030101010101" pitchFamily="2" charset="-122"/>
                <a:sym typeface="宋体" panose="02010600030101010101" pitchFamily="2" charset="-122"/>
              </a:rPr>
              <a:t>在论证怀疑对建设新学说的作用时，又将怀疑到创新的治学过程分析为怀疑、辩论、评判、修正、创新五步。</a:t>
            </a:r>
            <a:endParaRPr lang="zh-CN" altLang="en-US" sz="3000" b="1" dirty="0">
              <a:latin typeface="宋体" panose="02010600030101010101" pitchFamily="2" charset="-122"/>
              <a:sym typeface="宋体" panose="02010600030101010101" pitchFamily="2" charset="-122"/>
            </a:endParaRPr>
          </a:p>
        </p:txBody>
      </p:sp>
    </p:spTree>
  </p:cSld>
  <p:clrMapOvr>
    <a:masterClrMapping/>
  </p:clrMapOvr>
  <p:transition>
    <p:random/>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4" name="文本框 6"/>
          <p:cNvSpPr txBox="1"/>
          <p:nvPr/>
        </p:nvSpPr>
        <p:spPr>
          <a:xfrm>
            <a:off x="652463" y="1401763"/>
            <a:ext cx="4630737" cy="584200"/>
          </a:xfrm>
          <a:prstGeom prst="rect">
            <a:avLst/>
          </a:prstGeom>
          <a:noFill/>
          <a:ln w="9525">
            <a:noFill/>
          </a:ln>
        </p:spPr>
        <p:txBody>
          <a:bodyPr>
            <a:spAutoFit/>
          </a:bodyPr>
          <a:p>
            <a:r>
              <a:rPr lang="en-US" altLang="zh-CN" sz="3200" b="1" dirty="0">
                <a:solidFill>
                  <a:srgbClr val="FF0000"/>
                </a:solidFill>
                <a:latin typeface="黑体" panose="02010609060101010101" pitchFamily="49" charset="-122"/>
                <a:ea typeface="黑体" panose="02010609060101010101" pitchFamily="49" charset="-122"/>
                <a:sym typeface="宋体" panose="02010600030101010101" pitchFamily="2" charset="-122"/>
              </a:rPr>
              <a:t>3.</a:t>
            </a:r>
            <a:r>
              <a:rPr lang="zh-CN" altLang="en-US" sz="3200" b="1" dirty="0">
                <a:solidFill>
                  <a:srgbClr val="FF0000"/>
                </a:solidFill>
                <a:latin typeface="黑体" panose="02010609060101010101" pitchFamily="49" charset="-122"/>
                <a:ea typeface="黑体" panose="02010609060101010101" pitchFamily="49" charset="-122"/>
                <a:sym typeface="宋体" panose="02010600030101010101" pitchFamily="2" charset="-122"/>
              </a:rPr>
              <a:t>多种论证方法的运用。</a:t>
            </a:r>
            <a:endParaRPr lang="zh-CN" altLang="en-US" sz="3200" b="1" dirty="0">
              <a:solidFill>
                <a:srgbClr val="FF0000"/>
              </a:solidFill>
              <a:latin typeface="黑体" panose="02010609060101010101" pitchFamily="49" charset="-122"/>
              <a:ea typeface="黑体" panose="02010609060101010101" pitchFamily="49" charset="-122"/>
              <a:sym typeface="宋体" panose="02010600030101010101" pitchFamily="2" charset="-122"/>
            </a:endParaRPr>
          </a:p>
        </p:txBody>
      </p:sp>
      <p:sp>
        <p:nvSpPr>
          <p:cNvPr id="26627" name="文本框 1"/>
          <p:cNvSpPr txBox="1"/>
          <p:nvPr/>
        </p:nvSpPr>
        <p:spPr>
          <a:xfrm>
            <a:off x="2452688" y="2300288"/>
            <a:ext cx="3367087" cy="3044825"/>
          </a:xfrm>
          <a:prstGeom prst="rect">
            <a:avLst/>
          </a:prstGeom>
          <a:noFill/>
          <a:ln w="9525">
            <a:noFill/>
          </a:ln>
        </p:spPr>
        <p:txBody>
          <a:bodyPr>
            <a:spAutoFit/>
          </a:bodyPr>
          <a:p>
            <a:pPr marL="457200" indent="-457200">
              <a:lnSpc>
                <a:spcPct val="150000"/>
              </a:lnSpc>
              <a:buClr>
                <a:srgbClr val="B7DEE8"/>
              </a:buClr>
              <a:buFont typeface="Wingdings" panose="05000000000000000000" pitchFamily="2" charset="2"/>
              <a:buChar char=""/>
            </a:pPr>
            <a:r>
              <a:rPr lang="zh-CN" altLang="en-US" sz="3200" b="1" dirty="0">
                <a:latin typeface="宋体" panose="02010600030101010101" pitchFamily="2" charset="-122"/>
                <a:sym typeface="宋体" panose="02010600030101010101" pitchFamily="2" charset="-122"/>
              </a:rPr>
              <a:t>引用论证</a:t>
            </a:r>
            <a:endParaRPr lang="zh-CN" altLang="en-US" sz="3200" b="1" dirty="0">
              <a:latin typeface="宋体" panose="02010600030101010101" pitchFamily="2" charset="-122"/>
              <a:sym typeface="宋体" panose="02010600030101010101" pitchFamily="2" charset="-122"/>
            </a:endParaRPr>
          </a:p>
          <a:p>
            <a:pPr marL="457200" indent="-457200">
              <a:lnSpc>
                <a:spcPct val="150000"/>
              </a:lnSpc>
              <a:buClr>
                <a:srgbClr val="B7DEE8"/>
              </a:buClr>
              <a:buFont typeface="Wingdings" panose="05000000000000000000" pitchFamily="2" charset="2"/>
              <a:buChar char=""/>
            </a:pPr>
            <a:r>
              <a:rPr lang="zh-CN" altLang="en-US" sz="3200" b="1" dirty="0">
                <a:latin typeface="宋体" panose="02010600030101010101" pitchFamily="2" charset="-122"/>
                <a:sym typeface="宋体" panose="02010600030101010101" pitchFamily="2" charset="-122"/>
              </a:rPr>
              <a:t>比喻论证</a:t>
            </a:r>
            <a:endParaRPr lang="zh-CN" altLang="en-US" sz="3200" b="1" dirty="0">
              <a:latin typeface="宋体" panose="02010600030101010101" pitchFamily="2" charset="-122"/>
              <a:sym typeface="宋体" panose="02010600030101010101" pitchFamily="2" charset="-122"/>
            </a:endParaRPr>
          </a:p>
          <a:p>
            <a:pPr marL="457200" indent="-457200">
              <a:lnSpc>
                <a:spcPct val="150000"/>
              </a:lnSpc>
              <a:buClr>
                <a:srgbClr val="B7DEE8"/>
              </a:buClr>
              <a:buFont typeface="Wingdings" panose="05000000000000000000" pitchFamily="2" charset="2"/>
              <a:buChar char=""/>
            </a:pPr>
            <a:r>
              <a:rPr lang="zh-CN" altLang="en-US" sz="3200" b="1" dirty="0">
                <a:latin typeface="宋体" panose="02010600030101010101" pitchFamily="2" charset="-122"/>
                <a:sym typeface="宋体" panose="02010600030101010101" pitchFamily="2" charset="-122"/>
              </a:rPr>
              <a:t>举例论证</a:t>
            </a:r>
            <a:endParaRPr lang="zh-CN" altLang="en-US" sz="3200" b="1" dirty="0">
              <a:latin typeface="宋体" panose="02010600030101010101" pitchFamily="2" charset="-122"/>
              <a:sym typeface="宋体" panose="02010600030101010101" pitchFamily="2" charset="-122"/>
            </a:endParaRPr>
          </a:p>
          <a:p>
            <a:pPr marL="457200" indent="-457200">
              <a:lnSpc>
                <a:spcPct val="150000"/>
              </a:lnSpc>
              <a:buClr>
                <a:srgbClr val="B7DEE8"/>
              </a:buClr>
              <a:buFont typeface="Wingdings" panose="05000000000000000000" pitchFamily="2" charset="2"/>
              <a:buChar char=""/>
            </a:pPr>
            <a:r>
              <a:rPr lang="zh-CN" altLang="en-US" sz="3200" b="1" dirty="0">
                <a:latin typeface="宋体" panose="02010600030101010101" pitchFamily="2" charset="-122"/>
                <a:sym typeface="宋体" panose="02010600030101010101" pitchFamily="2" charset="-122"/>
              </a:rPr>
              <a:t>对比论证</a:t>
            </a:r>
            <a:endParaRPr lang="zh-CN" altLang="en-US" sz="3200" b="1" dirty="0">
              <a:latin typeface="宋体" panose="02010600030101010101" pitchFamily="2" charset="-122"/>
              <a:sym typeface="宋体" panose="02010600030101010101"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26627"/>
                                        </p:tgtEl>
                                        <p:attrNameLst>
                                          <p:attrName>style.visibility</p:attrName>
                                        </p:attrNameLst>
                                      </p:cBhvr>
                                      <p:to>
                                        <p:strVal val="visible"/>
                                      </p:to>
                                    </p:set>
                                    <p:anim calcmode="lin" valueType="num">
                                      <p:cBhvr>
                                        <p:cTn id="7" dur="500" fill="hold"/>
                                        <p:tgtEl>
                                          <p:spTgt spid="26627"/>
                                        </p:tgtEl>
                                        <p:attrNameLst>
                                          <p:attrName>ppt_w</p:attrName>
                                        </p:attrNameLst>
                                      </p:cBhvr>
                                      <p:tavLst>
                                        <p:tav tm="0">
                                          <p:val>
                                            <p:fltVal val="0.000000"/>
                                          </p:val>
                                        </p:tav>
                                        <p:tav tm="100000">
                                          <p:val>
                                            <p:strVal val="#ppt_w"/>
                                          </p:val>
                                        </p:tav>
                                      </p:tavLst>
                                    </p:anim>
                                    <p:anim calcmode="lin" valueType="num">
                                      <p:cBhvr>
                                        <p:cTn id="8" dur="500" fill="hold"/>
                                        <p:tgtEl>
                                          <p:spTgt spid="26627"/>
                                        </p:tgtEl>
                                        <p:attrNameLst>
                                          <p:attrName>ppt_h</p:attrName>
                                        </p:attrNameLst>
                                      </p:cBhvr>
                                      <p:tavLst>
                                        <p:tav tm="0">
                                          <p:val>
                                            <p:fltVal val="0.00000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444500" y="1471613"/>
            <a:ext cx="8147050" cy="4522787"/>
          </a:xfrm>
          <a:prstGeom prst="rect">
            <a:avLst/>
          </a:prstGeom>
          <a:noFill/>
          <a:ln w="9525">
            <a:noFill/>
          </a:ln>
        </p:spPr>
        <p:txBody>
          <a:bodyPr>
            <a:spAutoFit/>
          </a:bodyPr>
          <a:p>
            <a:pPr>
              <a:lnSpc>
                <a:spcPct val="150000"/>
              </a:lnSpc>
            </a:pPr>
            <a:r>
              <a:rPr lang="en-US" altLang="zh-CN" sz="3200" b="1" dirty="0">
                <a:latin typeface="宋体" panose="02010600030101010101" pitchFamily="2" charset="-122"/>
              </a:rPr>
              <a:t>    </a:t>
            </a:r>
            <a:r>
              <a:rPr lang="zh-CN" altLang="en-US" sz="3200" b="1" dirty="0">
                <a:latin typeface="宋体" panose="02010600030101010101" pitchFamily="2" charset="-122"/>
              </a:rPr>
              <a:t>本文是历史学家顾颉刚写的一篇谈治学方法的短文。运用举例论证、道理论证等方法，根据古代著名学者的治学经验和自己的经验，提出中心论点：治学必须有怀疑精神，才能辨伪去妄，才能建设新学说，启迪新发明。</a:t>
            </a:r>
            <a:endParaRPr lang="zh-CN" altLang="en-US" sz="3200" b="1" dirty="0">
              <a:latin typeface="宋体" panose="02010600030101010101" pitchFamily="2" charset="-122"/>
            </a:endParaRPr>
          </a:p>
        </p:txBody>
      </p:sp>
      <p:grpSp>
        <p:nvGrpSpPr>
          <p:cNvPr id="45059" name="Group 19"/>
          <p:cNvGrpSpPr/>
          <p:nvPr/>
        </p:nvGrpSpPr>
        <p:grpSpPr>
          <a:xfrm>
            <a:off x="160338" y="492125"/>
            <a:ext cx="2319337" cy="700088"/>
            <a:chOff x="138" y="461"/>
            <a:chExt cx="1461" cy="441"/>
          </a:xfrm>
        </p:grpSpPr>
        <p:pic>
          <p:nvPicPr>
            <p:cNvPr id="45060" name="Picture 18" descr="未标题-1"/>
            <p:cNvPicPr>
              <a:picLocks noChangeAspect="1"/>
            </p:cNvPicPr>
            <p:nvPr/>
          </p:nvPicPr>
          <p:blipFill>
            <a:blip r:embed="rId1"/>
            <a:stretch>
              <a:fillRect/>
            </a:stretch>
          </p:blipFill>
          <p:spPr>
            <a:xfrm>
              <a:off x="138" y="461"/>
              <a:ext cx="1461" cy="441"/>
            </a:xfrm>
            <a:prstGeom prst="rect">
              <a:avLst/>
            </a:prstGeom>
            <a:noFill/>
            <a:ln w="9525">
              <a:noFill/>
            </a:ln>
          </p:spPr>
        </p:pic>
        <p:sp>
          <p:nvSpPr>
            <p:cNvPr id="45061" name="文本框 2"/>
            <p:cNvSpPr txBox="1"/>
            <p:nvPr/>
          </p:nvSpPr>
          <p:spPr>
            <a:xfrm>
              <a:off x="476" y="509"/>
              <a:ext cx="1080" cy="329"/>
            </a:xfrm>
            <a:prstGeom prst="rect">
              <a:avLst/>
            </a:prstGeom>
            <a:noFill/>
            <a:ln w="9525">
              <a:noFill/>
            </a:ln>
          </p:spPr>
          <p:txBody>
            <a:bodyPr>
              <a:spAutoFit/>
            </a:bodyPr>
            <a:p>
              <a:pPr algn="ctr"/>
              <a:r>
                <a:rPr lang="zh-CN" altLang="zh-CN" sz="2800" b="1" dirty="0">
                  <a:solidFill>
                    <a:srgbClr val="0099CC"/>
                  </a:solidFill>
                  <a:latin typeface="黑体" panose="02010609060101010101" pitchFamily="49" charset="-122"/>
                  <a:ea typeface="黑体" panose="02010609060101010101" pitchFamily="49" charset="-122"/>
                </a:rPr>
                <a:t>课堂小结</a:t>
              </a:r>
              <a:endParaRPr lang="zh-CN" altLang="zh-CN" sz="2800" b="1" dirty="0">
                <a:solidFill>
                  <a:srgbClr val="0099CC"/>
                </a:solidFill>
                <a:latin typeface="黑体" panose="02010609060101010101" pitchFamily="49" charset="-122"/>
                <a:ea typeface="黑体" panose="02010609060101010101" pitchFamily="49" charset="-122"/>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3"/>
                                        </p:tgtEl>
                                        <p:attrNameLst>
                                          <p:attrName>style.visibility</p:attrName>
                                        </p:attrNameLst>
                                      </p:cBhvr>
                                      <p:to>
                                        <p:strVal val="visible"/>
                                      </p:to>
                                    </p:set>
                                    <p:anim calcmode="discrete" valueType="clr">
                                      <p:cBhvr override="childStyle">
                                        <p:cTn id="7" dur="100"/>
                                        <p:tgtEl>
                                          <p:spTgt spid="3"/>
                                        </p:tgtEl>
                                        <p:attrNameLst>
                                          <p:attrName>style.color</p:attrName>
                                        </p:attrNameLst>
                                      </p:cBhvr>
                                      <p:tavLst>
                                        <p:tav tm="0">
                                          <p:val>
                                            <p:clrVal>
                                              <a:srgbClr val="00ccff"/>
                                            </p:clrVal>
                                          </p:val>
                                        </p:tav>
                                        <p:tav tm="50000">
                                          <p:val>
                                            <p:clrVal>
                                              <a:schemeClr val="hlink"/>
                                            </p:clrVal>
                                          </p:val>
                                        </p:tav>
                                      </p:tavLst>
                                    </p:anim>
                                    <p:anim calcmode="discrete" valueType="clr">
                                      <p:cBhvr>
                                        <p:cTn id="8" dur="100"/>
                                        <p:tgtEl>
                                          <p:spTgt spid="3"/>
                                        </p:tgtEl>
                                        <p:attrNameLst>
                                          <p:attrName>fillcolor</p:attrName>
                                        </p:attrNameLst>
                                      </p:cBhvr>
                                      <p:tavLst>
                                        <p:tav tm="0">
                                          <p:val>
                                            <p:clrVal>
                                              <a:schemeClr val="accent2"/>
                                            </p:clrVal>
                                          </p:val>
                                        </p:tav>
                                        <p:tav tm="50000">
                                          <p:val>
                                            <p:clrVal>
                                              <a:schemeClr val="hlink"/>
                                            </p:clrVal>
                                          </p:val>
                                        </p:tav>
                                      </p:tavLst>
                                    </p:anim>
                                    <p:set>
                                      <p:cBhvr>
                                        <p:cTn id="9" dur="100"/>
                                        <p:tgtEl>
                                          <p:spTgt spid="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542925" y="1504950"/>
            <a:ext cx="8058150" cy="4524375"/>
          </a:xfrm>
          <a:prstGeom prst="rect">
            <a:avLst/>
          </a:prstGeom>
          <a:noFill/>
          <a:ln w="9525">
            <a:noFill/>
          </a:ln>
        </p:spPr>
        <p:txBody>
          <a:bodyPr>
            <a:spAutoFit/>
          </a:bodyPr>
          <a:p>
            <a:pPr>
              <a:lnSpc>
                <a:spcPct val="150000"/>
              </a:lnSpc>
            </a:pPr>
            <a:r>
              <a:rPr lang="en-US" altLang="zh-CN" sz="3200" b="1" dirty="0">
                <a:latin typeface="黑体" panose="02010609060101010101" pitchFamily="49" charset="-122"/>
                <a:ea typeface="黑体" panose="02010609060101010101" pitchFamily="49" charset="-122"/>
              </a:rPr>
              <a:t>1.</a:t>
            </a:r>
            <a:r>
              <a:rPr lang="zh-CN" altLang="zh-CN" sz="3200" b="1" dirty="0">
                <a:latin typeface="黑体" panose="02010609060101010101" pitchFamily="49" charset="-122"/>
                <a:ea typeface="黑体" panose="02010609060101010101" pitchFamily="49" charset="-122"/>
              </a:rPr>
              <a:t>你是否赞成文章的论点？如果赞成，请再举出相关的名言警句和典型事例；反之，请说明理由并辅以相关名言警句和典型事例。</a:t>
            </a:r>
            <a:endParaRPr lang="zh-CN" altLang="zh-CN" sz="3200" b="1" dirty="0">
              <a:latin typeface="黑体" panose="02010609060101010101" pitchFamily="49" charset="-122"/>
              <a:ea typeface="黑体" panose="02010609060101010101" pitchFamily="49" charset="-122"/>
            </a:endParaRPr>
          </a:p>
          <a:p>
            <a:pPr>
              <a:lnSpc>
                <a:spcPct val="150000"/>
              </a:lnSpc>
            </a:pPr>
            <a:r>
              <a:rPr lang="en-US" altLang="zh-CN" sz="3200" b="1" dirty="0">
                <a:latin typeface="黑体" panose="02010609060101010101" pitchFamily="49" charset="-122"/>
                <a:ea typeface="黑体" panose="02010609060101010101" pitchFamily="49" charset="-122"/>
              </a:rPr>
              <a:t>2.联系自己的学习和生活实际，</a:t>
            </a:r>
            <a:r>
              <a:rPr lang="zh-CN" altLang="en-US" sz="3200" b="1" dirty="0">
                <a:latin typeface="黑体" panose="02010609060101010101" pitchFamily="49" charset="-122"/>
                <a:ea typeface="黑体" panose="02010609060101010101" pitchFamily="49" charset="-122"/>
              </a:rPr>
              <a:t>说说</a:t>
            </a:r>
            <a:r>
              <a:rPr lang="en-US" altLang="zh-CN" sz="3200" b="1" dirty="0">
                <a:latin typeface="黑体" panose="02010609060101010101" pitchFamily="49" charset="-122"/>
                <a:ea typeface="黑体" panose="02010609060101010101" pitchFamily="49" charset="-122"/>
              </a:rPr>
              <a:t>你在生活中发现问题、提出问题、探究问题、解决问题的具体事例</a:t>
            </a:r>
            <a:r>
              <a:rPr lang="zh-CN" altLang="en-US" sz="3200" b="1" dirty="0">
                <a:latin typeface="黑体" panose="02010609060101010101" pitchFamily="49" charset="-122"/>
                <a:ea typeface="黑体" panose="02010609060101010101" pitchFamily="49" charset="-122"/>
              </a:rPr>
              <a:t>。</a:t>
            </a:r>
            <a:endParaRPr lang="zh-CN" altLang="en-US" sz="3200" b="1" dirty="0">
              <a:latin typeface="黑体" panose="02010609060101010101" pitchFamily="49" charset="-122"/>
              <a:ea typeface="黑体" panose="02010609060101010101" pitchFamily="49" charset="-122"/>
            </a:endParaRPr>
          </a:p>
        </p:txBody>
      </p:sp>
      <p:grpSp>
        <p:nvGrpSpPr>
          <p:cNvPr id="46083" name="Group 19"/>
          <p:cNvGrpSpPr/>
          <p:nvPr/>
        </p:nvGrpSpPr>
        <p:grpSpPr>
          <a:xfrm>
            <a:off x="160338" y="492125"/>
            <a:ext cx="2319337" cy="700088"/>
            <a:chOff x="138" y="461"/>
            <a:chExt cx="1461" cy="441"/>
          </a:xfrm>
        </p:grpSpPr>
        <p:pic>
          <p:nvPicPr>
            <p:cNvPr id="46084" name="Picture 18" descr="未标题-1"/>
            <p:cNvPicPr>
              <a:picLocks noChangeAspect="1"/>
            </p:cNvPicPr>
            <p:nvPr/>
          </p:nvPicPr>
          <p:blipFill>
            <a:blip r:embed="rId1"/>
            <a:stretch>
              <a:fillRect/>
            </a:stretch>
          </p:blipFill>
          <p:spPr>
            <a:xfrm>
              <a:off x="138" y="461"/>
              <a:ext cx="1461" cy="441"/>
            </a:xfrm>
            <a:prstGeom prst="rect">
              <a:avLst/>
            </a:prstGeom>
            <a:noFill/>
            <a:ln w="9525">
              <a:noFill/>
            </a:ln>
          </p:spPr>
        </p:pic>
        <p:sp>
          <p:nvSpPr>
            <p:cNvPr id="46085" name="文本框 2"/>
            <p:cNvSpPr txBox="1"/>
            <p:nvPr/>
          </p:nvSpPr>
          <p:spPr>
            <a:xfrm>
              <a:off x="476" y="509"/>
              <a:ext cx="1080" cy="329"/>
            </a:xfrm>
            <a:prstGeom prst="rect">
              <a:avLst/>
            </a:prstGeom>
            <a:noFill/>
            <a:ln w="9525">
              <a:noFill/>
            </a:ln>
          </p:spPr>
          <p:txBody>
            <a:bodyPr>
              <a:spAutoFit/>
            </a:bodyPr>
            <a:p>
              <a:pPr algn="ctr"/>
              <a:r>
                <a:rPr lang="zh-CN" altLang="zh-CN" sz="2800" b="1" dirty="0">
                  <a:solidFill>
                    <a:srgbClr val="0099CC"/>
                  </a:solidFill>
                  <a:latin typeface="黑体" panose="02010609060101010101" pitchFamily="49" charset="-122"/>
                  <a:ea typeface="黑体" panose="02010609060101010101" pitchFamily="49" charset="-122"/>
                </a:rPr>
                <a:t>随堂练习</a:t>
              </a:r>
              <a:endParaRPr lang="zh-CN" altLang="zh-CN" sz="2800" b="1" dirty="0">
                <a:solidFill>
                  <a:srgbClr val="0099CC"/>
                </a:solidFill>
                <a:latin typeface="黑体" panose="02010609060101010101" pitchFamily="49" charset="-122"/>
                <a:ea typeface="黑体" panose="02010609060101010101" pitchFamily="49" charset="-122"/>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00000"/>
                                          </p:val>
                                        </p:tav>
                                        <p:tav tm="100000">
                                          <p:val>
                                            <p:fltVal val="1.000000"/>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000000"/>
                                          </p:val>
                                        </p:tav>
                                        <p:tav tm="100000">
                                          <p:val>
                                            <p:fltVal val="1.000000"/>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000000"/>
                                          </p:val>
                                        </p:tav>
                                        <p:tav tm="100000">
                                          <p:val>
                                            <p:fltVal val="1.000000"/>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000000"/>
                                          </p:val>
                                        </p:tav>
                                        <p:tav tm="100000">
                                          <p:val>
                                            <p:fltVal val="1.000000"/>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7"/>
          <p:cNvSpPr>
            <a:spLocks noChangeArrowheads="1"/>
          </p:cNvSpPr>
          <p:nvPr/>
        </p:nvSpPr>
        <p:spPr bwMode="gray">
          <a:xfrm>
            <a:off x="0" y="2365693"/>
            <a:ext cx="9144000" cy="1023938"/>
          </a:xfrm>
          <a:prstGeom prst="rect">
            <a:avLst/>
          </a:prstGeom>
          <a:solidFill>
            <a:schemeClr val="tx2">
              <a:lumMod val="75000"/>
            </a:schemeClr>
          </a:solidFill>
          <a:ln w="9525">
            <a:noFill/>
            <a:miter lim="800000"/>
          </a:ln>
        </p:spPr>
        <p:txBody>
          <a:bodyPr wrap="none" lIns="68580" tIns="34290" rIns="68580" bIns="34290"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dirty="0">
              <a:ln>
                <a:noFill/>
              </a:ln>
              <a:solidFill>
                <a:srgbClr val="005397"/>
              </a:solidFill>
              <a:effectLst/>
              <a:uLnTx/>
              <a:uFillTx/>
              <a:latin typeface="Arial" panose="020B0604020202020204"/>
              <a:ea typeface="微软雅黑" panose="020B0503020204020204" charset="-122"/>
              <a:cs typeface="+mn-cs"/>
            </a:endParaRPr>
          </a:p>
        </p:txBody>
      </p:sp>
      <p:sp>
        <p:nvSpPr>
          <p:cNvPr id="16" name="Rectangle 4"/>
          <p:cNvSpPr>
            <a:spLocks noChangeArrowheads="1"/>
          </p:cNvSpPr>
          <p:nvPr/>
        </p:nvSpPr>
        <p:spPr bwMode="auto">
          <a:xfrm>
            <a:off x="424815" y="2492375"/>
            <a:ext cx="8505825" cy="771525"/>
          </a:xfrm>
          <a:prstGeom prst="rect">
            <a:avLst/>
          </a:prstGeom>
          <a:noFill/>
          <a:ln w="3175" algn="ctr">
            <a:noFill/>
            <a:prstDash val="dash"/>
            <a:miter lim="800000"/>
          </a:ln>
          <a:effectLst/>
        </p:spPr>
        <p:txBody>
          <a:bodyPr lIns="68580" tIns="34290" rIns="68580" bIns="34290"/>
          <a:lstStyle/>
          <a:p>
            <a:pPr marL="0" marR="0" lvl="0" indent="0" algn="ctr" defTabSz="914400" rtl="0" eaLnBrk="0" fontAlgn="base" latinLnBrk="0" hangingPunct="0">
              <a:lnSpc>
                <a:spcPct val="100000"/>
              </a:lnSpc>
              <a:spcBef>
                <a:spcPct val="20000"/>
              </a:spcBef>
              <a:spcAft>
                <a:spcPct val="0"/>
              </a:spcAft>
              <a:buClr>
                <a:srgbClr val="5B8CC1"/>
              </a:buClr>
              <a:buSzTx/>
              <a:buFont typeface="Wingdings" panose="05000000000000000000" pitchFamily="2" charset="2"/>
              <a:buNone/>
              <a:defRPr/>
            </a:pPr>
            <a:r>
              <a:rPr kumimoji="0" lang="zh-CN" altLang="en-US" sz="4100" b="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第一课件网      </a:t>
            </a:r>
            <a:r>
              <a:rPr kumimoji="0" lang="en-US" altLang="zh-CN" sz="4100" b="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www.kejian1.com</a:t>
            </a:r>
            <a:endParaRPr kumimoji="0" lang="zh-CN" altLang="en-GB" sz="4100" b="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endParaRPr>
          </a:p>
        </p:txBody>
      </p:sp>
      <p:sp>
        <p:nvSpPr>
          <p:cNvPr id="48132" name="TextBox 6"/>
          <p:cNvSpPr txBox="1"/>
          <p:nvPr/>
        </p:nvSpPr>
        <p:spPr>
          <a:xfrm>
            <a:off x="1473835" y="4145280"/>
            <a:ext cx="6505575" cy="437515"/>
          </a:xfrm>
          <a:prstGeom prst="rect">
            <a:avLst/>
          </a:prstGeom>
          <a:noFill/>
          <a:ln w="9525">
            <a:noFill/>
          </a:ln>
        </p:spPr>
        <p:txBody>
          <a:bodyPr lIns="68580" tIns="34290" rIns="68580" bIns="34290">
            <a:spAutoFit/>
          </a:bodyPr>
          <a:lstStyle/>
          <a:p>
            <a:pPr algn="ctr"/>
            <a:r>
              <a:rPr lang="zh-CN" altLang="en-US" sz="2400" b="1" dirty="0">
                <a:solidFill>
                  <a:srgbClr val="002060"/>
                </a:solidFill>
                <a:latin typeface="等线" panose="02010600030101010101" pitchFamily="2" charset="-122"/>
              </a:rPr>
              <a:t>第一课件网，无需注册，免费下载。</a:t>
            </a:r>
            <a:endParaRPr lang="zh-CN" altLang="en-US" sz="2400" b="1" dirty="0">
              <a:solidFill>
                <a:srgbClr val="002060"/>
              </a:solidFill>
              <a:latin typeface="等线" panose="02010600030101010101" pitchFamily="2"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2" name="图片 3"/>
          <p:cNvPicPr>
            <a:picLocks noChangeAspect="1"/>
          </p:cNvPicPr>
          <p:nvPr/>
        </p:nvPicPr>
        <p:blipFill>
          <a:blip r:embed="rId1"/>
          <a:stretch>
            <a:fillRect/>
          </a:stretch>
        </p:blipFill>
        <p:spPr>
          <a:xfrm>
            <a:off x="1071563" y="1039813"/>
            <a:ext cx="2603500" cy="4652962"/>
          </a:xfrm>
          <a:prstGeom prst="rect">
            <a:avLst/>
          </a:prstGeom>
          <a:noFill/>
          <a:ln w="9525">
            <a:noFill/>
          </a:ln>
        </p:spPr>
      </p:pic>
      <p:pic>
        <p:nvPicPr>
          <p:cNvPr id="15363" name="图片 1"/>
          <p:cNvPicPr>
            <a:picLocks noChangeAspect="1"/>
          </p:cNvPicPr>
          <p:nvPr/>
        </p:nvPicPr>
        <p:blipFill>
          <a:blip r:embed="rId2"/>
          <a:srcRect r="111" b="5313"/>
          <a:stretch>
            <a:fillRect/>
          </a:stretch>
        </p:blipFill>
        <p:spPr>
          <a:xfrm>
            <a:off x="4003675" y="1033463"/>
            <a:ext cx="3746500" cy="4659312"/>
          </a:xfrm>
          <a:prstGeom prst="rect">
            <a:avLst/>
          </a:prstGeom>
          <a:noFill/>
          <a:ln w="9525">
            <a:noFill/>
          </a:ln>
        </p:spPr>
      </p:pic>
    </p:spTree>
  </p:cSld>
  <p:clrMapOvr>
    <a:masterClrMapping/>
  </p:clrMapOvr>
  <p:transition>
    <p:random/>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2" name="文本框 2"/>
          <p:cNvSpPr txBox="1"/>
          <p:nvPr/>
        </p:nvSpPr>
        <p:spPr>
          <a:xfrm>
            <a:off x="458788" y="1827213"/>
            <a:ext cx="5851525" cy="3554412"/>
          </a:xfrm>
          <a:prstGeom prst="rect">
            <a:avLst/>
          </a:prstGeom>
          <a:noFill/>
          <a:ln w="9525">
            <a:noFill/>
          </a:ln>
        </p:spPr>
        <p:txBody>
          <a:bodyPr>
            <a:spAutoFit/>
          </a:bodyPr>
          <a:p>
            <a:pPr>
              <a:lnSpc>
                <a:spcPct val="150000"/>
              </a:lnSpc>
            </a:pPr>
            <a:r>
              <a:rPr lang="zh-CN" altLang="zh-CN" sz="3000" b="1" dirty="0">
                <a:solidFill>
                  <a:srgbClr val="FF0000"/>
                </a:solidFill>
                <a:latin typeface="宋体" panose="02010600030101010101" pitchFamily="2" charset="-122"/>
              </a:rPr>
              <a:t>【顾颉刚】</a:t>
            </a:r>
            <a:r>
              <a:rPr lang="zh-CN" altLang="zh-CN" sz="3000" b="1" dirty="0">
                <a:latin typeface="宋体" panose="02010600030101010101" pitchFamily="2" charset="-122"/>
              </a:rPr>
              <a:t>（1893</a:t>
            </a:r>
            <a:r>
              <a:rPr lang="en-US" altLang="zh-CN" sz="3000" b="1" dirty="0">
                <a:latin typeface="宋体" panose="02010600030101010101" pitchFamily="2" charset="-122"/>
              </a:rPr>
              <a:t>—</a:t>
            </a:r>
            <a:r>
              <a:rPr lang="zh-CN" altLang="zh-CN" sz="3000" b="1" dirty="0">
                <a:latin typeface="宋体" panose="02010600030101010101" pitchFamily="2" charset="-122"/>
              </a:rPr>
              <a:t>1980），原名诵坤，字铭坚，江苏苏州人。中国历史学家、民间文艺研究家，</a:t>
            </a:r>
            <a:r>
              <a:rPr lang="zh-CN" altLang="en-US" sz="3000" b="1" dirty="0">
                <a:latin typeface="Times New Roman" panose="02020603050405020304" pitchFamily="18" charset="0"/>
              </a:rPr>
              <a:t>古史辨学派创始人，现代历史地理学和民俗学的开拓者、奠基人。</a:t>
            </a:r>
            <a:endParaRPr lang="zh-CN" altLang="zh-CN" sz="3000" b="1" dirty="0">
              <a:latin typeface="宋体" panose="02010600030101010101" pitchFamily="2" charset="-122"/>
            </a:endParaRPr>
          </a:p>
        </p:txBody>
      </p:sp>
      <p:pic>
        <p:nvPicPr>
          <p:cNvPr id="8204" name="图片 2" descr="顾颉刚"/>
          <p:cNvPicPr>
            <a:picLocks noChangeAspect="1"/>
          </p:cNvPicPr>
          <p:nvPr/>
        </p:nvPicPr>
        <p:blipFill>
          <a:blip r:embed="rId1"/>
          <a:stretch>
            <a:fillRect/>
          </a:stretch>
        </p:blipFill>
        <p:spPr>
          <a:xfrm>
            <a:off x="6364288" y="2187575"/>
            <a:ext cx="2214562" cy="2833688"/>
          </a:xfrm>
          <a:prstGeom prst="rect">
            <a:avLst/>
          </a:prstGeom>
          <a:noFill/>
          <a:ln w="9525">
            <a:noFill/>
          </a:ln>
        </p:spPr>
      </p:pic>
      <p:grpSp>
        <p:nvGrpSpPr>
          <p:cNvPr id="16388" name="Group 19"/>
          <p:cNvGrpSpPr/>
          <p:nvPr/>
        </p:nvGrpSpPr>
        <p:grpSpPr>
          <a:xfrm>
            <a:off x="160338" y="492125"/>
            <a:ext cx="2319337" cy="700088"/>
            <a:chOff x="138" y="461"/>
            <a:chExt cx="1461" cy="441"/>
          </a:xfrm>
        </p:grpSpPr>
        <p:pic>
          <p:nvPicPr>
            <p:cNvPr id="16389" name="Picture 18" descr="未标题-1"/>
            <p:cNvPicPr>
              <a:picLocks noChangeAspect="1"/>
            </p:cNvPicPr>
            <p:nvPr/>
          </p:nvPicPr>
          <p:blipFill>
            <a:blip r:embed="rId2"/>
            <a:stretch>
              <a:fillRect/>
            </a:stretch>
          </p:blipFill>
          <p:spPr>
            <a:xfrm>
              <a:off x="138" y="461"/>
              <a:ext cx="1461" cy="441"/>
            </a:xfrm>
            <a:prstGeom prst="rect">
              <a:avLst/>
            </a:prstGeom>
            <a:noFill/>
            <a:ln w="9525">
              <a:noFill/>
            </a:ln>
          </p:spPr>
        </p:pic>
        <p:sp>
          <p:nvSpPr>
            <p:cNvPr id="16390" name="文本框 2"/>
            <p:cNvSpPr txBox="1"/>
            <p:nvPr/>
          </p:nvSpPr>
          <p:spPr>
            <a:xfrm>
              <a:off x="476" y="509"/>
              <a:ext cx="1080" cy="329"/>
            </a:xfrm>
            <a:prstGeom prst="rect">
              <a:avLst/>
            </a:prstGeom>
            <a:noFill/>
            <a:ln w="9525">
              <a:noFill/>
            </a:ln>
          </p:spPr>
          <p:txBody>
            <a:bodyPr>
              <a:spAutoFit/>
            </a:bodyPr>
            <a:p>
              <a:pPr algn="ctr"/>
              <a:r>
                <a:rPr lang="zh-CN" altLang="zh-CN" sz="2800" b="1" dirty="0">
                  <a:solidFill>
                    <a:srgbClr val="0099CC"/>
                  </a:solidFill>
                  <a:latin typeface="黑体" panose="02010609060101010101" pitchFamily="49" charset="-122"/>
                  <a:ea typeface="黑体" panose="02010609060101010101" pitchFamily="49" charset="-122"/>
                </a:rPr>
                <a:t>走近作者</a:t>
              </a:r>
              <a:endParaRPr lang="zh-CN" altLang="zh-CN" sz="2800" b="1" dirty="0">
                <a:solidFill>
                  <a:srgbClr val="0099CC"/>
                </a:solidFill>
                <a:latin typeface="黑体" panose="02010609060101010101" pitchFamily="49" charset="-122"/>
                <a:ea typeface="黑体" panose="02010609060101010101" pitchFamily="49" charset="-122"/>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grpId="0" nodeType="clickEffect">
                                  <p:stCondLst>
                                    <p:cond delay="0"/>
                                  </p:stCondLst>
                                  <p:childTnLst>
                                    <p:set>
                                      <p:cBhvr>
                                        <p:cTn id="6" dur="1" fill="hold">
                                          <p:stCondLst>
                                            <p:cond delay="0"/>
                                          </p:stCondLst>
                                        </p:cTn>
                                        <p:tgtEl>
                                          <p:spTgt spid="7172"/>
                                        </p:tgtEl>
                                        <p:attrNameLst>
                                          <p:attrName>style.visibility</p:attrName>
                                        </p:attrNameLst>
                                      </p:cBhvr>
                                      <p:to>
                                        <p:strVal val="visible"/>
                                      </p:to>
                                    </p:set>
                                    <p:anim calcmode="lin" valueType="num">
                                      <p:cBhvr>
                                        <p:cTn id="7" dur="500" fill="hold"/>
                                        <p:tgtEl>
                                          <p:spTgt spid="7172"/>
                                        </p:tgtEl>
                                        <p:attrNameLst>
                                          <p:attrName>ppt_w</p:attrName>
                                        </p:attrNameLst>
                                      </p:cBhvr>
                                      <p:tavLst>
                                        <p:tav tm="0">
                                          <p:val>
                                            <p:strVal val="#ppt_w*0.05"/>
                                          </p:val>
                                        </p:tav>
                                        <p:tav tm="100000">
                                          <p:val>
                                            <p:strVal val="#ppt_w"/>
                                          </p:val>
                                        </p:tav>
                                      </p:tavLst>
                                    </p:anim>
                                    <p:anim calcmode="lin" valueType="num">
                                      <p:cBhvr>
                                        <p:cTn id="8" dur="500" fill="hold"/>
                                        <p:tgtEl>
                                          <p:spTgt spid="7172"/>
                                        </p:tgtEl>
                                        <p:attrNameLst>
                                          <p:attrName>ppt_h</p:attrName>
                                        </p:attrNameLst>
                                      </p:cBhvr>
                                      <p:tavLst>
                                        <p:tav tm="0">
                                          <p:val>
                                            <p:strVal val="#ppt_h"/>
                                          </p:val>
                                        </p:tav>
                                        <p:tav tm="100000">
                                          <p:val>
                                            <p:strVal val="#ppt_h"/>
                                          </p:val>
                                        </p:tav>
                                      </p:tavLst>
                                    </p:anim>
                                    <p:anim calcmode="lin" valueType="num">
                                      <p:cBhvr>
                                        <p:cTn id="9" dur="500" fill="hold"/>
                                        <p:tgtEl>
                                          <p:spTgt spid="7172"/>
                                        </p:tgtEl>
                                        <p:attrNameLst>
                                          <p:attrName>ppt_x</p:attrName>
                                        </p:attrNameLst>
                                      </p:cBhvr>
                                      <p:tavLst>
                                        <p:tav tm="0">
                                          <p:val>
                                            <p:strVal val="#ppt_x-.2"/>
                                          </p:val>
                                        </p:tav>
                                        <p:tav tm="100000">
                                          <p:val>
                                            <p:strVal val="#ppt_x"/>
                                          </p:val>
                                        </p:tav>
                                      </p:tavLst>
                                    </p:anim>
                                    <p:anim calcmode="lin" valueType="num">
                                      <p:cBhvr>
                                        <p:cTn id="10" dur="500" fill="hold"/>
                                        <p:tgtEl>
                                          <p:spTgt spid="7172"/>
                                        </p:tgtEl>
                                        <p:attrNameLst>
                                          <p:attrName>ppt_y</p:attrName>
                                        </p:attrNameLst>
                                      </p:cBhvr>
                                      <p:tavLst>
                                        <p:tav tm="0">
                                          <p:val>
                                            <p:strVal val="#ppt_y"/>
                                          </p:val>
                                        </p:tav>
                                        <p:tav tm="100000">
                                          <p:val>
                                            <p:strVal val="#ppt_y"/>
                                          </p:val>
                                        </p:tav>
                                      </p:tavLst>
                                    </p:anim>
                                    <p:animEffect transition="in" filter="fade">
                                      <p:cBhvr>
                                        <p:cTn id="11" dur="500"/>
                                        <p:tgtEl>
                                          <p:spTgt spid="7172"/>
                                        </p:tgtEl>
                                      </p:cBhvr>
                                    </p:animEffect>
                                  </p:childTnLst>
                                </p:cTn>
                              </p:par>
                            </p:childTnLst>
                          </p:cTn>
                        </p:par>
                        <p:par>
                          <p:cTn id="12" fill="hold">
                            <p:stCondLst>
                              <p:cond delay="500"/>
                            </p:stCondLst>
                            <p:childTnLst>
                              <p:par>
                                <p:cTn id="13" presetID="3" presetClass="entr" presetSubtype="10" fill="hold" nodeType="afterEffect">
                                  <p:stCondLst>
                                    <p:cond delay="0"/>
                                  </p:stCondLst>
                                  <p:childTnLst>
                                    <p:set>
                                      <p:cBhvr>
                                        <p:cTn id="14" dur="1" fill="hold">
                                          <p:stCondLst>
                                            <p:cond delay="0"/>
                                          </p:stCondLst>
                                        </p:cTn>
                                        <p:tgtEl>
                                          <p:spTgt spid="8204"/>
                                        </p:tgtEl>
                                        <p:attrNameLst>
                                          <p:attrName>style.visibility</p:attrName>
                                        </p:attrNameLst>
                                      </p:cBhvr>
                                      <p:to>
                                        <p:strVal val="visible"/>
                                      </p:to>
                                    </p:set>
                                    <p:animEffect transition="in" filter="blinds(horizontal)">
                                      <p:cBhvr>
                                        <p:cTn id="15" dur="500"/>
                                        <p:tgtEl>
                                          <p:spTgt spid="82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文本框 3"/>
          <p:cNvSpPr txBox="1"/>
          <p:nvPr/>
        </p:nvSpPr>
        <p:spPr>
          <a:xfrm>
            <a:off x="473075" y="1500188"/>
            <a:ext cx="8196263" cy="3438525"/>
          </a:xfrm>
          <a:prstGeom prst="rect">
            <a:avLst/>
          </a:prstGeom>
          <a:noFill/>
          <a:ln w="9525">
            <a:noFill/>
          </a:ln>
        </p:spPr>
        <p:txBody>
          <a:bodyPr>
            <a:spAutoFit/>
          </a:bodyPr>
          <a:p>
            <a:pPr>
              <a:lnSpc>
                <a:spcPct val="170000"/>
              </a:lnSpc>
            </a:pPr>
            <a:r>
              <a:rPr lang="zh-CN" altLang="en-US" sz="3200" b="1" dirty="0">
                <a:solidFill>
                  <a:srgbClr val="FF0000"/>
                </a:solidFill>
                <a:latin typeface="宋体" panose="02010600030101010101" pitchFamily="2" charset="-122"/>
                <a:sym typeface="宋体" panose="02010600030101010101" pitchFamily="2" charset="-122"/>
              </a:rPr>
              <a:t>【代表作】</a:t>
            </a:r>
            <a:endParaRPr lang="zh-CN" altLang="en-US" sz="3200" b="1" dirty="0">
              <a:solidFill>
                <a:srgbClr val="FF0000"/>
              </a:solidFill>
              <a:latin typeface="宋体" panose="02010600030101010101" pitchFamily="2" charset="-122"/>
              <a:sym typeface="宋体" panose="02010600030101010101" pitchFamily="2" charset="-122"/>
            </a:endParaRPr>
          </a:p>
          <a:p>
            <a:pPr>
              <a:lnSpc>
                <a:spcPct val="170000"/>
              </a:lnSpc>
            </a:pPr>
            <a:r>
              <a:rPr lang="zh-CN" altLang="en-US" sz="3200" b="1" dirty="0">
                <a:solidFill>
                  <a:srgbClr val="FF0000"/>
                </a:solidFill>
                <a:latin typeface="宋体" panose="02010600030101010101" pitchFamily="2" charset="-122"/>
                <a:sym typeface="宋体" panose="02010600030101010101" pitchFamily="2" charset="-122"/>
              </a:rPr>
              <a:t>    </a:t>
            </a:r>
            <a:r>
              <a:rPr lang="zh-CN" altLang="en-US" sz="3200" b="1" dirty="0">
                <a:latin typeface="宋体" panose="02010600030101010101" pitchFamily="2" charset="-122"/>
                <a:sym typeface="宋体" panose="02010600030101010101" pitchFamily="2" charset="-122"/>
              </a:rPr>
              <a:t>《孟姜女故事研究集》《妙峰山》《顾颉刚民俗论著集》《中国上古史研究讲义》《顾颉刚古史论文集》等。</a:t>
            </a:r>
            <a:endParaRPr lang="zh-CN" altLang="en-US" sz="3200" b="1" dirty="0">
              <a:latin typeface="宋体" panose="02010600030101010101" pitchFamily="2" charset="-122"/>
              <a:sym typeface="宋体" panose="02010600030101010101" pitchFamily="2" charset="-122"/>
            </a:endParaRPr>
          </a:p>
        </p:txBody>
      </p:sp>
    </p:spTree>
  </p:cSld>
  <p:clrMapOvr>
    <a:masterClrMapping/>
  </p:clrMapOvr>
  <p:transition>
    <p:random/>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20" name="文本框 9378"/>
          <p:cNvSpPr txBox="1"/>
          <p:nvPr/>
        </p:nvSpPr>
        <p:spPr>
          <a:xfrm>
            <a:off x="781050" y="2200275"/>
            <a:ext cx="7597775" cy="2460625"/>
          </a:xfrm>
          <a:prstGeom prst="rect">
            <a:avLst/>
          </a:prstGeom>
          <a:noFill/>
          <a:ln w="9525">
            <a:noFill/>
          </a:ln>
        </p:spPr>
        <p:txBody>
          <a:bodyPr>
            <a:spAutoFit/>
          </a:bodyPr>
          <a:p>
            <a:pPr>
              <a:lnSpc>
                <a:spcPct val="150000"/>
              </a:lnSpc>
              <a:spcBef>
                <a:spcPct val="50000"/>
              </a:spcBef>
            </a:pPr>
            <a:r>
              <a:rPr lang="zh-CN" altLang="en-US" sz="4400" dirty="0">
                <a:latin typeface="黑体" panose="02010609060101010101" pitchFamily="49" charset="-122"/>
                <a:ea typeface="黑体" panose="02010609060101010101" pitchFamily="49" charset="-122"/>
              </a:rPr>
              <a:t>程</a:t>
            </a:r>
            <a:r>
              <a:rPr lang="zh-CN" altLang="en-US" sz="4400" b="1" dirty="0">
                <a:latin typeface="黑体" panose="02010609060101010101" pitchFamily="49" charset="-122"/>
                <a:ea typeface="黑体" panose="02010609060101010101" pitchFamily="49" charset="-122"/>
              </a:rPr>
              <a:t>颐</a:t>
            </a:r>
            <a:r>
              <a:rPr lang="zh-CN" altLang="en-US" sz="4400" dirty="0">
                <a:latin typeface="黑体" panose="02010609060101010101" pitchFamily="49" charset="-122"/>
                <a:ea typeface="黑体" panose="02010609060101010101" pitchFamily="49" charset="-122"/>
              </a:rPr>
              <a:t>（    ）  </a:t>
            </a:r>
            <a:r>
              <a:rPr lang="zh-CN" altLang="en-US" sz="4400" b="1" dirty="0">
                <a:latin typeface="黑体" panose="02010609060101010101" pitchFamily="49" charset="-122"/>
                <a:ea typeface="黑体" panose="02010609060101010101" pitchFamily="49" charset="-122"/>
              </a:rPr>
              <a:t>譬</a:t>
            </a:r>
            <a:r>
              <a:rPr lang="zh-CN" altLang="en-US" sz="4400" dirty="0">
                <a:latin typeface="黑体" panose="02010609060101010101" pitchFamily="49" charset="-122"/>
                <a:ea typeface="黑体" panose="02010609060101010101" pitchFamily="49" charset="-122"/>
              </a:rPr>
              <a:t>如（    ）　　</a:t>
            </a:r>
            <a:endParaRPr lang="zh-CN" altLang="en-US" sz="4400" dirty="0">
              <a:latin typeface="黑体" panose="02010609060101010101" pitchFamily="49" charset="-122"/>
              <a:ea typeface="黑体" panose="02010609060101010101" pitchFamily="49" charset="-122"/>
            </a:endParaRPr>
          </a:p>
          <a:p>
            <a:pPr>
              <a:lnSpc>
                <a:spcPct val="150000"/>
              </a:lnSpc>
              <a:spcBef>
                <a:spcPct val="50000"/>
              </a:spcBef>
            </a:pPr>
            <a:r>
              <a:rPr lang="zh-CN" altLang="en-US" sz="4400" dirty="0">
                <a:latin typeface="黑体" panose="02010609060101010101" pitchFamily="49" charset="-122"/>
                <a:ea typeface="黑体" panose="02010609060101010101" pitchFamily="49" charset="-122"/>
              </a:rPr>
              <a:t>虚</a:t>
            </a:r>
            <a:r>
              <a:rPr lang="zh-CN" altLang="en-US" sz="4400" b="1" dirty="0">
                <a:latin typeface="黑体" panose="02010609060101010101" pitchFamily="49" charset="-122"/>
                <a:ea typeface="黑体" panose="02010609060101010101" pitchFamily="49" charset="-122"/>
              </a:rPr>
              <a:t>妄</a:t>
            </a:r>
            <a:r>
              <a:rPr lang="zh-CN" altLang="en-US" sz="4400" dirty="0">
                <a:latin typeface="黑体" panose="02010609060101010101" pitchFamily="49" charset="-122"/>
                <a:ea typeface="黑体" panose="02010609060101010101" pitchFamily="49" charset="-122"/>
              </a:rPr>
              <a:t>（    ）  停</a:t>
            </a:r>
            <a:r>
              <a:rPr lang="zh-CN" altLang="en-US" sz="4400" b="1" dirty="0">
                <a:latin typeface="黑体" panose="02010609060101010101" pitchFamily="49" charset="-122"/>
                <a:ea typeface="黑体" panose="02010609060101010101" pitchFamily="49" charset="-122"/>
              </a:rPr>
              <a:t>滞</a:t>
            </a:r>
            <a:r>
              <a:rPr lang="zh-CN" altLang="en-US" sz="4400" dirty="0">
                <a:latin typeface="黑体" panose="02010609060101010101" pitchFamily="49" charset="-122"/>
                <a:ea typeface="黑体" panose="02010609060101010101" pitchFamily="49" charset="-122"/>
              </a:rPr>
              <a:t>（    ）</a:t>
            </a:r>
            <a:endParaRPr lang="zh-CN" altLang="en-US" sz="4400" dirty="0">
              <a:latin typeface="黑体" panose="02010609060101010101" pitchFamily="49" charset="-122"/>
              <a:ea typeface="黑体" panose="02010609060101010101" pitchFamily="49" charset="-122"/>
            </a:endParaRPr>
          </a:p>
        </p:txBody>
      </p:sp>
      <p:sp>
        <p:nvSpPr>
          <p:cNvPr id="9383" name="文本框 9382"/>
          <p:cNvSpPr txBox="1"/>
          <p:nvPr/>
        </p:nvSpPr>
        <p:spPr>
          <a:xfrm>
            <a:off x="2790825" y="2482850"/>
            <a:ext cx="750888" cy="644525"/>
          </a:xfrm>
          <a:prstGeom prst="rect">
            <a:avLst/>
          </a:prstGeom>
          <a:noFill/>
          <a:ln w="12700">
            <a:noFill/>
          </a:ln>
        </p:spPr>
        <p:txBody>
          <a:bodyPr>
            <a:spAutoFit/>
          </a:bodyPr>
          <a:p>
            <a:r>
              <a:rPr lang="en-US" altLang="zh-CN" sz="3600" b="1" dirty="0">
                <a:solidFill>
                  <a:srgbClr val="FF0000"/>
                </a:solidFill>
                <a:latin typeface="宋体" panose="02010600030101010101" pitchFamily="2" charset="-122"/>
              </a:rPr>
              <a:t>y</a:t>
            </a:r>
            <a:r>
              <a:rPr lang="zh-CN" altLang="en-US" sz="3600" b="1" dirty="0">
                <a:solidFill>
                  <a:srgbClr val="FF0000"/>
                </a:solidFill>
                <a:latin typeface="宋体" panose="02010600030101010101" pitchFamily="2" charset="-122"/>
              </a:rPr>
              <a:t>í</a:t>
            </a:r>
            <a:endParaRPr lang="zh-CN" altLang="en-US" sz="3600" b="1" dirty="0">
              <a:solidFill>
                <a:srgbClr val="FF0000"/>
              </a:solidFill>
              <a:latin typeface="宋体" panose="02010600030101010101" pitchFamily="2" charset="-122"/>
            </a:endParaRPr>
          </a:p>
        </p:txBody>
      </p:sp>
      <p:sp>
        <p:nvSpPr>
          <p:cNvPr id="9384" name="文本框 9383"/>
          <p:cNvSpPr txBox="1"/>
          <p:nvPr/>
        </p:nvSpPr>
        <p:spPr>
          <a:xfrm>
            <a:off x="6643688" y="2482850"/>
            <a:ext cx="912812" cy="644525"/>
          </a:xfrm>
          <a:prstGeom prst="rect">
            <a:avLst/>
          </a:prstGeom>
          <a:noFill/>
          <a:ln w="12700">
            <a:noFill/>
          </a:ln>
        </p:spPr>
        <p:txBody>
          <a:bodyPr>
            <a:spAutoFit/>
          </a:bodyPr>
          <a:p>
            <a:pPr algn="ctr"/>
            <a:r>
              <a:rPr lang="en-US" altLang="zh-CN" sz="3600" b="1" dirty="0">
                <a:solidFill>
                  <a:srgbClr val="FF0000"/>
                </a:solidFill>
                <a:latin typeface="宋体" panose="02010600030101010101" pitchFamily="2" charset="-122"/>
              </a:rPr>
              <a:t>p</a:t>
            </a:r>
            <a:r>
              <a:rPr lang="zh-CN" altLang="en-US" sz="3600" b="1" dirty="0">
                <a:solidFill>
                  <a:srgbClr val="FF0000"/>
                </a:solidFill>
                <a:latin typeface="宋体" panose="02010600030101010101" pitchFamily="2" charset="-122"/>
              </a:rPr>
              <a:t>ì</a:t>
            </a:r>
            <a:endParaRPr lang="zh-CN" altLang="en-US" sz="3600" b="1" dirty="0">
              <a:solidFill>
                <a:srgbClr val="FF0000"/>
              </a:solidFill>
              <a:latin typeface="宋体" panose="02010600030101010101" pitchFamily="2" charset="-122"/>
            </a:endParaRPr>
          </a:p>
        </p:txBody>
      </p:sp>
      <p:sp>
        <p:nvSpPr>
          <p:cNvPr id="9386" name="文本框 9385"/>
          <p:cNvSpPr txBox="1"/>
          <p:nvPr/>
        </p:nvSpPr>
        <p:spPr>
          <a:xfrm>
            <a:off x="2452688" y="3862388"/>
            <a:ext cx="1323975" cy="644525"/>
          </a:xfrm>
          <a:prstGeom prst="rect">
            <a:avLst/>
          </a:prstGeom>
          <a:noFill/>
          <a:ln w="12700">
            <a:noFill/>
          </a:ln>
        </p:spPr>
        <p:txBody>
          <a:bodyPr>
            <a:spAutoFit/>
          </a:bodyPr>
          <a:p>
            <a:pPr algn="ctr"/>
            <a:r>
              <a:rPr lang="en-US" altLang="zh-CN" sz="3600" b="1" dirty="0">
                <a:solidFill>
                  <a:srgbClr val="FF0000"/>
                </a:solidFill>
                <a:latin typeface="宋体" panose="02010600030101010101" pitchFamily="2" charset="-122"/>
              </a:rPr>
              <a:t>w</a:t>
            </a:r>
            <a:r>
              <a:rPr lang="zh-CN" altLang="en-US" sz="3600" b="1" dirty="0">
                <a:solidFill>
                  <a:srgbClr val="FF0000"/>
                </a:solidFill>
                <a:latin typeface="宋体" panose="02010600030101010101" pitchFamily="2" charset="-122"/>
              </a:rPr>
              <a:t>à</a:t>
            </a:r>
            <a:r>
              <a:rPr lang="en-US" altLang="zh-CN" sz="3600" b="1" dirty="0">
                <a:solidFill>
                  <a:srgbClr val="FF0000"/>
                </a:solidFill>
                <a:latin typeface="宋体" panose="02010600030101010101" pitchFamily="2" charset="-122"/>
              </a:rPr>
              <a:t>ng</a:t>
            </a:r>
            <a:endParaRPr lang="en-US" altLang="zh-CN" sz="3600" b="1" dirty="0">
              <a:solidFill>
                <a:srgbClr val="FF0000"/>
              </a:solidFill>
              <a:latin typeface="宋体" panose="02010600030101010101" pitchFamily="2" charset="-122"/>
            </a:endParaRPr>
          </a:p>
        </p:txBody>
      </p:sp>
      <p:sp>
        <p:nvSpPr>
          <p:cNvPr id="9388" name="文本框 9387"/>
          <p:cNvSpPr txBox="1"/>
          <p:nvPr/>
        </p:nvSpPr>
        <p:spPr>
          <a:xfrm>
            <a:off x="6589713" y="3862388"/>
            <a:ext cx="884237" cy="644525"/>
          </a:xfrm>
          <a:prstGeom prst="rect">
            <a:avLst/>
          </a:prstGeom>
          <a:noFill/>
          <a:ln w="12700">
            <a:noFill/>
          </a:ln>
        </p:spPr>
        <p:txBody>
          <a:bodyPr>
            <a:spAutoFit/>
          </a:bodyPr>
          <a:p>
            <a:r>
              <a:rPr lang="en-US" altLang="zh-CN" sz="3600" b="1" dirty="0">
                <a:solidFill>
                  <a:srgbClr val="FF0000"/>
                </a:solidFill>
                <a:latin typeface="宋体" panose="02010600030101010101" pitchFamily="2" charset="-122"/>
              </a:rPr>
              <a:t>zh</a:t>
            </a:r>
            <a:r>
              <a:rPr lang="zh-CN" altLang="en-US" sz="3600" b="1" dirty="0">
                <a:solidFill>
                  <a:srgbClr val="FF0000"/>
                </a:solidFill>
                <a:latin typeface="宋体" panose="02010600030101010101" pitchFamily="2" charset="-122"/>
              </a:rPr>
              <a:t>ì</a:t>
            </a:r>
            <a:endParaRPr lang="zh-CN" altLang="en-US" sz="3600" b="1" dirty="0">
              <a:solidFill>
                <a:srgbClr val="FF0000"/>
              </a:solidFill>
              <a:latin typeface="宋体" panose="02010600030101010101" pitchFamily="2" charset="-122"/>
            </a:endParaRPr>
          </a:p>
        </p:txBody>
      </p:sp>
      <p:grpSp>
        <p:nvGrpSpPr>
          <p:cNvPr id="18439" name="Group 19"/>
          <p:cNvGrpSpPr/>
          <p:nvPr/>
        </p:nvGrpSpPr>
        <p:grpSpPr>
          <a:xfrm>
            <a:off x="160338" y="492125"/>
            <a:ext cx="2319337" cy="700088"/>
            <a:chOff x="138" y="461"/>
            <a:chExt cx="1461" cy="441"/>
          </a:xfrm>
        </p:grpSpPr>
        <p:pic>
          <p:nvPicPr>
            <p:cNvPr id="18440" name="Picture 18" descr="未标题-1"/>
            <p:cNvPicPr>
              <a:picLocks noChangeAspect="1"/>
            </p:cNvPicPr>
            <p:nvPr/>
          </p:nvPicPr>
          <p:blipFill>
            <a:blip r:embed="rId1"/>
            <a:stretch>
              <a:fillRect/>
            </a:stretch>
          </p:blipFill>
          <p:spPr>
            <a:xfrm>
              <a:off x="138" y="461"/>
              <a:ext cx="1461" cy="441"/>
            </a:xfrm>
            <a:prstGeom prst="rect">
              <a:avLst/>
            </a:prstGeom>
            <a:noFill/>
            <a:ln w="9525">
              <a:noFill/>
            </a:ln>
          </p:spPr>
        </p:pic>
        <p:sp>
          <p:nvSpPr>
            <p:cNvPr id="18441" name="文本框 2"/>
            <p:cNvSpPr txBox="1"/>
            <p:nvPr/>
          </p:nvSpPr>
          <p:spPr>
            <a:xfrm>
              <a:off x="476" y="509"/>
              <a:ext cx="1080" cy="329"/>
            </a:xfrm>
            <a:prstGeom prst="rect">
              <a:avLst/>
            </a:prstGeom>
            <a:noFill/>
            <a:ln w="9525">
              <a:noFill/>
            </a:ln>
          </p:spPr>
          <p:txBody>
            <a:bodyPr>
              <a:spAutoFit/>
            </a:bodyPr>
            <a:p>
              <a:pPr algn="ctr"/>
              <a:r>
                <a:rPr lang="zh-CN" altLang="zh-CN" sz="2800" b="1" dirty="0">
                  <a:solidFill>
                    <a:srgbClr val="0099CC"/>
                  </a:solidFill>
                  <a:latin typeface="黑体" panose="02010609060101010101" pitchFamily="49" charset="-122"/>
                  <a:ea typeface="黑体" panose="02010609060101010101" pitchFamily="49" charset="-122"/>
                </a:rPr>
                <a:t>字词积累</a:t>
              </a:r>
              <a:endParaRPr lang="zh-CN" altLang="zh-CN" sz="2800" b="1" dirty="0">
                <a:solidFill>
                  <a:srgbClr val="0099CC"/>
                </a:solidFill>
                <a:latin typeface="黑体" panose="02010609060101010101" pitchFamily="49" charset="-122"/>
                <a:ea typeface="黑体" panose="02010609060101010101" pitchFamily="49" charset="-122"/>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9220"/>
                                        </p:tgtEl>
                                        <p:attrNameLst>
                                          <p:attrName>style.visibility</p:attrName>
                                        </p:attrNameLst>
                                      </p:cBhvr>
                                      <p:to>
                                        <p:strVal val="visible"/>
                                      </p:to>
                                    </p:set>
                                    <p:anim calcmode="lin" valueType="num">
                                      <p:cBhvr>
                                        <p:cTn id="7" dur="500"/>
                                        <p:tgtEl>
                                          <p:spTgt spid="9220"/>
                                        </p:tgtEl>
                                        <p:attrNameLst>
                                          <p:attrName>ppt_y</p:attrName>
                                        </p:attrNameLst>
                                      </p:cBhvr>
                                      <p:tavLst>
                                        <p:tav tm="0">
                                          <p:val>
                                            <p:strVal val="#ppt_y+#ppt_h*1.125000"/>
                                          </p:val>
                                        </p:tav>
                                        <p:tav tm="100000">
                                          <p:val>
                                            <p:strVal val="#ppt_y"/>
                                          </p:val>
                                        </p:tav>
                                      </p:tavLst>
                                    </p:anim>
                                    <p:animEffect transition="in" filter="wipe(up)">
                                      <p:cBhvr>
                                        <p:cTn id="8" dur="500"/>
                                        <p:tgtEl>
                                          <p:spTgt spid="9220"/>
                                        </p:tgtEl>
                                      </p:cBhvr>
                                    </p:animEffect>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383"/>
                                        </p:tgtEl>
                                        <p:attrNameLst>
                                          <p:attrName>style.visibility</p:attrName>
                                        </p:attrNameLst>
                                      </p:cBhvr>
                                      <p:to>
                                        <p:strVal val="visible"/>
                                      </p:to>
                                    </p:set>
                                    <p:anim calcmode="lin" valueType="num">
                                      <p:cBhvr>
                                        <p:cTn id="13" dur="500" fill="hold"/>
                                        <p:tgtEl>
                                          <p:spTgt spid="9383"/>
                                        </p:tgtEl>
                                        <p:attrNameLst>
                                          <p:attrName>ppt_x</p:attrName>
                                        </p:attrNameLst>
                                      </p:cBhvr>
                                      <p:tavLst>
                                        <p:tav tm="0">
                                          <p:val>
                                            <p:strVal val="#ppt_x"/>
                                          </p:val>
                                        </p:tav>
                                        <p:tav tm="100000">
                                          <p:val>
                                            <p:strVal val="#ppt_x"/>
                                          </p:val>
                                        </p:tav>
                                      </p:tavLst>
                                    </p:anim>
                                    <p:anim calcmode="lin" valueType="num">
                                      <p:cBhvr>
                                        <p:cTn id="14" dur="500" fill="hold"/>
                                        <p:tgtEl>
                                          <p:spTgt spid="938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384"/>
                                        </p:tgtEl>
                                        <p:attrNameLst>
                                          <p:attrName>style.visibility</p:attrName>
                                        </p:attrNameLst>
                                      </p:cBhvr>
                                      <p:to>
                                        <p:strVal val="visible"/>
                                      </p:to>
                                    </p:set>
                                    <p:anim calcmode="lin" valueType="num">
                                      <p:cBhvr>
                                        <p:cTn id="19" dur="500" fill="hold"/>
                                        <p:tgtEl>
                                          <p:spTgt spid="9384"/>
                                        </p:tgtEl>
                                        <p:attrNameLst>
                                          <p:attrName>ppt_x</p:attrName>
                                        </p:attrNameLst>
                                      </p:cBhvr>
                                      <p:tavLst>
                                        <p:tav tm="0">
                                          <p:val>
                                            <p:strVal val="#ppt_x"/>
                                          </p:val>
                                        </p:tav>
                                        <p:tav tm="100000">
                                          <p:val>
                                            <p:strVal val="#ppt_x"/>
                                          </p:val>
                                        </p:tav>
                                      </p:tavLst>
                                    </p:anim>
                                    <p:anim calcmode="lin" valueType="num">
                                      <p:cBhvr>
                                        <p:cTn id="20" dur="500" fill="hold"/>
                                        <p:tgtEl>
                                          <p:spTgt spid="938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386"/>
                                        </p:tgtEl>
                                        <p:attrNameLst>
                                          <p:attrName>style.visibility</p:attrName>
                                        </p:attrNameLst>
                                      </p:cBhvr>
                                      <p:to>
                                        <p:strVal val="visible"/>
                                      </p:to>
                                    </p:set>
                                    <p:anim calcmode="lin" valueType="num">
                                      <p:cBhvr>
                                        <p:cTn id="25" dur="500" fill="hold"/>
                                        <p:tgtEl>
                                          <p:spTgt spid="9386"/>
                                        </p:tgtEl>
                                        <p:attrNameLst>
                                          <p:attrName>ppt_x</p:attrName>
                                        </p:attrNameLst>
                                      </p:cBhvr>
                                      <p:tavLst>
                                        <p:tav tm="0">
                                          <p:val>
                                            <p:strVal val="#ppt_x"/>
                                          </p:val>
                                        </p:tav>
                                        <p:tav tm="100000">
                                          <p:val>
                                            <p:strVal val="#ppt_x"/>
                                          </p:val>
                                        </p:tav>
                                      </p:tavLst>
                                    </p:anim>
                                    <p:anim calcmode="lin" valueType="num">
                                      <p:cBhvr>
                                        <p:cTn id="26" dur="500" fill="hold"/>
                                        <p:tgtEl>
                                          <p:spTgt spid="938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388"/>
                                        </p:tgtEl>
                                        <p:attrNameLst>
                                          <p:attrName>style.visibility</p:attrName>
                                        </p:attrNameLst>
                                      </p:cBhvr>
                                      <p:to>
                                        <p:strVal val="visible"/>
                                      </p:to>
                                    </p:set>
                                    <p:anim calcmode="lin" valueType="num">
                                      <p:cBhvr>
                                        <p:cTn id="31" dur="500" fill="hold"/>
                                        <p:tgtEl>
                                          <p:spTgt spid="9388"/>
                                        </p:tgtEl>
                                        <p:attrNameLst>
                                          <p:attrName>ppt_x</p:attrName>
                                        </p:attrNameLst>
                                      </p:cBhvr>
                                      <p:tavLst>
                                        <p:tav tm="0">
                                          <p:val>
                                            <p:strVal val="#ppt_x"/>
                                          </p:val>
                                        </p:tav>
                                        <p:tav tm="100000">
                                          <p:val>
                                            <p:strVal val="#ppt_x"/>
                                          </p:val>
                                        </p:tav>
                                      </p:tavLst>
                                    </p:anim>
                                    <p:anim calcmode="lin" valueType="num">
                                      <p:cBhvr>
                                        <p:cTn id="32" dur="500" fill="hold"/>
                                        <p:tgtEl>
                                          <p:spTgt spid="938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0" grpId="0"/>
      <p:bldP spid="9383" grpId="0"/>
      <p:bldP spid="9384" grpId="0"/>
      <p:bldP spid="9386" grpId="0"/>
      <p:bldP spid="938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文本框 6"/>
          <p:cNvSpPr txBox="1"/>
          <p:nvPr/>
        </p:nvSpPr>
        <p:spPr>
          <a:xfrm>
            <a:off x="608013" y="1035050"/>
            <a:ext cx="4132262" cy="582613"/>
          </a:xfrm>
          <a:prstGeom prst="rect">
            <a:avLst/>
          </a:prstGeom>
          <a:noFill/>
          <a:ln w="9525">
            <a:noFill/>
          </a:ln>
        </p:spPr>
        <p:txBody>
          <a:bodyPr>
            <a:spAutoFit/>
          </a:bodyPr>
          <a:p>
            <a:r>
              <a:rPr lang="zh-CN" altLang="en-US" sz="3200" b="1" dirty="0">
                <a:solidFill>
                  <a:srgbClr val="FF0000"/>
                </a:solidFill>
                <a:latin typeface="黑体" panose="02010609060101010101" pitchFamily="49" charset="-122"/>
                <a:ea typeface="黑体" panose="02010609060101010101" pitchFamily="49" charset="-122"/>
              </a:rPr>
              <a:t>譬如：</a:t>
            </a:r>
            <a:r>
              <a:rPr lang="zh-CN" altLang="en-US" sz="3200" b="1" dirty="0">
                <a:latin typeface="黑体" panose="02010609060101010101" pitchFamily="49" charset="-122"/>
                <a:ea typeface="黑体" panose="02010609060101010101" pitchFamily="49" charset="-122"/>
              </a:rPr>
              <a:t>例如。</a:t>
            </a:r>
            <a:endParaRPr lang="zh-CN" altLang="en-US" sz="3200" b="1" dirty="0">
              <a:solidFill>
                <a:srgbClr val="FF0000"/>
              </a:solidFill>
              <a:latin typeface="黑体" panose="02010609060101010101" pitchFamily="49" charset="-122"/>
              <a:ea typeface="黑体" panose="02010609060101010101" pitchFamily="49" charset="-122"/>
            </a:endParaRPr>
          </a:p>
        </p:txBody>
      </p:sp>
      <p:sp>
        <p:nvSpPr>
          <p:cNvPr id="12" name="文本框 11"/>
          <p:cNvSpPr txBox="1"/>
          <p:nvPr/>
        </p:nvSpPr>
        <p:spPr>
          <a:xfrm>
            <a:off x="608013" y="1781175"/>
            <a:ext cx="5181600" cy="584200"/>
          </a:xfrm>
          <a:prstGeom prst="rect">
            <a:avLst/>
          </a:prstGeom>
          <a:noFill/>
          <a:ln w="9525">
            <a:noFill/>
          </a:ln>
        </p:spPr>
        <p:txBody>
          <a:bodyPr>
            <a:spAutoFit/>
          </a:bodyPr>
          <a:p>
            <a:r>
              <a:rPr lang="zh-CN" altLang="en-US" sz="3200" b="1" dirty="0">
                <a:solidFill>
                  <a:srgbClr val="FF0000"/>
                </a:solidFill>
                <a:latin typeface="黑体" panose="02010609060101010101" pitchFamily="49" charset="-122"/>
                <a:ea typeface="黑体" panose="02010609060101010101" pitchFamily="49" charset="-122"/>
              </a:rPr>
              <a:t>虚妄：</a:t>
            </a:r>
            <a:r>
              <a:rPr lang="zh-CN" altLang="en-US" sz="3200" b="1" dirty="0">
                <a:latin typeface="黑体" panose="02010609060101010101" pitchFamily="49" charset="-122"/>
                <a:ea typeface="黑体" panose="02010609060101010101" pitchFamily="49" charset="-122"/>
                <a:sym typeface="宋体" panose="02010600030101010101" pitchFamily="2" charset="-122"/>
              </a:rPr>
              <a:t>没有事实根据的。</a:t>
            </a:r>
            <a:endParaRPr lang="zh-CN" altLang="en-US" sz="3200" b="1" dirty="0">
              <a:solidFill>
                <a:srgbClr val="FF0000"/>
              </a:solidFill>
              <a:latin typeface="黑体" panose="02010609060101010101" pitchFamily="49" charset="-122"/>
              <a:ea typeface="黑体" panose="02010609060101010101" pitchFamily="49" charset="-122"/>
              <a:sym typeface="宋体" panose="02010600030101010101" pitchFamily="2" charset="-122"/>
            </a:endParaRPr>
          </a:p>
        </p:txBody>
      </p:sp>
      <p:sp>
        <p:nvSpPr>
          <p:cNvPr id="13" name="文本框 12"/>
          <p:cNvSpPr txBox="1"/>
          <p:nvPr/>
        </p:nvSpPr>
        <p:spPr>
          <a:xfrm>
            <a:off x="608013" y="2560638"/>
            <a:ext cx="8039100" cy="1862137"/>
          </a:xfrm>
          <a:prstGeom prst="rect">
            <a:avLst/>
          </a:prstGeom>
          <a:noFill/>
          <a:ln w="9525">
            <a:noFill/>
          </a:ln>
        </p:spPr>
        <p:txBody>
          <a:bodyPr>
            <a:spAutoFit/>
          </a:bodyPr>
          <a:p>
            <a:pPr>
              <a:lnSpc>
                <a:spcPct val="120000"/>
              </a:lnSpc>
            </a:pPr>
            <a:r>
              <a:rPr lang="zh-CN" altLang="en-US" sz="3200" b="1" dirty="0">
                <a:solidFill>
                  <a:srgbClr val="FF0000"/>
                </a:solidFill>
                <a:latin typeface="黑体" panose="02010609060101010101" pitchFamily="49" charset="-122"/>
                <a:ea typeface="黑体" panose="02010609060101010101" pitchFamily="49" charset="-122"/>
              </a:rPr>
              <a:t>不攻自破：</a:t>
            </a:r>
            <a:r>
              <a:rPr lang="zh-CN" altLang="en-US" sz="3200" b="1" dirty="0">
                <a:latin typeface="黑体" panose="02010609060101010101" pitchFamily="49" charset="-122"/>
                <a:ea typeface="黑体" panose="02010609060101010101" pitchFamily="49" charset="-122"/>
                <a:sym typeface="宋体" panose="02010600030101010101" pitchFamily="2" charset="-122"/>
              </a:rPr>
              <a:t>不用攻击，自己就破坏了。多指不正确的言论或谣言，未经批驳，就露出了破绽。</a:t>
            </a:r>
            <a:endParaRPr lang="zh-CN" altLang="en-US" sz="3200" b="1" dirty="0">
              <a:solidFill>
                <a:srgbClr val="FF0000"/>
              </a:solidFill>
              <a:latin typeface="黑体" panose="02010609060101010101" pitchFamily="49" charset="-122"/>
              <a:ea typeface="黑体" panose="02010609060101010101" pitchFamily="49" charset="-122"/>
              <a:sym typeface="宋体" panose="02010600030101010101" pitchFamily="2" charset="-122"/>
            </a:endParaRPr>
          </a:p>
        </p:txBody>
      </p:sp>
      <p:sp>
        <p:nvSpPr>
          <p:cNvPr id="14" name="文本框 13"/>
          <p:cNvSpPr txBox="1"/>
          <p:nvPr/>
        </p:nvSpPr>
        <p:spPr>
          <a:xfrm>
            <a:off x="608013" y="4611688"/>
            <a:ext cx="8039100" cy="1273175"/>
          </a:xfrm>
          <a:prstGeom prst="rect">
            <a:avLst/>
          </a:prstGeom>
          <a:noFill/>
          <a:ln w="9525">
            <a:noFill/>
          </a:ln>
        </p:spPr>
        <p:txBody>
          <a:bodyPr>
            <a:spAutoFit/>
          </a:bodyPr>
          <a:p>
            <a:pPr>
              <a:lnSpc>
                <a:spcPct val="120000"/>
              </a:lnSpc>
            </a:pPr>
            <a:r>
              <a:rPr lang="zh-CN" altLang="en-US" sz="3200" b="1" dirty="0">
                <a:solidFill>
                  <a:srgbClr val="FF0000"/>
                </a:solidFill>
                <a:latin typeface="黑体" panose="02010609060101010101" pitchFamily="49" charset="-122"/>
                <a:ea typeface="黑体" panose="02010609060101010101" pitchFamily="49" charset="-122"/>
              </a:rPr>
              <a:t>尽信书则不如无书：</a:t>
            </a:r>
            <a:r>
              <a:rPr lang="zh-CN" altLang="en-US" sz="3200" b="1" dirty="0">
                <a:latin typeface="黑体" panose="02010609060101010101" pitchFamily="49" charset="-122"/>
                <a:ea typeface="黑体" panose="02010609060101010101" pitchFamily="49" charset="-122"/>
                <a:sym typeface="宋体" panose="02010600030101010101" pitchFamily="2" charset="-122"/>
              </a:rPr>
              <a:t>用以泛指不要迷信、拘泥于书本。</a:t>
            </a:r>
            <a:endParaRPr lang="zh-CN" altLang="en-US" sz="3200" b="1" dirty="0">
              <a:solidFill>
                <a:srgbClr val="FF0000"/>
              </a:solidFill>
              <a:latin typeface="黑体" panose="02010609060101010101" pitchFamily="49" charset="-122"/>
              <a:ea typeface="黑体" panose="02010609060101010101" pitchFamily="49" charset="-122"/>
              <a:sym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1000"/>
                                        <p:tgtEl>
                                          <p:spTgt spid="12"/>
                                        </p:tgtEl>
                                      </p:cBhvr>
                                    </p:animEffect>
                                    <p:anim calcmode="lin" valueType="num">
                                      <p:cBhvr>
                                        <p:cTn id="15" dur="1000" fill="hold"/>
                                        <p:tgtEl>
                                          <p:spTgt spid="12"/>
                                        </p:tgtEl>
                                        <p:attrNameLst>
                                          <p:attrName>ppt_x</p:attrName>
                                        </p:attrNameLst>
                                      </p:cBhvr>
                                      <p:tavLst>
                                        <p:tav tm="0">
                                          <p:val>
                                            <p:strVal val="#ppt_x"/>
                                          </p:val>
                                        </p:tav>
                                        <p:tav tm="100000">
                                          <p:val>
                                            <p:strVal val="#ppt_x"/>
                                          </p:val>
                                        </p:tav>
                                      </p:tavLst>
                                    </p:anim>
                                    <p:anim calcmode="lin" valueType="num">
                                      <p:cBhvr>
                                        <p:cTn id="1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1000"/>
                                        <p:tgtEl>
                                          <p:spTgt spid="13"/>
                                        </p:tgtEl>
                                      </p:cBhvr>
                                    </p:animEffect>
                                    <p:anim calcmode="lin" valueType="num">
                                      <p:cBhvr>
                                        <p:cTn id="22" dur="1000" fill="hold"/>
                                        <p:tgtEl>
                                          <p:spTgt spid="13"/>
                                        </p:tgtEl>
                                        <p:attrNameLst>
                                          <p:attrName>ppt_x</p:attrName>
                                        </p:attrNameLst>
                                      </p:cBhvr>
                                      <p:tavLst>
                                        <p:tav tm="0">
                                          <p:val>
                                            <p:strVal val="#ppt_x"/>
                                          </p:val>
                                        </p:tav>
                                        <p:tav tm="100000">
                                          <p:val>
                                            <p:strVal val="#ppt_x"/>
                                          </p:val>
                                        </p:tav>
                                      </p:tavLst>
                                    </p:anim>
                                    <p:anim calcmode="lin" valueType="num">
                                      <p:cBhvr>
                                        <p:cTn id="2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1000"/>
                                        <p:tgtEl>
                                          <p:spTgt spid="14"/>
                                        </p:tgtEl>
                                      </p:cBhvr>
                                    </p:animEffect>
                                    <p:anim calcmode="lin" valueType="num">
                                      <p:cBhvr>
                                        <p:cTn id="29" dur="1000" fill="hold"/>
                                        <p:tgtEl>
                                          <p:spTgt spid="14"/>
                                        </p:tgtEl>
                                        <p:attrNameLst>
                                          <p:attrName>ppt_x</p:attrName>
                                        </p:attrNameLst>
                                      </p:cBhvr>
                                      <p:tavLst>
                                        <p:tav tm="0">
                                          <p:val>
                                            <p:strVal val="#ppt_x"/>
                                          </p:val>
                                        </p:tav>
                                        <p:tav tm="100000">
                                          <p:val>
                                            <p:strVal val="#ppt_x"/>
                                          </p:val>
                                        </p:tav>
                                      </p:tavLst>
                                    </p:anim>
                                    <p:anim calcmode="lin" valueType="num">
                                      <p:cBhvr>
                                        <p:cTn id="30"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p:bldP spid="13" grpId="0"/>
      <p:bldP spid="1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 name="文本框 15"/>
          <p:cNvSpPr txBox="1"/>
          <p:nvPr/>
        </p:nvSpPr>
        <p:spPr>
          <a:xfrm>
            <a:off x="404813" y="1377950"/>
            <a:ext cx="8075612" cy="1568450"/>
          </a:xfrm>
          <a:prstGeom prst="rect">
            <a:avLst/>
          </a:prstGeom>
          <a:noFill/>
          <a:ln w="9525">
            <a:noFill/>
          </a:ln>
        </p:spPr>
        <p:txBody>
          <a:bodyPr>
            <a:spAutoFit/>
          </a:bodyPr>
          <a:p>
            <a:pPr>
              <a:lnSpc>
                <a:spcPct val="150000"/>
              </a:lnSpc>
            </a:pPr>
            <a:r>
              <a:rPr lang="zh-CN" altLang="en-US" sz="3200" b="1" dirty="0">
                <a:solidFill>
                  <a:srgbClr val="FF0000"/>
                </a:solidFill>
                <a:latin typeface="黑体" panose="02010609060101010101" pitchFamily="49" charset="-122"/>
                <a:ea typeface="黑体" panose="02010609060101010101" pitchFamily="49" charset="-122"/>
              </a:rPr>
              <a:t>辨伪去妄：</a:t>
            </a:r>
            <a:r>
              <a:rPr lang="zh-CN" altLang="en-US" sz="3200" b="1" dirty="0">
                <a:latin typeface="黑体" panose="02010609060101010101" pitchFamily="49" charset="-122"/>
                <a:ea typeface="黑体" panose="02010609060101010101" pitchFamily="49" charset="-122"/>
                <a:sym typeface="宋体" panose="02010600030101010101" pitchFamily="2" charset="-122"/>
              </a:rPr>
              <a:t>识别虚假的，去掉无事实根据的（多指理念或学说）。</a:t>
            </a:r>
            <a:endParaRPr lang="zh-CN" altLang="en-US" sz="3200" b="1" dirty="0">
              <a:solidFill>
                <a:srgbClr val="FF0000"/>
              </a:solidFill>
              <a:latin typeface="黑体" panose="02010609060101010101" pitchFamily="49" charset="-122"/>
              <a:ea typeface="黑体" panose="02010609060101010101" pitchFamily="49" charset="-122"/>
              <a:sym typeface="宋体" panose="02010600030101010101" pitchFamily="2" charset="-122"/>
            </a:endParaRPr>
          </a:p>
        </p:txBody>
      </p:sp>
      <p:sp>
        <p:nvSpPr>
          <p:cNvPr id="2" name="文本框 1"/>
          <p:cNvSpPr txBox="1"/>
          <p:nvPr/>
        </p:nvSpPr>
        <p:spPr>
          <a:xfrm>
            <a:off x="404813" y="3502025"/>
            <a:ext cx="6015037" cy="584200"/>
          </a:xfrm>
          <a:prstGeom prst="rect">
            <a:avLst/>
          </a:prstGeom>
          <a:noFill/>
          <a:ln w="9525">
            <a:noFill/>
          </a:ln>
        </p:spPr>
        <p:txBody>
          <a:bodyPr>
            <a:spAutoFit/>
          </a:bodyPr>
          <a:p>
            <a:r>
              <a:rPr lang="zh-CN" altLang="en-US" sz="3200" b="1" dirty="0">
                <a:solidFill>
                  <a:srgbClr val="FF0000"/>
                </a:solidFill>
                <a:latin typeface="黑体" panose="02010609060101010101" pitchFamily="49" charset="-122"/>
                <a:ea typeface="黑体" panose="02010609060101010101" pitchFamily="49" charset="-122"/>
              </a:rPr>
              <a:t>墨守：</a:t>
            </a:r>
            <a:r>
              <a:rPr lang="zh-CN" altLang="en-US" sz="3200" b="1" dirty="0">
                <a:latin typeface="黑体" panose="02010609060101010101" pitchFamily="49" charset="-122"/>
                <a:ea typeface="黑体" panose="02010609060101010101" pitchFamily="49" charset="-122"/>
                <a:sym typeface="宋体" panose="02010600030101010101" pitchFamily="2" charset="-122"/>
              </a:rPr>
              <a:t>因循守旧、死守。</a:t>
            </a:r>
            <a:endParaRPr lang="zh-CN" altLang="en-US" sz="3200" b="1" dirty="0">
              <a:solidFill>
                <a:srgbClr val="FF0000"/>
              </a:solidFill>
              <a:latin typeface="黑体" panose="02010609060101010101" pitchFamily="49" charset="-122"/>
              <a:ea typeface="黑体" panose="02010609060101010101" pitchFamily="49" charset="-122"/>
              <a:sym typeface="宋体" panose="02010600030101010101" pitchFamily="2" charset="-122"/>
            </a:endParaRPr>
          </a:p>
        </p:txBody>
      </p:sp>
      <p:sp>
        <p:nvSpPr>
          <p:cNvPr id="4" name="文本框 3"/>
          <p:cNvSpPr txBox="1"/>
          <p:nvPr/>
        </p:nvSpPr>
        <p:spPr>
          <a:xfrm>
            <a:off x="404813" y="4641850"/>
            <a:ext cx="3540125" cy="584200"/>
          </a:xfrm>
          <a:prstGeom prst="rect">
            <a:avLst/>
          </a:prstGeom>
          <a:noFill/>
          <a:ln w="9525">
            <a:noFill/>
          </a:ln>
        </p:spPr>
        <p:txBody>
          <a:bodyPr>
            <a:spAutoFit/>
          </a:bodyPr>
          <a:p>
            <a:r>
              <a:rPr lang="zh-CN" altLang="en-US" sz="3200" b="1" dirty="0">
                <a:solidFill>
                  <a:srgbClr val="FF0000"/>
                </a:solidFill>
                <a:latin typeface="黑体" panose="02010609060101010101" pitchFamily="49" charset="-122"/>
                <a:ea typeface="黑体" panose="02010609060101010101" pitchFamily="49" charset="-122"/>
              </a:rPr>
              <a:t>停滞：</a:t>
            </a:r>
            <a:r>
              <a:rPr lang="zh-CN" altLang="en-US" sz="3200" b="1" dirty="0">
                <a:latin typeface="黑体" panose="02010609060101010101" pitchFamily="49" charset="-122"/>
                <a:ea typeface="黑体" panose="02010609060101010101" pitchFamily="49" charset="-122"/>
                <a:sym typeface="宋体" panose="02010600030101010101" pitchFamily="2" charset="-122"/>
              </a:rPr>
              <a:t>停止。</a:t>
            </a:r>
            <a:endParaRPr lang="zh-CN" altLang="en-US" sz="3200" b="1" dirty="0">
              <a:solidFill>
                <a:srgbClr val="FF0000"/>
              </a:solidFill>
              <a:latin typeface="黑体" panose="02010609060101010101" pitchFamily="49" charset="-122"/>
              <a:ea typeface="黑体" panose="02010609060101010101" pitchFamily="49" charset="-122"/>
              <a:sym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 grpId="0"/>
      <p:bldP spid="4" grpId="0"/>
    </p:bldLst>
  </p:timing>
</p:sld>
</file>

<file path=ppt/tags/tag1.xml><?xml version="1.0" encoding="utf-8"?>
<p:tagLst xmlns:p="http://schemas.openxmlformats.org/presentationml/2006/main">
  <p:tag name="commondata" val="eyJoZGlkIjoiM2FjN2UwN2E2YzY1YjRlYmUzNjBlODY5NmUzYmRkZWYifQ=="/>
</p:tagLst>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2906</Words>
  <Application>WPS 演示</Application>
  <PresentationFormat>全屏显示(4:3)</PresentationFormat>
  <Paragraphs>198</Paragraphs>
  <Slides>35</Slides>
  <Notes>3</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35</vt:i4>
      </vt:variant>
    </vt:vector>
  </HeadingPairs>
  <TitlesOfParts>
    <vt:vector size="49" baseType="lpstr">
      <vt:lpstr>Arial</vt:lpstr>
      <vt:lpstr>宋体</vt:lpstr>
      <vt:lpstr>Wingdings</vt:lpstr>
      <vt:lpstr>楷体</vt:lpstr>
      <vt:lpstr>黑体</vt:lpstr>
      <vt:lpstr>Times New Roman</vt:lpstr>
      <vt:lpstr>微软雅黑</vt:lpstr>
      <vt:lpstr>Arial Unicode MS</vt:lpstr>
      <vt:lpstr>Calibri</vt:lpstr>
      <vt:lpstr>Cambria</vt:lpstr>
      <vt:lpstr>Arial</vt:lpstr>
      <vt:lpstr>等线</vt:lpstr>
      <vt:lpstr>自定义设计方案</vt:lpstr>
      <vt:lpstr>1_自定义设计方案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上帝掷骰子吗</cp:lastModifiedBy>
  <cp:revision>2</cp:revision>
  <dcterms:created xsi:type="dcterms:W3CDTF">2023-09-28T01:51:00Z</dcterms:created>
  <dcterms:modified xsi:type="dcterms:W3CDTF">2023-09-28T12:58:26Z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2052-12.1.0.15374</vt:lpwstr>
  </property>
  <property fmtid="{D5CDD505-2E9C-101B-9397-08002B2CF9AE}" pid="3" name="ICV">
    <vt:lpwstr>3F3DCE434B8C4FE5971744987EEBA09F_13</vt:lpwstr>
  </property>
</Properties>
</file>