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0"/>
  </p:notesMasterIdLst>
  <p:sldIdLst>
    <p:sldId id="671" r:id="rId4"/>
    <p:sldId id="672" r:id="rId5"/>
    <p:sldId id="646" r:id="rId6"/>
    <p:sldId id="707" r:id="rId7"/>
    <p:sldId id="708" r:id="rId8"/>
    <p:sldId id="716" r:id="rId9"/>
    <p:sldId id="676" r:id="rId11"/>
    <p:sldId id="709" r:id="rId12"/>
    <p:sldId id="678" r:id="rId13"/>
    <p:sldId id="649" r:id="rId14"/>
    <p:sldId id="648" r:id="rId15"/>
    <p:sldId id="650" r:id="rId16"/>
    <p:sldId id="651" r:id="rId17"/>
    <p:sldId id="679" r:id="rId18"/>
    <p:sldId id="663" r:id="rId19"/>
    <p:sldId id="675" r:id="rId20"/>
    <p:sldId id="664" r:id="rId21"/>
    <p:sldId id="656" r:id="rId22"/>
    <p:sldId id="652" r:id="rId23"/>
    <p:sldId id="659" r:id="rId24"/>
    <p:sldId id="654" r:id="rId25"/>
    <p:sldId id="653" r:id="rId26"/>
    <p:sldId id="655" r:id="rId27"/>
    <p:sldId id="658" r:id="rId28"/>
    <p:sldId id="638" r:id="rId29"/>
    <p:sldId id="657" r:id="rId30"/>
    <p:sldId id="639" r:id="rId31"/>
    <p:sldId id="640" r:id="rId32"/>
    <p:sldId id="641" r:id="rId33"/>
    <p:sldId id="642" r:id="rId34"/>
    <p:sldId id="661" r:id="rId35"/>
    <p:sldId id="677" r:id="rId36"/>
    <p:sldId id="643" r:id="rId37"/>
    <p:sldId id="710" r:id="rId38"/>
    <p:sldId id="711" r:id="rId39"/>
    <p:sldId id="645" r:id="rId40"/>
    <p:sldId id="747" r:id="rId41"/>
  </p:sldIdLst>
  <p:sldSz cx="9144000" cy="6858000" type="screen4x3"/>
  <p:notesSz cx="6858000" cy="9144000"/>
  <p:custDataLst>
    <p:tags r:id="rId4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FF00FF"/>
    <a:srgbClr val="00FFFF"/>
    <a:srgbClr val="0099FF"/>
    <a:srgbClr val="33CCFF"/>
    <a:srgbClr val="3399FF"/>
    <a:srgbClr val="0000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050" y="-84"/>
      </p:cViewPr>
      <p:guideLst>
        <p:guide orient="horz" pos="225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fontAlgn="base"/>
            <a:endParaRPr lang="zh-CN" altLang="en-US" sz="1200" b="0" strike="noStrike" noProof="1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fontAlgn="base"/>
            <a:endParaRPr lang="en-US" altLang="zh-CN" sz="1200" b="0" strike="noStrike" noProof="1" dirty="0"/>
          </a:p>
        </p:txBody>
      </p:sp>
      <p:sp>
        <p:nvSpPr>
          <p:cNvPr id="3076" name="幻灯片图像占位符 3075"/>
          <p:cNvSpPr>
            <a:spLocks noGrp="1" noRo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文本占位符 3076"/>
          <p:cNvSpPr>
            <a:spLocks noGrp="1" noRot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fontAlgn="base"/>
            <a:endParaRPr lang="en-US" altLang="zh-CN" sz="1200" b="0" strike="noStrike" noProof="1" dirty="0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48129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10242" name="文本占位符 48130"/>
          <p:cNvSpPr>
            <a:spLocks noGrp="1" noRot="1"/>
          </p:cNvSpPr>
          <p:nvPr>
            <p:ph type="body"/>
          </p:nvPr>
        </p:nvSpPr>
        <p:spPr/>
        <p:txBody>
          <a:bodyPr anchor="ctr" anchorCtr="0"/>
          <a:p>
            <a:pPr lvl="0" indent="0"/>
            <a:endParaRPr lang="zh-CN" altLang="en-US" dirty="0"/>
          </a:p>
        </p:txBody>
      </p:sp>
      <p:sp>
        <p:nvSpPr>
          <p:cNvPr id="1024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b" anchorCtr="0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ctr">
              <a:defRPr sz="4000" b="1"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219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sz="3200" kern="1200"/>
            </a:lvl1pPr>
            <a:lvl2pPr marL="457200" lvl="1" indent="-457200" algn="ctr">
              <a:buNone/>
              <a:defRPr sz="3200" kern="1200"/>
            </a:lvl2pPr>
            <a:lvl3pPr marL="914400" lvl="2" indent="-914400" algn="ctr">
              <a:buNone/>
              <a:defRPr sz="3200" kern="1200"/>
            </a:lvl3pPr>
            <a:lvl4pPr marL="1371600" lvl="3" indent="-1371600" algn="ctr">
              <a:buNone/>
              <a:defRPr sz="3200" kern="1200"/>
            </a:lvl4pPr>
            <a:lvl5pPr marL="1828800" lvl="4" indent="-1828800" algn="ctr">
              <a:buNone/>
              <a:defRPr sz="3200"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/>
            <a:endParaRPr lang="en-US" altLang="zh-CN" strike="noStrike" noProof="1" dirty="0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algn="ctr" fontAlgn="base"/>
            <a:r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lang="en-US" altLang="zh-CN" strike="noStrike" noProof="1" dirty="0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>
                                            <p:txEl>
                                              <p:charRg st="1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charRg st="2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charRg st="2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/>
    </p:bldLst>
  </p:timing>
  <p:hf sldNum="0" hdr="0" ftr="0" dt="0"/>
  <p:txStyles>
    <p:title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6.jpeg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4.jpeg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" Target="slide25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2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microsoft.com/office/2007/relationships/media" Target="file:///G:\&#28023;&#24213;&#19990;&#30028;\&#23186;&#20307;&#32032;&#26448;\&#12298;&#28023;&#24213;&#19990;&#30028;&#12299;&#24773;&#26223;&#26391;&#35835;.asf" TargetMode="External"/><Relationship Id="rId1" Type="http://schemas.openxmlformats.org/officeDocument/2006/relationships/video" Target="file:///G:\&#28023;&#24213;&#19990;&#30028;\&#23186;&#20307;&#32032;&#26448;\&#12298;&#28023;&#24213;&#19990;&#30028;&#12299;&#24773;&#26223;&#26391;&#35835;.asf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4097" descr="{52C7B6B1-BFEF-469B-B59A-CEF31691115F}"/>
          <p:cNvPicPr>
            <a:picLocks noChangeAspect="1"/>
          </p:cNvPicPr>
          <p:nvPr/>
        </p:nvPicPr>
        <p:blipFill>
          <a:blip r:embed="rId1">
            <a:lum bright="29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文本占位符 4098"/>
          <p:cNvSpPr>
            <a:spLocks noGrp="1"/>
          </p:cNvSpPr>
          <p:nvPr>
            <p:ph idx="1"/>
          </p:nvPr>
        </p:nvSpPr>
        <p:spPr>
          <a:xfrm>
            <a:off x="539750" y="1341438"/>
            <a:ext cx="7704138" cy="5327650"/>
          </a:xfrm>
        </p:spPr>
        <p:txBody>
          <a:bodyPr anchor="t" anchorCtr="0"/>
          <a:p>
            <a:pPr>
              <a:buNone/>
            </a:pPr>
            <a:r>
              <a:rPr lang="zh-CN" altLang="en-US" sz="2800">
                <a:latin typeface="宋体" panose="02010600030101010101" pitchFamily="2" charset="-122"/>
              </a:rPr>
              <a:t>海阔天空    海枯石烂    沧海桑田</a:t>
            </a:r>
            <a:endParaRPr lang="zh-CN" altLang="en-US" sz="2800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280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>
                <a:latin typeface="宋体" panose="02010600030101010101" pitchFamily="2" charset="-122"/>
              </a:rPr>
              <a:t>精卫填海    五湖四海    刀山火海</a:t>
            </a:r>
            <a:endParaRPr lang="zh-CN" altLang="en-US" sz="2800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280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>
                <a:latin typeface="宋体" panose="02010600030101010101" pitchFamily="2" charset="-122"/>
              </a:rPr>
              <a:t>天涯海角    人山人海    海底捞月</a:t>
            </a:r>
            <a:endParaRPr lang="zh-CN" altLang="en-US" sz="2800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280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>
                <a:latin typeface="宋体" panose="02010600030101010101" pitchFamily="2" charset="-122"/>
              </a:rPr>
              <a:t>石沉大海    学海无涯    漂洋过海</a:t>
            </a:r>
            <a:endParaRPr lang="zh-CN" altLang="en-US" sz="280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>
                <a:latin typeface="宋体" panose="02010600030101010101" pitchFamily="2" charset="-122"/>
              </a:rPr>
              <a:t> </a:t>
            </a:r>
            <a:endParaRPr lang="zh-CN" altLang="en-US" sz="280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 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4099" name="矩形 4099"/>
          <p:cNvSpPr/>
          <p:nvPr/>
        </p:nvSpPr>
        <p:spPr>
          <a:xfrm>
            <a:off x="3203575" y="692150"/>
            <a:ext cx="21605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词语积累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3313" descr="波涛汹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620713"/>
            <a:ext cx="8785225" cy="590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13314"/>
          <p:cNvSpPr txBox="1"/>
          <p:nvPr/>
        </p:nvSpPr>
        <p:spPr>
          <a:xfrm>
            <a:off x="2133600" y="5105400"/>
            <a:ext cx="5257800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海面上波涛澎湃</a:t>
            </a:r>
            <a:endParaRPr lang="zh-CN" altLang="en-US" sz="480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33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14337" descr="斑斓海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612775"/>
            <a:ext cx="8785225" cy="598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14338"/>
          <p:cNvSpPr txBox="1"/>
          <p:nvPr/>
        </p:nvSpPr>
        <p:spPr>
          <a:xfrm>
            <a:off x="3635375" y="765175"/>
            <a:ext cx="5257800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海底依然很宁静。</a:t>
            </a:r>
            <a:endParaRPr lang="zh-CN" altLang="en-US" sz="480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43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5361" descr="海底星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620713"/>
            <a:ext cx="8820150" cy="590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15362"/>
          <p:cNvSpPr txBox="1"/>
          <p:nvPr/>
        </p:nvSpPr>
        <p:spPr>
          <a:xfrm>
            <a:off x="539750" y="5661025"/>
            <a:ext cx="8137525" cy="6397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水越深光线越暗，五百米以下就全黑了。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53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16385" descr="发光全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836613"/>
            <a:ext cx="8280400" cy="556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16386"/>
          <p:cNvSpPr txBox="1"/>
          <p:nvPr/>
        </p:nvSpPr>
        <p:spPr>
          <a:xfrm>
            <a:off x="468313" y="5661025"/>
            <a:ext cx="836295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黑暗的深海里，却有许多光点像闪烁的星星！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63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7409" descr="{52C7B6B1-BFEF-469B-B59A-CEF31691115F}"/>
          <p:cNvPicPr>
            <a:picLocks noChangeAspect="1"/>
          </p:cNvPicPr>
          <p:nvPr/>
        </p:nvPicPr>
        <p:blipFill>
          <a:blip r:embed="rId1">
            <a:lum bright="29999"/>
          </a:blip>
          <a:stretch>
            <a:fillRect/>
          </a:stretch>
        </p:blipFill>
        <p:spPr>
          <a:xfrm>
            <a:off x="179388" y="260350"/>
            <a:ext cx="8785225" cy="659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占位符 17410"/>
          <p:cNvSpPr>
            <a:spLocks noGrp="1"/>
          </p:cNvSpPr>
          <p:nvPr>
            <p:ph type="body" idx="4294967295"/>
          </p:nvPr>
        </p:nvSpPr>
        <p:spPr>
          <a:xfrm>
            <a:off x="0" y="333375"/>
            <a:ext cx="8820150" cy="6524625"/>
          </a:xfrm>
        </p:spPr>
        <p:txBody>
          <a:bodyPr anchor="t" anchorCtr="0"/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底是否没有一点儿声音呢？不是的。海底的动物常常在窃窃私语。你用水中听音器一听，就能听见各种声音：有的像蜜蜂一样嗡嗡，有的像小鸟一样啾啾，有的像小狗一样汪汪，还有的好像在打鼾。它们吃东西的时候发出一种声音，行进的时候发出另一种声音，遇到危险还会发出警报。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18433" descr="海底世界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611188"/>
            <a:ext cx="8785225" cy="5986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611188" y="1196975"/>
            <a:ext cx="6911975" cy="3937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海底的动物常常在窃窃私语：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有的像蜜蜂一样嗡嗡，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有的像小鸟一样啾啾，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有的像小狗一样汪汪，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还有的还像在打鼾。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9459" name="图片 18435" descr="小学资源网官方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37288"/>
            <a:ext cx="2051050" cy="620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84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9457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 anchor="ctr" anchorCtr="0"/>
          <a:p>
            <a:r>
              <a:rPr lang="zh-CN" altLang="en-US">
                <a:solidFill>
                  <a:srgbClr val="1C1C1C"/>
                </a:solidFill>
              </a:rPr>
              <a:t>句式练习：</a:t>
            </a:r>
            <a:endParaRPr lang="zh-CN" altLang="en-US">
              <a:solidFill>
                <a:srgbClr val="1C1C1C"/>
              </a:solidFill>
            </a:endParaRPr>
          </a:p>
        </p:txBody>
      </p:sp>
      <p:sp>
        <p:nvSpPr>
          <p:cNvPr id="20482" name="文本占位符 19458"/>
          <p:cNvSpPr>
            <a:spLocks noGrp="1"/>
          </p:cNvSpPr>
          <p:nvPr>
            <p:ph idx="1"/>
          </p:nvPr>
        </p:nvSpPr>
        <p:spPr>
          <a:xfrm>
            <a:off x="179388" y="1600200"/>
            <a:ext cx="8929687" cy="4525963"/>
          </a:xfrm>
        </p:spPr>
        <p:txBody>
          <a:bodyPr anchor="t" anchorCtr="0"/>
          <a:p>
            <a:pPr>
              <a:buNone/>
            </a:pPr>
            <a:r>
              <a:rPr lang="zh-CN" altLang="en-US" sz="4000"/>
              <a:t>有的</a:t>
            </a:r>
            <a:r>
              <a:rPr lang="en-US" altLang="zh-CN" sz="4000"/>
              <a:t>……</a:t>
            </a:r>
            <a:r>
              <a:rPr lang="zh-CN" altLang="en-US" sz="4000"/>
              <a:t>有的</a:t>
            </a:r>
            <a:r>
              <a:rPr lang="en-US" altLang="zh-CN" sz="4000"/>
              <a:t>……</a:t>
            </a:r>
            <a:r>
              <a:rPr lang="zh-CN" altLang="en-US" sz="4000"/>
              <a:t>有的</a:t>
            </a:r>
            <a:r>
              <a:rPr lang="en-US" altLang="zh-CN" sz="4000"/>
              <a:t>……</a:t>
            </a:r>
            <a:r>
              <a:rPr lang="zh-CN" altLang="en-US" sz="4000"/>
              <a:t>还有的</a:t>
            </a:r>
            <a:r>
              <a:rPr lang="en-US" altLang="zh-CN" sz="4000"/>
              <a:t>……</a:t>
            </a:r>
            <a:endParaRPr lang="en-US" altLang="zh-CN" sz="4000"/>
          </a:p>
          <a:p>
            <a:pPr>
              <a:buNone/>
            </a:pPr>
            <a:r>
              <a:rPr lang="zh-CN" altLang="en-US" sz="4000"/>
              <a:t>＿＿＿＿有的＿＿＿＿，有的＿＿＿＿，有的＿＿＿＿，还有的＿＿＿＿。</a:t>
            </a:r>
            <a:endParaRPr lang="zh-CN" altLang="en-US" sz="4000"/>
          </a:p>
        </p:txBody>
      </p:sp>
      <p:sp>
        <p:nvSpPr>
          <p:cNvPr id="20483" name="文本框 19459"/>
          <p:cNvSpPr txBox="1"/>
          <p:nvPr/>
        </p:nvSpPr>
        <p:spPr>
          <a:xfrm>
            <a:off x="0" y="2420938"/>
            <a:ext cx="1728788" cy="2143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20481" descr="海底世界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620713"/>
            <a:ext cx="8785225" cy="5899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/>
          <p:cNvSpPr txBox="1"/>
          <p:nvPr/>
        </p:nvSpPr>
        <p:spPr>
          <a:xfrm>
            <a:off x="874713" y="36513"/>
            <a:ext cx="76327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海里的动物，各有各的活动方法。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-252412" y="722313"/>
            <a:ext cx="9217025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本段中心句，后面的内容都是围绕这一句写的。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04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5" grpId="1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26625" descr="海豚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620713"/>
            <a:ext cx="8785225" cy="590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文本框 26626"/>
          <p:cNvSpPr txBox="1"/>
          <p:nvPr/>
        </p:nvSpPr>
        <p:spPr>
          <a:xfrm>
            <a:off x="3429000" y="5181600"/>
            <a:ext cx="2006600" cy="1098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海豚</a:t>
            </a:r>
            <a:endParaRPr lang="zh-CN" altLang="en-US" sz="6600" b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66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组合 21505"/>
          <p:cNvGrpSpPr/>
          <p:nvPr/>
        </p:nvGrpSpPr>
        <p:grpSpPr>
          <a:xfrm>
            <a:off x="539750" y="981075"/>
            <a:ext cx="3429000" cy="2728913"/>
            <a:chOff x="0" y="0"/>
            <a:chExt cx="2160" cy="1719"/>
          </a:xfrm>
        </p:grpSpPr>
        <p:pic>
          <p:nvPicPr>
            <p:cNvPr id="23554" name="图片 21506" descr="发光的安康鱼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2160" cy="13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5" name="文本框 21507"/>
            <p:cNvSpPr txBox="1"/>
            <p:nvPr/>
          </p:nvSpPr>
          <p:spPr>
            <a:xfrm>
              <a:off x="288" y="1392"/>
              <a:ext cx="8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0">
                  <a:latin typeface="Times New Roman" panose="02020603050405020304" pitchFamily="18" charset="0"/>
                  <a:ea typeface="宋体" panose="02010600030101010101" pitchFamily="2" charset="-122"/>
                </a:rPr>
                <a:t>安康鱼</a:t>
              </a:r>
              <a:endParaRPr lang="zh-CN" altLang="en-US" sz="2800" b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509" name="组合 21508"/>
          <p:cNvGrpSpPr/>
          <p:nvPr/>
        </p:nvGrpSpPr>
        <p:grpSpPr>
          <a:xfrm>
            <a:off x="5219700" y="836613"/>
            <a:ext cx="3200400" cy="2805112"/>
            <a:chOff x="0" y="0"/>
            <a:chExt cx="2016" cy="1767"/>
          </a:xfrm>
        </p:grpSpPr>
        <p:pic>
          <p:nvPicPr>
            <p:cNvPr id="23557" name="图片 21509" descr="发光灯笼鱼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7F8FD"/>
                </a:clrFrom>
                <a:clrTo>
                  <a:srgbClr val="F7F8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2016" cy="14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8" name="文本框 21510"/>
            <p:cNvSpPr txBox="1"/>
            <p:nvPr/>
          </p:nvSpPr>
          <p:spPr>
            <a:xfrm>
              <a:off x="528" y="1440"/>
              <a:ext cx="134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0">
                  <a:latin typeface="Times New Roman" panose="02020603050405020304" pitchFamily="18" charset="0"/>
                  <a:ea typeface="宋体" panose="02010600030101010101" pitchFamily="2" charset="-122"/>
                </a:rPr>
                <a:t>灯笼鱼</a:t>
              </a:r>
              <a:endParaRPr lang="zh-CN" altLang="en-US" sz="2800" b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512" name="组合 21511"/>
          <p:cNvGrpSpPr/>
          <p:nvPr/>
        </p:nvGrpSpPr>
        <p:grpSpPr>
          <a:xfrm>
            <a:off x="2484438" y="3716338"/>
            <a:ext cx="4572000" cy="2805112"/>
            <a:chOff x="0" y="0"/>
            <a:chExt cx="2880" cy="1767"/>
          </a:xfrm>
        </p:grpSpPr>
        <p:pic>
          <p:nvPicPr>
            <p:cNvPr id="23560" name="图片 21512" descr="烛光 鱼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880" cy="128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1" name="文本框 21513"/>
            <p:cNvSpPr txBox="1"/>
            <p:nvPr/>
          </p:nvSpPr>
          <p:spPr>
            <a:xfrm>
              <a:off x="816" y="1440"/>
              <a:ext cx="115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0">
                  <a:latin typeface="Times New Roman" panose="02020603050405020304" pitchFamily="18" charset="0"/>
                  <a:ea typeface="宋体" panose="02010600030101010101" pitchFamily="2" charset="-122"/>
                </a:rPr>
                <a:t>烛光鱼</a:t>
              </a:r>
              <a:endParaRPr lang="zh-CN" altLang="en-US" sz="2800" b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5121" descr="{52C7B6B1-BFEF-469B-B59A-CEF31691115F}"/>
          <p:cNvPicPr>
            <a:picLocks noChangeAspect="1"/>
          </p:cNvPicPr>
          <p:nvPr/>
        </p:nvPicPr>
        <p:blipFill>
          <a:blip r:embed="rId1">
            <a:lum bright="29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539750" y="1341438"/>
            <a:ext cx="7704138" cy="5327650"/>
          </a:xfrm>
        </p:spPr>
        <p:txBody>
          <a:bodyPr anchor="t" anchorCtr="0"/>
          <a:p>
            <a:pPr>
              <a:buNone/>
            </a:pP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</a:t>
            </a:r>
            <a:r>
              <a:rPr lang="zh-CN" altLang="en-US" sz="2800" dirty="0">
                <a:latin typeface="宋体" panose="02010600030101010101" pitchFamily="2" charset="-122"/>
              </a:rPr>
              <a:t>海上生明月，天涯共此时。</a:t>
            </a:r>
            <a:endParaRPr lang="zh-CN" altLang="en-US" sz="2800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dirty="0">
                <a:latin typeface="宋体" panose="02010600030101010101" pitchFamily="2" charset="-122"/>
              </a:rPr>
              <a:t>               ——（唐）张九龄</a:t>
            </a:r>
            <a:endParaRPr lang="zh-CN" altLang="en-US" sz="2800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>
                <a:latin typeface="宋体" panose="02010600030101010101" pitchFamily="2" charset="-122"/>
              </a:rPr>
              <a:t> </a:t>
            </a:r>
            <a:r>
              <a:rPr lang="zh-CN" altLang="en-US" sz="2800" dirty="0">
                <a:latin typeface="宋体" panose="02010600030101010101" pitchFamily="2" charset="-122"/>
              </a:rPr>
              <a:t>海内存知已，天涯若比邻。</a:t>
            </a:r>
            <a:endParaRPr lang="zh-CN" altLang="en-US" sz="2800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dirty="0">
                <a:latin typeface="宋体" panose="02010600030101010101" pitchFamily="2" charset="-122"/>
              </a:rPr>
              <a:t>              ——（唐）王   勃</a:t>
            </a:r>
            <a:endParaRPr lang="zh-CN" altLang="en-US" sz="2800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>
                <a:latin typeface="宋体" panose="02010600030101010101" pitchFamily="2" charset="-122"/>
              </a:rPr>
              <a:t> </a:t>
            </a:r>
            <a:r>
              <a:rPr lang="zh-CN" altLang="en-US" sz="2800" dirty="0">
                <a:latin typeface="宋体" panose="02010600030101010101" pitchFamily="2" charset="-122"/>
              </a:rPr>
              <a:t>海阔凭鱼跃，天高任鸟飞。</a:t>
            </a:r>
            <a:endParaRPr lang="zh-CN" altLang="en-US" sz="2800" dirty="0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5123" name="矩形 5123"/>
          <p:cNvSpPr/>
          <p:nvPr/>
        </p:nvSpPr>
        <p:spPr>
          <a:xfrm>
            <a:off x="3203575" y="692150"/>
            <a:ext cx="21605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诗句积累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组合 23553"/>
          <p:cNvGrpSpPr/>
          <p:nvPr/>
        </p:nvGrpSpPr>
        <p:grpSpPr>
          <a:xfrm>
            <a:off x="282575" y="620713"/>
            <a:ext cx="3352800" cy="3354387"/>
            <a:chOff x="0" y="0"/>
            <a:chExt cx="2112" cy="2610"/>
          </a:xfrm>
        </p:grpSpPr>
        <p:pic>
          <p:nvPicPr>
            <p:cNvPr id="24578" name="图片 23554" descr="海葵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112" cy="20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79" name="文本框 23555"/>
            <p:cNvSpPr txBox="1"/>
            <p:nvPr/>
          </p:nvSpPr>
          <p:spPr>
            <a:xfrm>
              <a:off x="384" y="2064"/>
              <a:ext cx="960" cy="54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0">
                  <a:latin typeface="Times New Roman" panose="02020603050405020304" pitchFamily="18" charset="0"/>
                  <a:ea typeface="宋体" panose="02010600030101010101" pitchFamily="2" charset="-122"/>
                </a:rPr>
                <a:t>海葵</a:t>
              </a:r>
              <a:endParaRPr lang="zh-CN" altLang="en-US" sz="4000" b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557" name="组合 23556"/>
          <p:cNvGrpSpPr/>
          <p:nvPr/>
        </p:nvGrpSpPr>
        <p:grpSpPr>
          <a:xfrm>
            <a:off x="4284663" y="620713"/>
            <a:ext cx="4572000" cy="3317875"/>
            <a:chOff x="0" y="0"/>
            <a:chExt cx="2880" cy="2497"/>
          </a:xfrm>
        </p:grpSpPr>
        <p:pic>
          <p:nvPicPr>
            <p:cNvPr id="24581" name="图片 23557" descr="海胆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880" cy="19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2" name="文本框 23558"/>
            <p:cNvSpPr txBox="1"/>
            <p:nvPr/>
          </p:nvSpPr>
          <p:spPr>
            <a:xfrm>
              <a:off x="1104" y="2015"/>
              <a:ext cx="1296" cy="4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0">
                  <a:latin typeface="Times New Roman" panose="02020603050405020304" pitchFamily="18" charset="0"/>
                  <a:ea typeface="宋体" panose="02010600030101010101" pitchFamily="2" charset="-122"/>
                </a:rPr>
                <a:t>海胆</a:t>
              </a:r>
              <a:endParaRPr lang="zh-CN" altLang="en-US" sz="3600" b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560" name="组合 23559"/>
          <p:cNvGrpSpPr/>
          <p:nvPr/>
        </p:nvGrpSpPr>
        <p:grpSpPr>
          <a:xfrm>
            <a:off x="4716463" y="3933825"/>
            <a:ext cx="4103687" cy="2519363"/>
            <a:chOff x="0" y="0"/>
            <a:chExt cx="2180" cy="1632"/>
          </a:xfrm>
        </p:grpSpPr>
        <p:pic>
          <p:nvPicPr>
            <p:cNvPr id="24584" name="图片 23560" descr="箭鱼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660" cy="16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5" name="文本框 23561"/>
            <p:cNvSpPr txBox="1"/>
            <p:nvPr/>
          </p:nvSpPr>
          <p:spPr>
            <a:xfrm>
              <a:off x="1758" y="384"/>
              <a:ext cx="422" cy="96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0">
                  <a:latin typeface="Times New Roman" panose="02020603050405020304" pitchFamily="18" charset="0"/>
                  <a:ea typeface="宋体" panose="02010600030101010101" pitchFamily="2" charset="-122"/>
                </a:rPr>
                <a:t>箭鱼</a:t>
              </a:r>
              <a:endParaRPr lang="zh-CN" altLang="en-US" sz="4000" b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563" name="组合 23562"/>
          <p:cNvGrpSpPr/>
          <p:nvPr/>
        </p:nvGrpSpPr>
        <p:grpSpPr>
          <a:xfrm>
            <a:off x="300038" y="3933825"/>
            <a:ext cx="4487862" cy="2490788"/>
            <a:chOff x="0" y="0"/>
            <a:chExt cx="3092" cy="1701"/>
          </a:xfrm>
        </p:grpSpPr>
        <p:pic>
          <p:nvPicPr>
            <p:cNvPr id="24587" name="图片 23563" descr="水母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92" cy="17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8" name="文本框 23564"/>
            <p:cNvSpPr txBox="1"/>
            <p:nvPr/>
          </p:nvSpPr>
          <p:spPr>
            <a:xfrm>
              <a:off x="2545" y="336"/>
              <a:ext cx="547" cy="105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0">
                  <a:latin typeface="Times New Roman" panose="02020603050405020304" pitchFamily="18" charset="0"/>
                  <a:ea typeface="宋体" panose="02010600030101010101" pitchFamily="2" charset="-122"/>
                </a:rPr>
                <a:t>水母</a:t>
              </a:r>
              <a:endParaRPr lang="zh-CN" altLang="en-US" sz="4000" b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24577" descr="海参"/>
          <p:cNvPicPr>
            <a:picLocks noChangeAspect="1"/>
          </p:cNvPicPr>
          <p:nvPr/>
        </p:nvPicPr>
        <p:blipFill>
          <a:blip r:embed="rId1"/>
          <a:srcRect r="-107" b="8168"/>
          <a:stretch>
            <a:fillRect/>
          </a:stretch>
        </p:blipFill>
        <p:spPr>
          <a:xfrm>
            <a:off x="323850" y="908050"/>
            <a:ext cx="4464050" cy="4033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24578" descr="海参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363" y="836613"/>
            <a:ext cx="3908425" cy="410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文本框 24579"/>
          <p:cNvSpPr txBox="1"/>
          <p:nvPr/>
        </p:nvSpPr>
        <p:spPr>
          <a:xfrm>
            <a:off x="288925" y="5373688"/>
            <a:ext cx="882015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海参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靠肌肉伸缩爬，每小时只能前进四米。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45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245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25601" descr="群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620713"/>
            <a:ext cx="8785225" cy="590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文本框 25602"/>
          <p:cNvSpPr txBox="1"/>
          <p:nvPr/>
        </p:nvSpPr>
        <p:spPr>
          <a:xfrm>
            <a:off x="2667000" y="5334000"/>
            <a:ext cx="44958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成群的梭子鱼</a:t>
            </a:r>
            <a:endParaRPr lang="zh-CN" altLang="en-US" sz="4400" b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56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0" name="组合 22529"/>
          <p:cNvGrpSpPr/>
          <p:nvPr/>
        </p:nvGrpSpPr>
        <p:grpSpPr>
          <a:xfrm>
            <a:off x="179388" y="620713"/>
            <a:ext cx="2819400" cy="2554287"/>
            <a:chOff x="0" y="0"/>
            <a:chExt cx="1776" cy="1747"/>
          </a:xfrm>
        </p:grpSpPr>
        <p:pic>
          <p:nvPicPr>
            <p:cNvPr id="27650" name="图片 22530" descr="乌贼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584" cy="14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1" name="文本框 22531"/>
            <p:cNvSpPr txBox="1"/>
            <p:nvPr/>
          </p:nvSpPr>
          <p:spPr>
            <a:xfrm>
              <a:off x="336" y="1392"/>
              <a:ext cx="1440" cy="3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乌贼</a:t>
              </a:r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533" name="组合 22532"/>
          <p:cNvGrpSpPr/>
          <p:nvPr/>
        </p:nvGrpSpPr>
        <p:grpSpPr>
          <a:xfrm>
            <a:off x="4572000" y="620713"/>
            <a:ext cx="3733800" cy="2632075"/>
            <a:chOff x="0" y="0"/>
            <a:chExt cx="2352" cy="1794"/>
          </a:xfrm>
        </p:grpSpPr>
        <p:pic>
          <p:nvPicPr>
            <p:cNvPr id="27653" name="图片 22533" descr="章鱼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64" cy="14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4" name="文本框 22534"/>
            <p:cNvSpPr txBox="1"/>
            <p:nvPr/>
          </p:nvSpPr>
          <p:spPr>
            <a:xfrm>
              <a:off x="1008" y="1440"/>
              <a:ext cx="1344" cy="3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rPr>
                <a:t>章鱼</a:t>
              </a:r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2536" name="组合 22535"/>
          <p:cNvGrpSpPr/>
          <p:nvPr/>
        </p:nvGrpSpPr>
        <p:grpSpPr>
          <a:xfrm>
            <a:off x="539750" y="3213100"/>
            <a:ext cx="7620000" cy="3302000"/>
            <a:chOff x="0" y="0"/>
            <a:chExt cx="4800" cy="2329"/>
          </a:xfrm>
        </p:grpSpPr>
        <p:pic>
          <p:nvPicPr>
            <p:cNvPr id="27656" name="图片 22536" descr="海扇贝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776" cy="17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7" name="文本框 22537"/>
            <p:cNvSpPr txBox="1"/>
            <p:nvPr/>
          </p:nvSpPr>
          <p:spPr>
            <a:xfrm>
              <a:off x="1536" y="1920"/>
              <a:ext cx="1200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>
                  <a:latin typeface="Times New Roman" panose="02020603050405020304" pitchFamily="18" charset="0"/>
                  <a:ea typeface="宋体" panose="02010600030101010101" pitchFamily="2" charset="-122"/>
                </a:rPr>
                <a:t>海扇贝</a:t>
              </a:r>
              <a:endParaRPr lang="zh-CN" altLang="en-US" sz="32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27658" name="图片 22538" descr="扇贝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00" y="48"/>
              <a:ext cx="2400" cy="180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27649" descr="珊瑚和小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620713"/>
            <a:ext cx="8785225" cy="6021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27650"/>
          <p:cNvSpPr txBox="1"/>
          <p:nvPr/>
        </p:nvSpPr>
        <p:spPr>
          <a:xfrm>
            <a:off x="2051050" y="5589588"/>
            <a:ext cx="5181600" cy="8239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珊瑚丛中的小丑鱼</a:t>
            </a:r>
            <a:endParaRPr lang="zh-CN" altLang="en-US" sz="4800" b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76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28673" descr="{37002287-3905-4D89-88D8-8DB79859424C}"/>
          <p:cNvPicPr>
            <a:picLocks noChangeAspect="1"/>
          </p:cNvPicPr>
          <p:nvPr/>
        </p:nvPicPr>
        <p:blipFill>
          <a:blip r:embed="rId1">
            <a:lum bright="53998"/>
          </a:blip>
          <a:stretch>
            <a:fillRect/>
          </a:stretch>
        </p:blipFill>
        <p:spPr>
          <a:xfrm>
            <a:off x="179388" y="620713"/>
            <a:ext cx="8785225" cy="59023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675" name="内容占位符 28674"/>
          <p:cNvGraphicFramePr/>
          <p:nvPr>
            <p:ph/>
          </p:nvPr>
        </p:nvGraphicFramePr>
        <p:xfrm>
          <a:off x="611188" y="981075"/>
          <a:ext cx="8086725" cy="5235575"/>
        </p:xfrm>
        <a:graphic>
          <a:graphicData uri="http://schemas.openxmlformats.org/drawingml/2006/table">
            <a:tbl>
              <a:tblPr/>
              <a:tblGrid>
                <a:gridCol w="4105275"/>
                <a:gridCol w="3981450"/>
              </a:tblGrid>
              <a:tr h="8143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/>
                        <a:t>          动物名称</a:t>
                      </a: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/>
                        <a:t>          活动方式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13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/>
                        <a:t>海参</a:t>
                      </a: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/>
                        <a:t>爬行、速度慢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438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/>
                        <a:t>像梭子的鱼</a:t>
                      </a: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/>
                        <a:t>速度极快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50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/>
                        <a:t>乌贼、章鱼</a:t>
                      </a: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/>
                        <a:t>喷水、利用水的反推力后退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/>
                        <a:t>贝类</a:t>
                      </a:r>
                      <a:endParaRPr lang="zh-CN" altLang="en-US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/>
                        <a:t>巴在轮船底下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438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……</a:t>
                      </a:r>
                      <a:endParaRPr lang="en-US" alt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>
                        <a:defRPr sz="2000" kern="1200"/>
                      </a:lvl2pPr>
                      <a:lvl3pPr marL="1143000" lvl="2" indent="-228600">
                        <a:defRPr sz="1800" kern="1200"/>
                      </a:lvl3pPr>
                      <a:lvl4pPr marL="1600200" lvl="3" indent="-228600">
                        <a:defRPr sz="1600" kern="1200"/>
                      </a:lvl4pPr>
                      <a:lvl5pPr marL="2057400" lvl="4" indent="-228600">
                        <a:defRPr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……</a:t>
                      </a:r>
                      <a:endParaRPr lang="en-US" alt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30721" descr="珊瑚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620713"/>
            <a:ext cx="8785225" cy="5976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48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图片 31745" descr="海底世界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620713"/>
            <a:ext cx="4392613" cy="302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2" name="图片 31746" descr="海底世界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3644900"/>
            <a:ext cx="4392612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图片 31747" descr="海底世界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644900"/>
            <a:ext cx="4392613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31748" descr="海底世界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388" y="620713"/>
            <a:ext cx="4392612" cy="3024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58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358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358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358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图片 32769" descr="海底世界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620713"/>
            <a:ext cx="4248150" cy="302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6" name="图片 32770" descr="海底世界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8" y="620713"/>
            <a:ext cx="4537075" cy="307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图片 32771" descr="海底世界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3644900"/>
            <a:ext cx="4248150" cy="2933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图片 32772" descr="hdsj-qq72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538" y="3644900"/>
            <a:ext cx="4537075" cy="2952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68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368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368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368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图片 33793" descr="海底世界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620713"/>
            <a:ext cx="4321175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0" name="图片 33794" descr="海底世界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620713"/>
            <a:ext cx="4464050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图片 33795" descr="海底世界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3573463"/>
            <a:ext cx="4321175" cy="298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图片 33796" descr="海底世界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3" y="3573463"/>
            <a:ext cx="4464050" cy="3024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78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378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378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378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6145" descr="hdsj-qq72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333375"/>
            <a:ext cx="8713788" cy="626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矩形 6146"/>
          <p:cNvSpPr/>
          <p:nvPr/>
        </p:nvSpPr>
        <p:spPr>
          <a:xfrm>
            <a:off x="1044575" y="3573463"/>
            <a:ext cx="7054850" cy="2087562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1352070"/>
              </a:avLst>
            </a:prstTxWarp>
            <a:normAutofit/>
          </a:bodyPr>
          <a:p>
            <a:pPr algn="ctr"/>
            <a:r>
              <a:rPr lang="zh-CN" altLang="en-US" sz="9600">
                <a:ln w="9525" cap="flat" cmpd="sng">
                  <a:solidFill>
                    <a:srgbClr val="00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华文新魏" panose="02010800040101010101" charset="-122"/>
                <a:ea typeface="华文新魏" panose="02010800040101010101" charset="-122"/>
              </a:rPr>
              <a:t>海底世界</a:t>
            </a:r>
            <a:endParaRPr lang="zh-CN" altLang="en-US" sz="9600">
              <a:ln w="9525" cap="flat" cmpd="sng">
                <a:solidFill>
                  <a:srgbClr val="00FF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1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图片 34817" descr="海底世界9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638175"/>
            <a:ext cx="4464050" cy="2935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4" name="图片 34818" descr="海底世界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3573463"/>
            <a:ext cx="4321175" cy="302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图片 34819" descr="海底世界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3" y="3573463"/>
            <a:ext cx="4464050" cy="302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图片 34820" descr="海底世界1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388" y="620713"/>
            <a:ext cx="4321175" cy="2952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89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389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389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389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42" name="组合 35841"/>
          <p:cNvGrpSpPr/>
          <p:nvPr/>
        </p:nvGrpSpPr>
        <p:grpSpPr>
          <a:xfrm>
            <a:off x="4779963" y="1052513"/>
            <a:ext cx="3248025" cy="2808287"/>
            <a:chOff x="0" y="0"/>
            <a:chExt cx="2046" cy="2064"/>
          </a:xfrm>
        </p:grpSpPr>
        <p:pic>
          <p:nvPicPr>
            <p:cNvPr id="2" name="图片 35842" descr="海上石油平台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459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3" name="文本框 35843"/>
            <p:cNvSpPr txBox="1"/>
            <p:nvPr/>
          </p:nvSpPr>
          <p:spPr>
            <a:xfrm>
              <a:off x="1584" y="288"/>
              <a:ext cx="462" cy="17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0">
                  <a:latin typeface="Times New Roman" panose="02020603050405020304" pitchFamily="18" charset="0"/>
                  <a:ea typeface="宋体" panose="02010600030101010101" pitchFamily="2" charset="-122"/>
                </a:rPr>
                <a:t>石油平台</a:t>
              </a:r>
              <a:endParaRPr lang="zh-CN" altLang="en-US" sz="3600" b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5845" name="组合 35844"/>
          <p:cNvGrpSpPr/>
          <p:nvPr/>
        </p:nvGrpSpPr>
        <p:grpSpPr>
          <a:xfrm>
            <a:off x="2393950" y="4003675"/>
            <a:ext cx="5562600" cy="2520950"/>
            <a:chOff x="0" y="0"/>
            <a:chExt cx="3504" cy="1691"/>
          </a:xfrm>
        </p:grpSpPr>
        <p:pic>
          <p:nvPicPr>
            <p:cNvPr id="3" name="图片 35845" descr="海上油井喷油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496" cy="169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6" name="文本框 35846"/>
            <p:cNvSpPr txBox="1"/>
            <p:nvPr/>
          </p:nvSpPr>
          <p:spPr>
            <a:xfrm>
              <a:off x="2592" y="528"/>
              <a:ext cx="912" cy="79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0">
                  <a:latin typeface="Times New Roman" panose="02020603050405020304" pitchFamily="18" charset="0"/>
                  <a:ea typeface="宋体" panose="02010600030101010101" pitchFamily="2" charset="-122"/>
                </a:rPr>
                <a:t>油井喷油</a:t>
              </a:r>
              <a:endParaRPr lang="zh-CN" altLang="en-US" sz="3600" b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5848" name="组合 35847"/>
          <p:cNvGrpSpPr/>
          <p:nvPr/>
        </p:nvGrpSpPr>
        <p:grpSpPr>
          <a:xfrm>
            <a:off x="409575" y="836613"/>
            <a:ext cx="3657600" cy="3232150"/>
            <a:chOff x="0" y="0"/>
            <a:chExt cx="2304" cy="2268"/>
          </a:xfrm>
        </p:grpSpPr>
        <p:sp>
          <p:nvSpPr>
            <p:cNvPr id="4" name="文本框 35848"/>
            <p:cNvSpPr txBox="1"/>
            <p:nvPr/>
          </p:nvSpPr>
          <p:spPr>
            <a:xfrm>
              <a:off x="432" y="1776"/>
              <a:ext cx="1440" cy="49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0">
                  <a:latin typeface="Times New Roman" panose="02020603050405020304" pitchFamily="18" charset="0"/>
                  <a:ea typeface="宋体" panose="02010600030101010101" pitchFamily="2" charset="-122"/>
                </a:rPr>
                <a:t>海带丰收</a:t>
              </a:r>
              <a:endParaRPr lang="zh-CN" altLang="en-US" sz="4000" b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35849" name="组合 35849"/>
            <p:cNvGrpSpPr/>
            <p:nvPr/>
          </p:nvGrpSpPr>
          <p:grpSpPr>
            <a:xfrm>
              <a:off x="0" y="0"/>
              <a:ext cx="2304" cy="2268"/>
              <a:chOff x="0" y="0"/>
              <a:chExt cx="2304" cy="2268"/>
            </a:xfrm>
          </p:grpSpPr>
          <p:pic>
            <p:nvPicPr>
              <p:cNvPr id="35850" name="图片 35850" descr="海带丰收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2304" cy="17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5851" name="文本框 35851"/>
              <p:cNvSpPr txBox="1"/>
              <p:nvPr/>
            </p:nvSpPr>
            <p:spPr>
              <a:xfrm>
                <a:off x="432" y="1776"/>
                <a:ext cx="1440" cy="4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4000" b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海带丰收</a:t>
                </a:r>
                <a:endParaRPr lang="zh-CN" altLang="en-US" sz="4000" b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图片 36865" descr="0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620713"/>
            <a:ext cx="8785225" cy="5991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文本框 36866"/>
          <p:cNvSpPr txBox="1"/>
          <p:nvPr/>
        </p:nvSpPr>
        <p:spPr>
          <a:xfrm>
            <a:off x="611188" y="620713"/>
            <a:ext cx="8137525" cy="4054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边读边思考：</a:t>
            </a:r>
            <a:endParaRPr lang="zh-CN" altLang="en-US" sz="4000">
              <a:solidFill>
                <a:srgbClr val="00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课文中哪句话概括介绍了海底世界的特点？找到并画出来。</a:t>
            </a:r>
            <a:endParaRPr lang="zh-CN" altLang="en-US" sz="4000">
              <a:solidFill>
                <a:srgbClr val="00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>
              <a:solidFill>
                <a:srgbClr val="00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>
              <a:solidFill>
                <a:srgbClr val="00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6867" name="图片 36867" descr="图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195513" cy="620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文本框 36869"/>
          <p:cNvSpPr txBox="1"/>
          <p:nvPr/>
        </p:nvSpPr>
        <p:spPr>
          <a:xfrm>
            <a:off x="827088" y="3213100"/>
            <a:ext cx="7489825" cy="1311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海底真是个景色奇异、物产丰富的世界！</a:t>
            </a:r>
            <a:endParaRPr lang="zh-CN" altLang="en-US" sz="4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图片 37889" descr="{37002287-3905-4D89-88D8-8DB79859424C}"/>
          <p:cNvPicPr>
            <a:picLocks noChangeAspect="1"/>
          </p:cNvPicPr>
          <p:nvPr/>
        </p:nvPicPr>
        <p:blipFill>
          <a:blip r:embed="rId1">
            <a:lum bright="53998"/>
          </a:blip>
          <a:stretch>
            <a:fillRect/>
          </a:stretch>
        </p:blipFill>
        <p:spPr>
          <a:xfrm>
            <a:off x="179388" y="620713"/>
            <a:ext cx="8785225" cy="5902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文本框 37890"/>
          <p:cNvSpPr txBox="1"/>
          <p:nvPr/>
        </p:nvSpPr>
        <p:spPr>
          <a:xfrm>
            <a:off x="827088" y="908050"/>
            <a:ext cx="7273925" cy="1739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bg1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        </a:t>
            </a:r>
            <a:r>
              <a:rPr lang="zh-CN" altLang="en-US" sz="3600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charset="-122"/>
              </a:rPr>
              <a:t>海底世界够奇妙吧！你能不能像小科学家一样，把这里的奇妙告诉大家呢？</a:t>
            </a:r>
            <a:endParaRPr lang="zh-CN" altLang="en-US" sz="3600">
              <a:solidFill>
                <a:schemeClr val="tx2"/>
              </a:solidFill>
              <a:latin typeface="Times New Roman" panose="02020603050405020304" pitchFamily="18" charset="0"/>
              <a:ea typeface="华文新魏" panose="02010800040101010101" charset="-122"/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485775" y="2743200"/>
            <a:ext cx="733425" cy="3048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1" charset="-122"/>
              </a:rPr>
              <a:t>海底世界</a:t>
            </a:r>
            <a:endParaRPr lang="zh-CN" altLang="en-US" sz="3600">
              <a:solidFill>
                <a:schemeClr val="tx2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7893" name="左大括号 37892"/>
          <p:cNvSpPr/>
          <p:nvPr/>
        </p:nvSpPr>
        <p:spPr>
          <a:xfrm>
            <a:off x="1295400" y="3200400"/>
            <a:ext cx="228600" cy="20574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1524000" y="2927350"/>
            <a:ext cx="22098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1" charset="-122"/>
              </a:rPr>
              <a:t>景色奇异</a:t>
            </a:r>
            <a:endParaRPr lang="zh-CN" altLang="en-US" sz="3600">
              <a:solidFill>
                <a:schemeClr val="tx2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7895" name="文本框 37894"/>
          <p:cNvSpPr txBox="1"/>
          <p:nvPr/>
        </p:nvSpPr>
        <p:spPr>
          <a:xfrm>
            <a:off x="1524000" y="4845050"/>
            <a:ext cx="22098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1" charset="-122"/>
              </a:rPr>
              <a:t>物产丰富</a:t>
            </a:r>
            <a:endParaRPr lang="zh-CN" altLang="en-US" sz="3600">
              <a:solidFill>
                <a:schemeClr val="tx2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7896" name="左大括号 37895"/>
          <p:cNvSpPr/>
          <p:nvPr/>
        </p:nvSpPr>
        <p:spPr>
          <a:xfrm>
            <a:off x="3505200" y="2774950"/>
            <a:ext cx="152400" cy="1066800"/>
          </a:xfrm>
          <a:prstGeom prst="leftBrace">
            <a:avLst>
              <a:gd name="adj1" fmla="val 5826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7" name="左大括号 37896"/>
          <p:cNvSpPr/>
          <p:nvPr/>
        </p:nvSpPr>
        <p:spPr>
          <a:xfrm>
            <a:off x="3505200" y="4343400"/>
            <a:ext cx="152400" cy="1676400"/>
          </a:xfrm>
          <a:prstGeom prst="leftBrace">
            <a:avLst>
              <a:gd name="adj1" fmla="val 9156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8" name="文本框 37897"/>
          <p:cNvSpPr txBox="1"/>
          <p:nvPr/>
        </p:nvSpPr>
        <p:spPr>
          <a:xfrm>
            <a:off x="3733800" y="2590800"/>
            <a:ext cx="38100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1" charset="-122"/>
              </a:rPr>
              <a:t>宁静</a:t>
            </a:r>
            <a:r>
              <a:rPr lang="zh-CN" altLang="en-US" sz="360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      </a:t>
            </a:r>
            <a:r>
              <a:rPr lang="zh-CN" altLang="en-US" sz="360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1" charset="-122"/>
              </a:rPr>
              <a:t>光点闪烁</a:t>
            </a:r>
            <a:endParaRPr lang="zh-CN" altLang="en-US" sz="3600">
              <a:solidFill>
                <a:schemeClr val="tx2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7899" name="文本框 37898"/>
          <p:cNvSpPr txBox="1"/>
          <p:nvPr/>
        </p:nvSpPr>
        <p:spPr>
          <a:xfrm>
            <a:off x="3733800" y="3352800"/>
            <a:ext cx="38862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1" charset="-122"/>
              </a:rPr>
              <a:t>黑暗      窃窃私语</a:t>
            </a:r>
            <a:endParaRPr lang="zh-CN" altLang="en-US" sz="3600">
              <a:solidFill>
                <a:schemeClr val="tx2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7900" name="文本框 37899"/>
          <p:cNvSpPr txBox="1"/>
          <p:nvPr/>
        </p:nvSpPr>
        <p:spPr>
          <a:xfrm>
            <a:off x="3733800" y="4159250"/>
            <a:ext cx="37338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1" charset="-122"/>
              </a:rPr>
              <a:t>动物      多种多样</a:t>
            </a:r>
            <a:endParaRPr lang="zh-CN" altLang="en-US" sz="3600">
              <a:solidFill>
                <a:schemeClr val="tx2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7901" name="文本框 37900"/>
          <p:cNvSpPr txBox="1"/>
          <p:nvPr/>
        </p:nvSpPr>
        <p:spPr>
          <a:xfrm>
            <a:off x="3733800" y="4921250"/>
            <a:ext cx="39624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1" charset="-122"/>
              </a:rPr>
              <a:t>植物      种类繁多</a:t>
            </a:r>
            <a:endParaRPr lang="zh-CN" altLang="en-US" sz="3600">
              <a:solidFill>
                <a:schemeClr val="tx2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7902" name="文本框 37901"/>
          <p:cNvSpPr txBox="1"/>
          <p:nvPr/>
        </p:nvSpPr>
        <p:spPr>
          <a:xfrm>
            <a:off x="3733800" y="5683250"/>
            <a:ext cx="38862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1" charset="-122"/>
              </a:rPr>
              <a:t>矿物      蕴藏丰富</a:t>
            </a:r>
            <a:endParaRPr lang="zh-CN" altLang="en-US" sz="3600">
              <a:solidFill>
                <a:schemeClr val="tx2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78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78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" fill="hold"/>
                                        <p:tgtEl>
                                          <p:spTgt spid="378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" fill="hold"/>
                                        <p:tgtEl>
                                          <p:spTgt spid="378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378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" fill="hold"/>
                                        <p:tgtEl>
                                          <p:spTgt spid="378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" fill="hold"/>
                                        <p:tgtEl>
                                          <p:spTgt spid="378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" fill="hold"/>
                                        <p:tgtEl>
                                          <p:spTgt spid="378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" fill="hold"/>
                                        <p:tgtEl>
                                          <p:spTgt spid="378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" fill="hold"/>
                                        <p:tgtEl>
                                          <p:spTgt spid="379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" fill="hold"/>
                                        <p:tgtEl>
                                          <p:spTgt spid="379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" fill="hold"/>
                                        <p:tgtEl>
                                          <p:spTgt spid="379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/>
      <p:bldP spid="37894" grpId="0"/>
      <p:bldP spid="37895" grpId="0"/>
      <p:bldP spid="37898" grpId="0"/>
      <p:bldP spid="37899" grpId="0"/>
      <p:bldP spid="37900" grpId="0"/>
      <p:bldP spid="37901" grpId="0"/>
      <p:bldP spid="3790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标题 3891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中心归纳</a:t>
            </a:r>
            <a:endParaRPr lang="zh-CN" altLang="en-US" dirty="0"/>
          </a:p>
        </p:txBody>
      </p:sp>
      <p:sp>
        <p:nvSpPr>
          <p:cNvPr id="38914" name="文本占位符 38914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本文运用生动形象的语言，描绘了“景色奇异，物产丰富”的海底世界，表达了作者对海底世界无比热爱之情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标题 3993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海底世界“景色奇异、物产丰富”表现在哪些方面？</a:t>
            </a:r>
            <a:endParaRPr lang="zh-CN" altLang="en-US" dirty="0"/>
          </a:p>
        </p:txBody>
      </p:sp>
      <p:sp>
        <p:nvSpPr>
          <p:cNvPr id="39938" name="文本占位符 39938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景色奇异表现在：有发光器官的深水鱼使黑暗的深海有了光点；动物发出的声音使宁静的海底有了声音；海底还有高山，峡谷，森林和草地；植物的色彩多种多样。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物产丰富表现在：海底蕴藏着丰富的煤、铁、石油和天然气，还有储藏量很少的稀有金属。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40961" descr="709863_11313337039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620713"/>
            <a:ext cx="8785225" cy="590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矩形 40962"/>
          <p:cNvSpPr/>
          <p:nvPr/>
        </p:nvSpPr>
        <p:spPr>
          <a:xfrm>
            <a:off x="2124075" y="2492375"/>
            <a:ext cx="4321175" cy="2376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再见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09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7169" descr="{52C7B6B1-BFEF-469B-B59A-CEF31691115F}"/>
          <p:cNvPicPr>
            <a:picLocks noChangeAspect="1"/>
          </p:cNvPicPr>
          <p:nvPr/>
        </p:nvPicPr>
        <p:blipFill>
          <a:blip r:embed="rId1">
            <a:lum bright="29999"/>
          </a:blip>
          <a:stretch>
            <a:fillRect/>
          </a:stretch>
        </p:blipFill>
        <p:spPr>
          <a:xfrm>
            <a:off x="0" y="0"/>
            <a:ext cx="9144000" cy="6559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内容占位符 7170"/>
          <p:cNvSpPr>
            <a:spLocks noGrp="1"/>
          </p:cNvSpPr>
          <p:nvPr>
            <p:ph idx="1"/>
          </p:nvPr>
        </p:nvSpPr>
        <p:spPr>
          <a:xfrm>
            <a:off x="900113" y="2205038"/>
            <a:ext cx="7343775" cy="3384550"/>
          </a:xfrm>
        </p:spPr>
        <p:txBody>
          <a:bodyPr anchor="t" anchorCtr="0"/>
          <a:p>
            <a:pPr>
              <a:lnSpc>
                <a:spcPct val="130000"/>
              </a:lnSpc>
              <a:buNone/>
            </a:pPr>
            <a:r>
              <a:rPr lang="en-US" altLang="zh-CN" b="1">
                <a:solidFill>
                  <a:srgbClr val="990099"/>
                </a:solidFill>
              </a:rPr>
              <a:t>1.</a:t>
            </a:r>
            <a:r>
              <a:rPr lang="zh-CN" altLang="en-US" b="1">
                <a:solidFill>
                  <a:srgbClr val="990099"/>
                </a:solidFill>
              </a:rPr>
              <a:t>正确、流利、有感情地朗读课文。</a:t>
            </a:r>
            <a:endParaRPr lang="zh-CN" altLang="en-US" b="1">
              <a:solidFill>
                <a:srgbClr val="990099"/>
              </a:solidFill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b="1">
                <a:solidFill>
                  <a:srgbClr val="990099"/>
                </a:solidFill>
              </a:rPr>
              <a:t>2.</a:t>
            </a:r>
            <a:r>
              <a:rPr lang="zh-CN" altLang="en-US" b="1">
                <a:solidFill>
                  <a:srgbClr val="990099"/>
                </a:solidFill>
              </a:rPr>
              <a:t>学会本课生字新词，理解由生字组成的词语。</a:t>
            </a:r>
            <a:endParaRPr lang="zh-CN" altLang="en-US" b="1">
              <a:solidFill>
                <a:srgbClr val="990099"/>
              </a:solidFill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b="1">
                <a:solidFill>
                  <a:srgbClr val="990099"/>
                </a:solidFill>
              </a:rPr>
              <a:t>3.</a:t>
            </a:r>
            <a:r>
              <a:rPr lang="zh-CN" altLang="en-US" b="1">
                <a:solidFill>
                  <a:srgbClr val="990099"/>
                </a:solidFill>
              </a:rPr>
              <a:t>通过朗读品味语言文字，了解海底的景色奇异、物产丰富。</a:t>
            </a:r>
            <a:endParaRPr lang="zh-CN" altLang="en-US" b="1">
              <a:solidFill>
                <a:srgbClr val="990099"/>
              </a:solidFill>
            </a:endParaRPr>
          </a:p>
        </p:txBody>
      </p:sp>
      <p:sp>
        <p:nvSpPr>
          <p:cNvPr id="2" name="矩形 7171"/>
          <p:cNvSpPr/>
          <p:nvPr/>
        </p:nvSpPr>
        <p:spPr>
          <a:xfrm>
            <a:off x="3203575" y="1125538"/>
            <a:ext cx="21605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学习目标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1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1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1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1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171">
                                            <p:txEl>
                                              <p:charRg st="18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171">
                                            <p:txEl>
                                              <p:charRg st="1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171">
                                            <p:txEl>
                                              <p:charRg st="1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171">
                                            <p:txEl>
                                              <p:charRg st="1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7171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171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7171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7171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9217" descr="2006216105571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363" y="2346325"/>
            <a:ext cx="7915275" cy="419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文本框 9218"/>
          <p:cNvSpPr txBox="1"/>
          <p:nvPr/>
        </p:nvSpPr>
        <p:spPr>
          <a:xfrm>
            <a:off x="390525" y="38100"/>
            <a:ext cx="8362950" cy="2308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朗读课文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1、听老师范读，再自读课文，读准字音。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2、了解作者的写作方式，在平时写作时灵活运用。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47105"/>
          <p:cNvSpPr txBox="1"/>
          <p:nvPr/>
        </p:nvSpPr>
        <p:spPr>
          <a:xfrm>
            <a:off x="0" y="0"/>
            <a:ext cx="24384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hlink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朗读课文</a:t>
            </a:r>
            <a:endParaRPr lang="zh-CN" altLang="en-US" sz="3600">
              <a:solidFill>
                <a:schemeClr val="hlink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9218" name="文本框 47106"/>
          <p:cNvSpPr txBox="1"/>
          <p:nvPr/>
        </p:nvSpPr>
        <p:spPr>
          <a:xfrm>
            <a:off x="0" y="838200"/>
            <a:ext cx="9144000" cy="1198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楷体_GB2312" pitchFamily="1" charset="-122"/>
              </a:rPr>
              <a:t>        想</a:t>
            </a:r>
            <a:r>
              <a:rPr lang="zh-CN" altLang="en-US" sz="3600">
                <a:latin typeface="Times New Roman" panose="02020603050405020304" pitchFamily="18" charset="0"/>
                <a:ea typeface="楷体_GB2312" pitchFamily="1" charset="-122"/>
              </a:rPr>
              <a:t>一</a:t>
            </a:r>
            <a:r>
              <a:rPr lang="zh-CN" altLang="en-US" sz="3600" dirty="0">
                <a:latin typeface="Times New Roman" panose="02020603050405020304" pitchFamily="18" charset="0"/>
                <a:ea typeface="楷体_GB2312" pitchFamily="1" charset="-122"/>
              </a:rPr>
              <a:t>想，为什么说“海底真是个景色奇异、物产丰富的世界”呢？</a:t>
            </a:r>
            <a:endParaRPr lang="zh-CN" altLang="en-US" sz="3600" dirty="0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47108" name="《海底世界》情景朗读.asf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209800" y="2286000"/>
            <a:ext cx="4800600" cy="3927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7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0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7108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10241" descr="{52C7B6B1-BFEF-469B-B59A-CEF31691115F}"/>
          <p:cNvPicPr>
            <a:picLocks noChangeAspect="1"/>
          </p:cNvPicPr>
          <p:nvPr/>
        </p:nvPicPr>
        <p:blipFill>
          <a:blip r:embed="rId1">
            <a:lum bright="29999"/>
          </a:blip>
          <a:stretch>
            <a:fillRect/>
          </a:stretch>
        </p:blipFill>
        <p:spPr>
          <a:xfrm>
            <a:off x="0" y="333375"/>
            <a:ext cx="8785225" cy="5938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占位符 10242"/>
          <p:cNvSpPr>
            <a:spLocks noGrp="1"/>
          </p:cNvSpPr>
          <p:nvPr>
            <p:ph idx="1"/>
          </p:nvPr>
        </p:nvSpPr>
        <p:spPr>
          <a:xfrm>
            <a:off x="323850" y="620713"/>
            <a:ext cx="8208963" cy="6480175"/>
          </a:xfrm>
        </p:spPr>
        <p:txBody>
          <a:bodyPr anchor="t" anchorCtr="0"/>
          <a:p>
            <a:pPr>
              <a:lnSpc>
                <a:spcPct val="90000"/>
              </a:lnSpc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句子我会读：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</a:rPr>
              <a:t>海面上波涛澎湃的时候，海底依然很宁静。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200" b="1">
                <a:latin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</a:rPr>
              <a:t>海底的动物常常在窃窃私语。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200" b="1">
                <a:latin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</a:rPr>
              <a:t>有的像蜜蜂一样嗡嗡，有的像小鸟一样啾啾，有的像小狗一样汪汪，还有的好像在打鼾（</a:t>
            </a:r>
            <a:r>
              <a:rPr lang="zh-CN" altLang="en-US" b="1"/>
              <a:t> </a:t>
            </a:r>
            <a:r>
              <a:rPr lang="en-US" altLang="zh-CN" sz="3200" b="1"/>
              <a:t>hān</a:t>
            </a:r>
            <a:r>
              <a:rPr lang="zh-CN" altLang="en-US" sz="3200" b="1">
                <a:latin typeface="宋体" panose="02010600030101010101" pitchFamily="2" charset="-122"/>
              </a:rPr>
              <a:t>）。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200" b="1">
                <a:latin typeface="宋体" panose="02010600030101010101" pitchFamily="2" charset="-122"/>
              </a:rPr>
              <a:t>4.</a:t>
            </a:r>
            <a:r>
              <a:rPr lang="zh-CN" altLang="en-US" sz="3200" b="1">
                <a:latin typeface="宋体" panose="02010600030101010101" pitchFamily="2" charset="-122"/>
              </a:rPr>
              <a:t>海底蕴藏着丰富的</a:t>
            </a:r>
            <a:r>
              <a:rPr lang="zh-CN" altLang="en-US" sz="3200" b="1" dirty="0">
                <a:latin typeface="宋体" panose="02010600030101010101" pitchFamily="2" charset="-122"/>
              </a:rPr>
              <a:t>煤、铁、</a:t>
            </a:r>
            <a:r>
              <a:rPr lang="zh-CN" altLang="en-US" sz="3200" b="1">
                <a:latin typeface="宋体" panose="02010600030101010101" pitchFamily="2" charset="-122"/>
              </a:rPr>
              <a:t>石油和天然气，还有陆地上储藏量很少的稀有金属。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1800" b="1"/>
              <a:t>       </a:t>
            </a:r>
            <a:r>
              <a:rPr lang="zh-CN" altLang="en-US" sz="3200" b="1">
                <a:latin typeface="宋体" panose="02010600030101010101" pitchFamily="2" charset="-122"/>
              </a:rPr>
              <a:t>             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1267" name="矩形 10243"/>
          <p:cNvSpPr/>
          <p:nvPr/>
        </p:nvSpPr>
        <p:spPr>
          <a:xfrm>
            <a:off x="4140200" y="2565400"/>
            <a:ext cx="719138" cy="215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800">
                <a:latin typeface="Times New Roman" panose="02020603050405020304" pitchFamily="18" charset="0"/>
                <a:ea typeface="黑体" panose="02010609060101010101" pitchFamily="49" charset="-122"/>
              </a:rPr>
              <a:t>Xiá     </a:t>
            </a:r>
            <a:endParaRPr lang="en-US" altLang="zh-CN" sz="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11265" descr="0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620713"/>
            <a:ext cx="8785225" cy="5991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1042988" y="1557338"/>
            <a:ext cx="6985000" cy="42370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1.课文先提出了一个什么问题？</a:t>
            </a:r>
            <a:endParaRPr lang="zh-CN" altLang="en-US" sz="3200" dirty="0">
              <a:solidFill>
                <a:srgbClr val="00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（你可知道，大海深处是怎样的吗？）</a:t>
            </a:r>
            <a:br>
              <a:rPr lang="zh-CN" altLang="en-US" sz="3200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</a:br>
            <a:endParaRPr lang="zh-CN" altLang="en-US" sz="3200" dirty="0">
              <a:solidFill>
                <a:srgbClr val="FFFF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3200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2.课文结尾是怎样回答上边这个问题的？</a:t>
            </a:r>
            <a:endParaRPr lang="zh-CN" altLang="en-US" sz="3200" dirty="0">
              <a:solidFill>
                <a:srgbClr val="00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FF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（海底真是个景色奇异、物产丰富的世界！）</a:t>
            </a:r>
            <a:endParaRPr lang="zh-CN" altLang="en-US" sz="32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2291" name="图片 11267" descr="图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195513" cy="620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126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11267">
                                            <p:txEl>
                                              <p:charRg st="44" end="7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" fill="hold"/>
                                        <p:tgtEl>
                                          <p:spTgt spid="11267">
                                            <p:txEl>
                                              <p:charRg st="23" end="4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72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" fill="hold"/>
                                        <p:tgtEl>
                                          <p:spTgt spid="11267">
                                            <p:txEl>
                                              <p:charRg st="72" end="9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2289" descr="{52C7B6B1-BFEF-469B-B59A-CEF31691115F}"/>
          <p:cNvPicPr>
            <a:picLocks noChangeAspect="1"/>
          </p:cNvPicPr>
          <p:nvPr/>
        </p:nvPicPr>
        <p:blipFill>
          <a:blip r:embed="rId1">
            <a:lum bright="29999"/>
          </a:blip>
          <a:stretch>
            <a:fillRect/>
          </a:stretch>
        </p:blipFill>
        <p:spPr>
          <a:xfrm>
            <a:off x="179388" y="620713"/>
            <a:ext cx="8785225" cy="5938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文本占位符 12290"/>
          <p:cNvSpPr>
            <a:spLocks noGrp="1"/>
          </p:cNvSpPr>
          <p:nvPr>
            <p:ph type="body" idx="4294967295"/>
          </p:nvPr>
        </p:nvSpPr>
        <p:spPr>
          <a:xfrm>
            <a:off x="0" y="981075"/>
            <a:ext cx="8820150" cy="5400675"/>
          </a:xfrm>
        </p:spPr>
        <p:txBody>
          <a:bodyPr anchor="t" anchorCtr="0"/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面上波涛澎湃的时候，海底依然很宁静。最大的风浪，也只能影响到海面以下几十米深。阳光很难射进深海，水越深光线越暗，五百米以下就全黑了。在这一片黑暗的深海里，却有许多光点像闪烁的星星，那是有发光器官的深水鱼在游动。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0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1618</Words>
  <Application>WPS 演示</Application>
  <PresentationFormat>在屏幕上显示</PresentationFormat>
  <Paragraphs>182</Paragraphs>
  <Slides>37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6" baseType="lpstr">
      <vt:lpstr>Arial</vt:lpstr>
      <vt:lpstr>宋体</vt:lpstr>
      <vt:lpstr>Wingdings</vt:lpstr>
      <vt:lpstr>华文新魏</vt:lpstr>
      <vt:lpstr>Times New Roman</vt:lpstr>
      <vt:lpstr>隶书</vt:lpstr>
      <vt:lpstr>楷体_GB2312</vt:lpstr>
      <vt:lpstr>新宋体</vt:lpstr>
      <vt:lpstr>黑体</vt:lpstr>
      <vt:lpstr>微软雅黑</vt:lpstr>
      <vt:lpstr>Arial Unicode MS</vt:lpstr>
      <vt:lpstr>Calibri</vt:lpstr>
      <vt:lpstr>方正舒体</vt:lpstr>
      <vt:lpstr>楷体</vt:lpstr>
      <vt:lpstr>Cambria</vt:lpstr>
      <vt:lpstr>Arial</vt:lpstr>
      <vt:lpstr>等线</vt:lpstr>
      <vt:lpstr>0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句式练习：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中心归纳</vt:lpstr>
      <vt:lpstr>海底世界“景色奇异、物产丰富”表现在哪些方面？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1177</cp:revision>
  <dcterms:created xsi:type="dcterms:W3CDTF">2005-03-24T11:45:00Z</dcterms:created>
  <dcterms:modified xsi:type="dcterms:W3CDTF">2023-11-13T12:48:16Z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C86DD440CE77429BBBA820FE3C3D276A_13</vt:lpwstr>
  </property>
</Properties>
</file>