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5"/>
  </p:notesMasterIdLst>
  <p:handoutMasterIdLst>
    <p:handoutMasterId r:id="rId68"/>
  </p:handoutMasterIdLst>
  <p:sldIdLst>
    <p:sldId id="256" r:id="rId4"/>
    <p:sldId id="597" r:id="rId6"/>
    <p:sldId id="596" r:id="rId7"/>
    <p:sldId id="585" r:id="rId8"/>
    <p:sldId id="651" r:id="rId9"/>
    <p:sldId id="599" r:id="rId10"/>
    <p:sldId id="652" r:id="rId11"/>
    <p:sldId id="587" r:id="rId12"/>
    <p:sldId id="653" r:id="rId13"/>
    <p:sldId id="654" r:id="rId14"/>
    <p:sldId id="656" r:id="rId15"/>
    <p:sldId id="658" r:id="rId16"/>
    <p:sldId id="661" r:id="rId17"/>
    <p:sldId id="662" r:id="rId18"/>
    <p:sldId id="589" r:id="rId19"/>
    <p:sldId id="663" r:id="rId20"/>
    <p:sldId id="665" r:id="rId21"/>
    <p:sldId id="664" r:id="rId22"/>
    <p:sldId id="590" r:id="rId23"/>
    <p:sldId id="603" r:id="rId24"/>
    <p:sldId id="669" r:id="rId25"/>
    <p:sldId id="668" r:id="rId26"/>
    <p:sldId id="683" r:id="rId27"/>
    <p:sldId id="667" r:id="rId28"/>
    <p:sldId id="655" r:id="rId29"/>
    <p:sldId id="671" r:id="rId30"/>
    <p:sldId id="666" r:id="rId31"/>
    <p:sldId id="670" r:id="rId32"/>
    <p:sldId id="673" r:id="rId33"/>
    <p:sldId id="672" r:id="rId34"/>
    <p:sldId id="674" r:id="rId35"/>
    <p:sldId id="675" r:id="rId36"/>
    <p:sldId id="676" r:id="rId37"/>
    <p:sldId id="678" r:id="rId38"/>
    <p:sldId id="677" r:id="rId39"/>
    <p:sldId id="680" r:id="rId40"/>
    <p:sldId id="681" r:id="rId41"/>
    <p:sldId id="685" r:id="rId42"/>
    <p:sldId id="684" r:id="rId43"/>
    <p:sldId id="686" r:id="rId44"/>
    <p:sldId id="687" r:id="rId45"/>
    <p:sldId id="604" r:id="rId46"/>
    <p:sldId id="688" r:id="rId47"/>
    <p:sldId id="605" r:id="rId48"/>
    <p:sldId id="690" r:id="rId49"/>
    <p:sldId id="608" r:id="rId50"/>
    <p:sldId id="691" r:id="rId51"/>
    <p:sldId id="692" r:id="rId52"/>
    <p:sldId id="693" r:id="rId53"/>
    <p:sldId id="689" r:id="rId54"/>
    <p:sldId id="694" r:id="rId55"/>
    <p:sldId id="696" r:id="rId56"/>
    <p:sldId id="695" r:id="rId57"/>
    <p:sldId id="698" r:id="rId58"/>
    <p:sldId id="699" r:id="rId59"/>
    <p:sldId id="700" r:id="rId60"/>
    <p:sldId id="701" r:id="rId61"/>
    <p:sldId id="702" r:id="rId62"/>
    <p:sldId id="697" r:id="rId63"/>
    <p:sldId id="703" r:id="rId64"/>
    <p:sldId id="705" r:id="rId65"/>
    <p:sldId id="706" r:id="rId66"/>
    <p:sldId id="723" r:id="rId67"/>
  </p:sldIdLst>
  <p:sldSz cx="9144000" cy="5143500"/>
  <p:notesSz cx="6858000" cy="9144000"/>
  <p:custDataLst>
    <p:tags r:id="rId7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2" autoAdjust="0"/>
    <p:restoredTop sz="96370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2" Type="http://schemas.openxmlformats.org/officeDocument/2006/relationships/tags" Target="tags/tag2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3.xml"/><Relationship Id="rId69" Type="http://schemas.openxmlformats.org/officeDocument/2006/relationships/presProps" Target="presProps.xml"/><Relationship Id="rId68" Type="http://schemas.openxmlformats.org/officeDocument/2006/relationships/handoutMaster" Target="handoutMasters/handoutMaster1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endParaRPr lang="zh-CN" altLang="en-US" sz="1200"/>
          </a:p>
        </p:txBody>
      </p:sp>
      <p:sp>
        <p:nvSpPr>
          <p:cNvPr id="1024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544A78CC-FEF0-4437-B802-58001CF711D4}" type="datetime">
              <a:rPr lang="zh-CN" altLang="en-US" sz="1200"/>
            </a:fld>
            <a:endParaRPr lang="zh-CN" altLang="en-US" sz="1200"/>
          </a:p>
        </p:txBody>
      </p:sp>
      <p:sp>
        <p:nvSpPr>
          <p:cNvPr id="1024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 sz="1200"/>
          </a:p>
        </p:txBody>
      </p:sp>
      <p:sp>
        <p:nvSpPr>
          <p:cNvPr id="1024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EE86761F-2D7F-40B8-B392-D959C56D9742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1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4DF4E00-D245-4D40-B22E-705E2F8E42FB}" type="datetime">
              <a:rPr lang="zh-CN" altLang="en-US" sz="1200"/>
            </a:fld>
            <a:endParaRPr lang="zh-CN" altLang="en-US" sz="1200"/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922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2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E7398E9-AA9E-4276-88C2-7FB9B644F51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indent="0"/>
          </a:p>
        </p:txBody>
      </p:sp>
      <p:sp>
        <p:nvSpPr>
          <p:cNvPr id="12292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2293" name="页眉占位符 5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indent="0"/>
          </a:p>
        </p:txBody>
      </p:sp>
      <p:sp>
        <p:nvSpPr>
          <p:cNvPr id="34820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34821" name="页眉占位符 5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2" name="图片 2"/>
          <p:cNvPicPr>
            <a:picLocks noChangeAspect="1"/>
          </p:cNvPicPr>
          <p:nvPr/>
        </p:nvPicPr>
        <p:blipFill>
          <a:blip r:embed="rId2"/>
          <a:srcRect t="17733" b="20603"/>
          <a:stretch>
            <a:fillRect/>
          </a:stretch>
        </p:blipFill>
        <p:spPr>
          <a:xfrm>
            <a:off x="0" y="-7937"/>
            <a:ext cx="9117013" cy="5172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6" name="图片 3"/>
          <p:cNvPicPr>
            <a:picLocks noChangeAspect="1"/>
          </p:cNvPicPr>
          <p:nvPr/>
        </p:nvPicPr>
        <p:blipFill>
          <a:blip r:embed="rId2"/>
          <a:srcRect l="13686" r="22530"/>
          <a:stretch>
            <a:fillRect/>
          </a:stretch>
        </p:blipFill>
        <p:spPr>
          <a:xfrm>
            <a:off x="0" y="-31750"/>
            <a:ext cx="9144000" cy="5173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10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17763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4" name="矩形 3"/>
          <p:cNvSpPr/>
          <p:nvPr/>
        </p:nvSpPr>
        <p:spPr>
          <a:xfrm>
            <a:off x="250825" y="268288"/>
            <a:ext cx="8713788" cy="467995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512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213"/>
            <a:ext cx="2481263" cy="18653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12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5763" y="3303588"/>
            <a:ext cx="2481262" cy="18589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8" name="矩形 3"/>
          <p:cNvSpPr/>
          <p:nvPr/>
        </p:nvSpPr>
        <p:spPr>
          <a:xfrm>
            <a:off x="0" y="1058863"/>
            <a:ext cx="9144000" cy="3241675"/>
          </a:xfrm>
          <a:prstGeom prst="rect">
            <a:avLst/>
          </a:prstGeom>
          <a:solidFill>
            <a:srgbClr val="5E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grpSp>
        <p:nvGrpSpPr>
          <p:cNvPr id="6149" name="组合 4"/>
          <p:cNvGrpSpPr/>
          <p:nvPr/>
        </p:nvGrpSpPr>
        <p:grpSpPr>
          <a:xfrm>
            <a:off x="-180975" y="3148013"/>
            <a:ext cx="2555875" cy="2078037"/>
            <a:chOff x="-684584" y="1563638"/>
            <a:chExt cx="4791858" cy="3896718"/>
          </a:xfrm>
        </p:grpSpPr>
        <p:sp>
          <p:nvSpPr>
            <p:cNvPr id="6150" name="椭圆 5"/>
            <p:cNvSpPr/>
            <p:nvPr/>
          </p:nvSpPr>
          <p:spPr>
            <a:xfrm>
              <a:off x="-23843" y="1774995"/>
              <a:ext cx="3470377" cy="3474005"/>
            </a:xfrm>
            <a:prstGeom prst="ellipse">
              <a:avLst/>
            </a:prstGeom>
            <a:noFill/>
            <a:ln>
              <a:solidFill>
                <a:srgbClr val="4650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pic>
          <p:nvPicPr>
            <p:cNvPr id="6151" name="图片 6"/>
            <p:cNvPicPr>
              <a:picLocks noChangeAspect="1"/>
            </p:cNvPicPr>
            <p:nvPr/>
          </p:nvPicPr>
          <p:blipFill>
            <a:blip r:embed="rId2"/>
            <a:srcRect t="6091" r="35041"/>
            <a:stretch>
              <a:fillRect/>
            </a:stretch>
          </p:blipFill>
          <p:spPr>
            <a:xfrm>
              <a:off x="-684584" y="1563638"/>
              <a:ext cx="4791858" cy="389671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2" name="矩形 3"/>
          <p:cNvSpPr/>
          <p:nvPr/>
        </p:nvSpPr>
        <p:spPr>
          <a:xfrm>
            <a:off x="395288" y="339725"/>
            <a:ext cx="8497887" cy="4564063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3" name="矩形 4"/>
          <p:cNvSpPr/>
          <p:nvPr/>
        </p:nvSpPr>
        <p:spPr>
          <a:xfrm>
            <a:off x="684213" y="0"/>
            <a:ext cx="719137" cy="2066925"/>
          </a:xfrm>
          <a:prstGeom prst="rect">
            <a:avLst/>
          </a:prstGeom>
          <a:solidFill>
            <a:srgbClr val="5E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7174" name="图片 6"/>
          <p:cNvPicPr>
            <a:picLocks noChangeAspect="1"/>
          </p:cNvPicPr>
          <p:nvPr/>
        </p:nvPicPr>
        <p:blipFill>
          <a:blip r:embed="rId2"/>
          <a:srcRect l="24802" b="69601"/>
          <a:stretch>
            <a:fillRect/>
          </a:stretch>
        </p:blipFill>
        <p:spPr>
          <a:xfrm>
            <a:off x="5033963" y="3340100"/>
            <a:ext cx="3868737" cy="1563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6" name="矩形 3"/>
          <p:cNvSpPr/>
          <p:nvPr/>
        </p:nvSpPr>
        <p:spPr>
          <a:xfrm>
            <a:off x="395288" y="339725"/>
            <a:ext cx="8497887" cy="4564063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8197" name="矩形 4"/>
          <p:cNvSpPr/>
          <p:nvPr/>
        </p:nvSpPr>
        <p:spPr>
          <a:xfrm>
            <a:off x="0" y="771525"/>
            <a:ext cx="827088" cy="3529013"/>
          </a:xfrm>
          <a:prstGeom prst="rect">
            <a:avLst/>
          </a:prstGeom>
          <a:solidFill>
            <a:srgbClr val="5E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8198" name="图片 6"/>
          <p:cNvPicPr>
            <a:picLocks noChangeAspect="1"/>
          </p:cNvPicPr>
          <p:nvPr/>
        </p:nvPicPr>
        <p:blipFill>
          <a:blip r:embed="rId2"/>
          <a:srcRect l="24802" b="69601"/>
          <a:stretch>
            <a:fillRect/>
          </a:stretch>
        </p:blipFill>
        <p:spPr>
          <a:xfrm>
            <a:off x="5033963" y="3340100"/>
            <a:ext cx="3868737" cy="1563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9.jpeg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1588"/>
            <a:ext cx="9144000" cy="5141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42.xml"/><Relationship Id="rId2" Type="http://schemas.openxmlformats.org/officeDocument/2006/relationships/image" Target="../media/image22.pn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2.png"/><Relationship Id="rId4" Type="http://schemas.openxmlformats.org/officeDocument/2006/relationships/slide" Target="slide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slide" Target="slide42.xml"/><Relationship Id="rId4" Type="http://schemas.openxmlformats.org/officeDocument/2006/relationships/image" Target="../media/image25.png"/><Relationship Id="rId3" Type="http://schemas.openxmlformats.org/officeDocument/2006/relationships/image" Target="../media/image36.png"/><Relationship Id="rId2" Type="http://schemas.openxmlformats.org/officeDocument/2006/relationships/tags" Target="../tags/tag1.xml"/><Relationship Id="rId1" Type="http://schemas.openxmlformats.org/officeDocument/2006/relationships/image" Target="../media/image35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8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image" Target="../media/image39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2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26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3292475"/>
            <a:ext cx="4071937" cy="1481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7" name="椭圆 5"/>
          <p:cNvSpPr/>
          <p:nvPr/>
        </p:nvSpPr>
        <p:spPr>
          <a:xfrm>
            <a:off x="971550" y="3579813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1268" name="标题 1"/>
          <p:cNvSpPr txBox="1"/>
          <p:nvPr/>
        </p:nvSpPr>
        <p:spPr>
          <a:xfrm>
            <a:off x="309563" y="3509963"/>
            <a:ext cx="4446587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古诗三首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9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195263"/>
            <a:ext cx="3906838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757238" y="1711325"/>
            <a:ext cx="8013700" cy="2589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示 儿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陆 游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死去元知万事空，但悲不见九州同。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王师北定中原日，家祭无忘告乃翁。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文本框 5"/>
          <p:cNvSpPr txBox="1"/>
          <p:nvPr/>
        </p:nvSpPr>
        <p:spPr>
          <a:xfrm>
            <a:off x="755650" y="0"/>
            <a:ext cx="576263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品悟诗情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TextBox 3"/>
          <p:cNvSpPr txBox="1"/>
          <p:nvPr/>
        </p:nvSpPr>
        <p:spPr>
          <a:xfrm>
            <a:off x="4095750" y="1671638"/>
            <a:ext cx="790575" cy="709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2"/>
          <p:cNvSpPr txBox="1"/>
          <p:nvPr/>
        </p:nvSpPr>
        <p:spPr>
          <a:xfrm>
            <a:off x="5580063" y="1792288"/>
            <a:ext cx="233045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告诉，告知。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0" name="矩形 5"/>
          <p:cNvSpPr/>
          <p:nvPr/>
        </p:nvSpPr>
        <p:spPr>
          <a:xfrm>
            <a:off x="1403350" y="338138"/>
            <a:ext cx="6337300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借助注解，解读诗意，说说诗人临终前对儿子们说了些什么？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1" name="TextBox 5"/>
          <p:cNvSpPr txBox="1"/>
          <p:nvPr/>
        </p:nvSpPr>
        <p:spPr>
          <a:xfrm>
            <a:off x="1908175" y="2922588"/>
            <a:ext cx="715963" cy="812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文本框 2"/>
          <p:cNvSpPr txBox="1"/>
          <p:nvPr/>
        </p:nvSpPr>
        <p:spPr>
          <a:xfrm>
            <a:off x="539750" y="2414588"/>
            <a:ext cx="31845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</a:t>
            </a:r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，本来。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3" name="TextBox 5"/>
          <p:cNvSpPr txBox="1"/>
          <p:nvPr/>
        </p:nvSpPr>
        <p:spPr>
          <a:xfrm>
            <a:off x="4670425" y="2922588"/>
            <a:ext cx="715963" cy="709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4" name="文本框 2"/>
          <p:cNvSpPr txBox="1"/>
          <p:nvPr/>
        </p:nvSpPr>
        <p:spPr>
          <a:xfrm>
            <a:off x="5959475" y="2482850"/>
            <a:ext cx="15652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但是。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5" name="TextBox 5"/>
          <p:cNvSpPr txBox="1"/>
          <p:nvPr/>
        </p:nvSpPr>
        <p:spPr>
          <a:xfrm>
            <a:off x="6973888" y="3576638"/>
            <a:ext cx="715962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6" name="文本框 2"/>
          <p:cNvSpPr txBox="1"/>
          <p:nvPr/>
        </p:nvSpPr>
        <p:spPr>
          <a:xfrm>
            <a:off x="6081713" y="4227513"/>
            <a:ext cx="23050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你，你们。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  <p:bldP spid="21509" grpId="0"/>
      <p:bldP spid="21510" grpId="0"/>
      <p:bldP spid="21511" grpId="0"/>
      <p:bldP spid="21512" grpId="0"/>
      <p:bldP spid="21513" grpId="0"/>
      <p:bldP spid="21514" grpId="0"/>
      <p:bldP spid="21515" grpId="0"/>
      <p:bldP spid="215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611188" y="555625"/>
            <a:ext cx="7705725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如果陆游只能对儿子们说三句话，应该是哪三句呢？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2531" name="矩形 1"/>
          <p:cNvSpPr/>
          <p:nvPr/>
        </p:nvSpPr>
        <p:spPr>
          <a:xfrm>
            <a:off x="2087563" y="1962150"/>
            <a:ext cx="4968875" cy="709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死去元知万事空，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矩形 15"/>
          <p:cNvSpPr/>
          <p:nvPr/>
        </p:nvSpPr>
        <p:spPr>
          <a:xfrm>
            <a:off x="2087563" y="2609850"/>
            <a:ext cx="4968875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但悲不见九州同。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矩形 16"/>
          <p:cNvSpPr/>
          <p:nvPr/>
        </p:nvSpPr>
        <p:spPr>
          <a:xfrm>
            <a:off x="2087563" y="3259138"/>
            <a:ext cx="4968875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王师北定中原日，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矩形 17"/>
          <p:cNvSpPr/>
          <p:nvPr/>
        </p:nvSpPr>
        <p:spPr>
          <a:xfrm>
            <a:off x="2087563" y="3908425"/>
            <a:ext cx="4968875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家祭无忘告乃翁。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20988E-06 L 0 -0.11852" ptsTypes="">
                                      <p:cBhvr>
                                        <p:cTn id="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20988E-06 L 0 -0.11852" ptsTypes="">
                                      <p:cBhvr>
                                        <p:cTn id="11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20988E-06 L 0 -0.11852" ptsTypes="">
                                      <p:cBhvr>
                                        <p:cTn id="13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5"/>
          <p:cNvSpPr/>
          <p:nvPr/>
        </p:nvSpPr>
        <p:spPr>
          <a:xfrm>
            <a:off x="2339975" y="200025"/>
            <a:ext cx="4968875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但悲不见九州同。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16"/>
          <p:cNvSpPr/>
          <p:nvPr/>
        </p:nvSpPr>
        <p:spPr>
          <a:xfrm>
            <a:off x="2339975" y="849313"/>
            <a:ext cx="4968875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王师北定中原日，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矩形 17"/>
          <p:cNvSpPr/>
          <p:nvPr/>
        </p:nvSpPr>
        <p:spPr>
          <a:xfrm>
            <a:off x="2339975" y="1498600"/>
            <a:ext cx="4968875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家祭无忘告乃翁。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文本框 6"/>
          <p:cNvSpPr txBox="1"/>
          <p:nvPr/>
        </p:nvSpPr>
        <p:spPr>
          <a:xfrm>
            <a:off x="515938" y="2220913"/>
            <a:ext cx="8112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如果只能说两句话，应该是哪两句？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3558" name="文本框 7"/>
          <p:cNvSpPr txBox="1"/>
          <p:nvPr/>
        </p:nvSpPr>
        <p:spPr>
          <a:xfrm>
            <a:off x="515938" y="2932113"/>
            <a:ext cx="8112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如果只能说一句话，应该是哪一句？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3559" name="文本框 8"/>
          <p:cNvSpPr txBox="1"/>
          <p:nvPr/>
        </p:nvSpPr>
        <p:spPr>
          <a:xfrm>
            <a:off x="515938" y="3641725"/>
            <a:ext cx="8112125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陆游的遗愿是什么？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3560" name="TextBox 3"/>
          <p:cNvSpPr txBox="1"/>
          <p:nvPr/>
        </p:nvSpPr>
        <p:spPr>
          <a:xfrm>
            <a:off x="4824413" y="3573463"/>
            <a:ext cx="2735262" cy="779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告乃翁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35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1"/>
          <p:cNvGrpSpPr/>
          <p:nvPr/>
        </p:nvGrpSpPr>
        <p:grpSpPr>
          <a:xfrm>
            <a:off x="2339975" y="188913"/>
            <a:ext cx="4284663" cy="896937"/>
            <a:chOff x="2933622" y="342966"/>
            <a:chExt cx="4284323" cy="896800"/>
          </a:xfrm>
        </p:grpSpPr>
        <p:sp>
          <p:nvSpPr>
            <p:cNvPr id="24581" name="矩形 1"/>
            <p:cNvSpPr/>
            <p:nvPr/>
          </p:nvSpPr>
          <p:spPr>
            <a:xfrm>
              <a:off x="2933622" y="433388"/>
              <a:ext cx="4284323" cy="7078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死去元知万事空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582" name="组合 1"/>
            <p:cNvGrpSpPr/>
            <p:nvPr/>
          </p:nvGrpSpPr>
          <p:grpSpPr>
            <a:xfrm>
              <a:off x="3039219" y="342966"/>
              <a:ext cx="4046383" cy="896800"/>
              <a:chOff x="2267372" y="1966370"/>
              <a:chExt cx="4047078" cy="897305"/>
            </a:xfrm>
          </p:grpSpPr>
          <p:pic>
            <p:nvPicPr>
              <p:cNvPr id="24583" name="图片 1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16200000">
                <a:off x="2230719" y="2236920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4584" name="图片 1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5687696" y="2003021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4579" name="矩形 14"/>
          <p:cNvSpPr/>
          <p:nvPr/>
        </p:nvSpPr>
        <p:spPr>
          <a:xfrm>
            <a:off x="611188" y="1200150"/>
            <a:ext cx="8207375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一个人临终前，一般会给儿女留下什么样的遗言？而陆游的遗言有何不同？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0" name="文本框 5"/>
          <p:cNvSpPr txBox="1"/>
          <p:nvPr/>
        </p:nvSpPr>
        <p:spPr>
          <a:xfrm>
            <a:off x="2627313" y="2597150"/>
            <a:ext cx="4660900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国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重于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家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”</a:t>
            </a:r>
            <a:endParaRPr lang="en-US" altLang="zh-CN" sz="3200" b="1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国家至上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”</a:t>
            </a:r>
            <a:endParaRPr lang="en-US" altLang="zh-CN" sz="32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1"/>
          <p:cNvGrpSpPr/>
          <p:nvPr/>
        </p:nvGrpSpPr>
        <p:grpSpPr>
          <a:xfrm>
            <a:off x="2233613" y="306388"/>
            <a:ext cx="4284662" cy="896937"/>
            <a:chOff x="2933622" y="342966"/>
            <a:chExt cx="4284323" cy="896800"/>
          </a:xfrm>
        </p:grpSpPr>
        <p:sp>
          <p:nvSpPr>
            <p:cNvPr id="25608" name="矩形 1"/>
            <p:cNvSpPr/>
            <p:nvPr/>
          </p:nvSpPr>
          <p:spPr>
            <a:xfrm>
              <a:off x="2933622" y="355995"/>
              <a:ext cx="4284323" cy="779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30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但悲不见九州同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5609" name="组合 1"/>
            <p:cNvGrpSpPr/>
            <p:nvPr/>
          </p:nvGrpSpPr>
          <p:grpSpPr>
            <a:xfrm>
              <a:off x="3039219" y="342966"/>
              <a:ext cx="4046383" cy="896800"/>
              <a:chOff x="2267372" y="1966370"/>
              <a:chExt cx="4047078" cy="897305"/>
            </a:xfrm>
          </p:grpSpPr>
          <p:pic>
            <p:nvPicPr>
              <p:cNvPr id="25610" name="图片 1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16200000">
                <a:off x="2230719" y="2236920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5611" name="图片 1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5687696" y="2003021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5603" name="矩形 14"/>
          <p:cNvSpPr/>
          <p:nvPr/>
        </p:nvSpPr>
        <p:spPr>
          <a:xfrm>
            <a:off x="590550" y="1303338"/>
            <a:ext cx="8207375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一个人知道自己将要辞世，心情一般会万分悲哀，而陆游的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有何不同？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文本框 5"/>
          <p:cNvSpPr txBox="1"/>
          <p:nvPr/>
        </p:nvSpPr>
        <p:spPr>
          <a:xfrm>
            <a:off x="623888" y="2716213"/>
            <a:ext cx="7188200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不见九州同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悲伤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”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王师北定中原日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悲壮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”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家祭告慰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而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悲欢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  <p:grpSp>
        <p:nvGrpSpPr>
          <p:cNvPr id="25605" name="组合 8"/>
          <p:cNvGrpSpPr/>
          <p:nvPr/>
        </p:nvGrpSpPr>
        <p:grpSpPr>
          <a:xfrm>
            <a:off x="7000875" y="2211388"/>
            <a:ext cx="2143125" cy="2160587"/>
            <a:chOff x="6153380" y="2287860"/>
            <a:chExt cx="2142386" cy="2158666"/>
          </a:xfrm>
        </p:grpSpPr>
        <p:pic>
          <p:nvPicPr>
            <p:cNvPr id="25606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53380" y="2287860"/>
              <a:ext cx="2142386" cy="21586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5607" name="矩形 5"/>
            <p:cNvSpPr/>
            <p:nvPr/>
          </p:nvSpPr>
          <p:spPr>
            <a:xfrm>
              <a:off x="6660664" y="2320704"/>
              <a:ext cx="1111159" cy="119985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7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悲</a:t>
              </a:r>
              <a:endPara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7"/>
          <p:cNvSpPr/>
          <p:nvPr/>
        </p:nvSpPr>
        <p:spPr>
          <a:xfrm>
            <a:off x="468313" y="627063"/>
            <a:ext cx="82073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既然说死后万事皆空，为何独独要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407988" y="1276350"/>
            <a:ext cx="8585200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死去元知万事空，但悲不见九州同。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矩形 9"/>
          <p:cNvSpPr/>
          <p:nvPr/>
        </p:nvSpPr>
        <p:spPr>
          <a:xfrm>
            <a:off x="2598738" y="2236788"/>
            <a:ext cx="34131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solidFill>
                  <a:srgbClr val="0066CC"/>
                </a:solidFill>
                <a:latin typeface="宋体" panose="02010600030101010101" pitchFamily="2" charset="-122"/>
              </a:rPr>
              <a:t>超越个人生死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  <p:sp>
        <p:nvSpPr>
          <p:cNvPr id="26629" name="矩形 10"/>
          <p:cNvSpPr/>
          <p:nvPr/>
        </p:nvSpPr>
        <p:spPr>
          <a:xfrm>
            <a:off x="3225800" y="1295400"/>
            <a:ext cx="14033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0" name="矩形 11"/>
          <p:cNvSpPr/>
          <p:nvPr/>
        </p:nvSpPr>
        <p:spPr>
          <a:xfrm>
            <a:off x="4764088" y="1304925"/>
            <a:ext cx="14033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31" name="组合 13"/>
          <p:cNvGrpSpPr/>
          <p:nvPr/>
        </p:nvGrpSpPr>
        <p:grpSpPr>
          <a:xfrm>
            <a:off x="458788" y="2341563"/>
            <a:ext cx="2143125" cy="2159000"/>
            <a:chOff x="6153380" y="2287860"/>
            <a:chExt cx="2142386" cy="2158666"/>
          </a:xfrm>
        </p:grpSpPr>
        <p:pic>
          <p:nvPicPr>
            <p:cNvPr id="26636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153380" y="2287860"/>
              <a:ext cx="2142386" cy="21586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6637" name="矩形 5"/>
            <p:cNvSpPr/>
            <p:nvPr/>
          </p:nvSpPr>
          <p:spPr>
            <a:xfrm>
              <a:off x="6660664" y="2320704"/>
              <a:ext cx="1111159" cy="119985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7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悲</a:t>
              </a:r>
              <a:endPara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632" name="矩形 16"/>
          <p:cNvSpPr/>
          <p:nvPr/>
        </p:nvSpPr>
        <p:spPr>
          <a:xfrm>
            <a:off x="6167438" y="2671763"/>
            <a:ext cx="2303462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</a:rPr>
              <a:t>民族之情</a:t>
            </a:r>
            <a:endParaRPr lang="en-US" altLang="zh-CN" sz="3200" b="1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</a:rPr>
              <a:t>国家之爱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3" name="矩形 17"/>
          <p:cNvSpPr/>
          <p:nvPr/>
        </p:nvSpPr>
        <p:spPr>
          <a:xfrm>
            <a:off x="2598738" y="2970213"/>
            <a:ext cx="34131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solidFill>
                  <a:srgbClr val="0066CC"/>
                </a:solidFill>
                <a:latin typeface="宋体" panose="02010600030101010101" pitchFamily="2" charset="-122"/>
              </a:rPr>
              <a:t>超越个人情感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  <p:sp>
        <p:nvSpPr>
          <p:cNvPr id="26634" name="矩形 18"/>
          <p:cNvSpPr/>
          <p:nvPr/>
        </p:nvSpPr>
        <p:spPr>
          <a:xfrm>
            <a:off x="2598738" y="3703638"/>
            <a:ext cx="34131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solidFill>
                  <a:srgbClr val="0066CC"/>
                </a:solidFill>
                <a:latin typeface="宋体" panose="02010600030101010101" pitchFamily="2" charset="-122"/>
              </a:rPr>
              <a:t>超越家庭悲欢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  <p:sp>
        <p:nvSpPr>
          <p:cNvPr id="26635" name="右大括号 3"/>
          <p:cNvSpPr/>
          <p:nvPr/>
        </p:nvSpPr>
        <p:spPr>
          <a:xfrm>
            <a:off x="5795963" y="2427288"/>
            <a:ext cx="215900" cy="1728787"/>
          </a:xfrm>
          <a:prstGeom prst="rightBrace">
            <a:avLst>
              <a:gd name="adj1" fmla="val 36144"/>
              <a:gd name="adj2" fmla="val 50000"/>
            </a:avLst>
          </a:prstGeom>
          <a:noFill/>
          <a:ln w="38100">
            <a:solidFill>
              <a:srgbClr val="BF90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8" grpId="0"/>
      <p:bldP spid="26629" grpId="0"/>
      <p:bldP spid="26630" grpId="0"/>
      <p:bldP spid="26632" grpId="0"/>
      <p:bldP spid="26633" grpId="0"/>
      <p:bldP spid="26634" grpId="0"/>
      <p:bldP spid="266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7"/>
          <p:cNvSpPr/>
          <p:nvPr/>
        </p:nvSpPr>
        <p:spPr>
          <a:xfrm>
            <a:off x="611188" y="487363"/>
            <a:ext cx="770572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既然人死后万事都不可知，为何还要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告乃翁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矩形 5"/>
          <p:cNvSpPr/>
          <p:nvPr/>
        </p:nvSpPr>
        <p:spPr>
          <a:xfrm>
            <a:off x="827088" y="2003425"/>
            <a:ext cx="2041525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不可知</a:t>
            </a:r>
            <a:endParaRPr lang="en-US" altLang="zh-CN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矩形 11"/>
          <p:cNvSpPr/>
          <p:nvPr/>
        </p:nvSpPr>
        <p:spPr>
          <a:xfrm>
            <a:off x="3338513" y="1779588"/>
            <a:ext cx="5484812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66CC"/>
                </a:solidFill>
                <a:latin typeface="宋体" panose="02010600030101010101" pitchFamily="2" charset="-122"/>
              </a:rPr>
              <a:t>    陆游对收复中原、统一国家的志愿矢志不渝、至死不改、终成遗愿的伟大情感，九泉之下仍然不忘北定中原，此情感天动地、可泣鬼神！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  <p:sp>
        <p:nvSpPr>
          <p:cNvPr id="27653" name="右大括号 13"/>
          <p:cNvSpPr/>
          <p:nvPr/>
        </p:nvSpPr>
        <p:spPr>
          <a:xfrm>
            <a:off x="2868613" y="2312988"/>
            <a:ext cx="215900" cy="1901825"/>
          </a:xfrm>
          <a:prstGeom prst="rightBrace">
            <a:avLst>
              <a:gd name="adj1" fmla="val 36132"/>
              <a:gd name="adj2" fmla="val 50000"/>
            </a:avLst>
          </a:prstGeom>
          <a:noFill/>
          <a:ln w="38100">
            <a:solidFill>
              <a:srgbClr val="BF90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7654" name="矩形 5"/>
          <p:cNvSpPr/>
          <p:nvPr/>
        </p:nvSpPr>
        <p:spPr>
          <a:xfrm>
            <a:off x="827088" y="3573463"/>
            <a:ext cx="2041525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告乃翁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箭头: 上下 1"/>
          <p:cNvSpPr/>
          <p:nvPr/>
        </p:nvSpPr>
        <p:spPr>
          <a:xfrm>
            <a:off x="1706563" y="2759075"/>
            <a:ext cx="288925" cy="927100"/>
          </a:xfrm>
          <a:prstGeom prst="upDownArrow">
            <a:avLst>
              <a:gd name="adj1" fmla="val 50000"/>
              <a:gd name="adj2" fmla="val 50004"/>
            </a:avLst>
          </a:prstGeom>
          <a:solidFill>
            <a:schemeClr val="accent2"/>
          </a:solidFill>
          <a:ln w="12700">
            <a:solidFill>
              <a:srgbClr val="AE5A2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 animBg="1"/>
      <p:bldP spid="27654" grpId="0"/>
      <p:bldP spid="2765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5"/>
          <p:cNvSpPr txBox="1"/>
          <p:nvPr/>
        </p:nvSpPr>
        <p:spPr>
          <a:xfrm>
            <a:off x="755650" y="0"/>
            <a:ext cx="576263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矩形 5"/>
          <p:cNvSpPr/>
          <p:nvPr/>
        </p:nvSpPr>
        <p:spPr>
          <a:xfrm>
            <a:off x="1331913" y="1203325"/>
            <a:ext cx="69850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诗人从</a:t>
            </a:r>
            <a:r>
              <a:rPr lang="en-US" altLang="zh-CN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岁，一直盼到</a:t>
            </a:r>
            <a:r>
              <a:rPr lang="en-US" altLang="zh-CN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85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岁。这</a:t>
            </a:r>
            <a:r>
              <a:rPr lang="en-US" altLang="zh-CN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65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年间的每一天，诗人作为北宋遗民是怎样度过的呢？让我们一起来欣赏诗人的另一篇佳作。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592138" y="620713"/>
            <a:ext cx="8012112" cy="2590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秋夜将晓出篱门迎凉有感二首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其二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陆 游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三万里河东入海，五千仞岳上摩天。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遗民泪尽胡尘里，南望王师又一年。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矩形 2"/>
          <p:cNvSpPr/>
          <p:nvPr/>
        </p:nvSpPr>
        <p:spPr>
          <a:xfrm>
            <a:off x="703263" y="3219450"/>
            <a:ext cx="7789862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闭上眼睛想一想，说说你从诗中看到了什么？听到了什么？你的心情怎样？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5"/>
          <p:cNvSpPr txBox="1"/>
          <p:nvPr/>
        </p:nvSpPr>
        <p:spPr>
          <a:xfrm>
            <a:off x="504825" y="2144713"/>
            <a:ext cx="4572000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这是怎样的泪？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0723" name="文本框 7"/>
          <p:cNvSpPr txBox="1"/>
          <p:nvPr/>
        </p:nvSpPr>
        <p:spPr>
          <a:xfrm>
            <a:off x="504825" y="2954338"/>
            <a:ext cx="64436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他盼来了自己的军队吗？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0724" name="文本框 12"/>
          <p:cNvSpPr txBox="1"/>
          <p:nvPr/>
        </p:nvSpPr>
        <p:spPr>
          <a:xfrm>
            <a:off x="504825" y="3724275"/>
            <a:ext cx="6588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此时此刻，你感受到什么？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grpSp>
        <p:nvGrpSpPr>
          <p:cNvPr id="30725" name="组合 14"/>
          <p:cNvGrpSpPr/>
          <p:nvPr/>
        </p:nvGrpSpPr>
        <p:grpSpPr>
          <a:xfrm>
            <a:off x="2362200" y="422275"/>
            <a:ext cx="4395788" cy="1587500"/>
            <a:chOff x="2690253" y="260499"/>
            <a:chExt cx="4395350" cy="1587209"/>
          </a:xfrm>
        </p:grpSpPr>
        <p:sp>
          <p:nvSpPr>
            <p:cNvPr id="30726" name="矩形 1"/>
            <p:cNvSpPr/>
            <p:nvPr/>
          </p:nvSpPr>
          <p:spPr>
            <a:xfrm>
              <a:off x="2933622" y="355995"/>
              <a:ext cx="4151981" cy="132343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遗民泪尽胡尘里，南望王师又一年。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0727" name="组合 1"/>
            <p:cNvGrpSpPr/>
            <p:nvPr/>
          </p:nvGrpSpPr>
          <p:grpSpPr>
            <a:xfrm>
              <a:off x="2690253" y="260499"/>
              <a:ext cx="4323340" cy="1587209"/>
              <a:chOff x="1918346" y="1883858"/>
              <a:chExt cx="4324083" cy="1588104"/>
            </a:xfrm>
          </p:grpSpPr>
          <p:pic>
            <p:nvPicPr>
              <p:cNvPr id="30728" name="图片 1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16200000">
                <a:off x="1881693" y="2845207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30729" name="图片 1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5615675" y="1920509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组合 14"/>
          <p:cNvGrpSpPr/>
          <p:nvPr/>
        </p:nvGrpSpPr>
        <p:grpSpPr>
          <a:xfrm>
            <a:off x="2916238" y="914400"/>
            <a:ext cx="792162" cy="3097213"/>
            <a:chOff x="720726" y="1131590"/>
            <a:chExt cx="792089" cy="3096345"/>
          </a:xfrm>
        </p:grpSpPr>
        <p:pic>
          <p:nvPicPr>
            <p:cNvPr id="13318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 l="28362" t="4285" r="28400" b="6395"/>
            <a:stretch>
              <a:fillRect/>
            </a:stretch>
          </p:blipFill>
          <p:spPr>
            <a:xfrm>
              <a:off x="720726" y="1131590"/>
              <a:ext cx="792089" cy="309634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3319" name="文本框 13">
              <a:hlinkClick r:id="rId1" action="ppaction://hlinksldjump"/>
            </p:cNvPr>
            <p:cNvSpPr txBox="1"/>
            <p:nvPr/>
          </p:nvSpPr>
          <p:spPr>
            <a:xfrm>
              <a:off x="778625" y="1691036"/>
              <a:ext cx="677046" cy="206152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3200" b="1">
                  <a:solidFill>
                    <a:srgbClr val="AB7B3B"/>
                  </a:solidFill>
                  <a:latin typeface="黑体" panose="02010609060101010101" pitchFamily="49" charset="-122"/>
                </a:rPr>
                <a:t>第</a:t>
              </a:r>
              <a:r>
                <a:rPr lang="en-US" altLang="zh-CN" sz="3200" b="1">
                  <a:solidFill>
                    <a:srgbClr val="AB7B3B"/>
                  </a:solidFill>
                  <a:latin typeface="黑体" panose="02010609060101010101" pitchFamily="49" charset="-122"/>
                </a:rPr>
                <a:t>1</a:t>
              </a:r>
              <a:r>
                <a:rPr lang="zh-CN" altLang="en-US" sz="3200" b="1">
                  <a:solidFill>
                    <a:srgbClr val="AB7B3B"/>
                  </a:solidFill>
                  <a:latin typeface="黑体" panose="02010609060101010101" pitchFamily="49" charset="-122"/>
                </a:rPr>
                <a:t>课时</a:t>
              </a:r>
              <a:endParaRPr lang="zh-CN" altLang="en-US" sz="3200" b="1">
                <a:solidFill>
                  <a:srgbClr val="AB7B3B"/>
                </a:solidFill>
                <a:latin typeface="黑体" panose="02010609060101010101" pitchFamily="49" charset="-122"/>
              </a:endParaRPr>
            </a:p>
          </p:txBody>
        </p:sp>
      </p:grpSp>
      <p:grpSp>
        <p:nvGrpSpPr>
          <p:cNvPr id="13315" name="组合 19"/>
          <p:cNvGrpSpPr/>
          <p:nvPr/>
        </p:nvGrpSpPr>
        <p:grpSpPr>
          <a:xfrm>
            <a:off x="5364163" y="915988"/>
            <a:ext cx="792162" cy="3095625"/>
            <a:chOff x="720726" y="1131590"/>
            <a:chExt cx="792089" cy="3096345"/>
          </a:xfrm>
        </p:grpSpPr>
        <p:pic>
          <p:nvPicPr>
            <p:cNvPr id="13316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 l="28362" t="4285" r="28400" b="6395"/>
            <a:stretch>
              <a:fillRect/>
            </a:stretch>
          </p:blipFill>
          <p:spPr>
            <a:xfrm>
              <a:off x="720726" y="1131590"/>
              <a:ext cx="792089" cy="309634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3317" name="文本框 21">
              <a:hlinkClick r:id="rId3" action="ppaction://hlinksldjump"/>
            </p:cNvPr>
            <p:cNvSpPr txBox="1"/>
            <p:nvPr/>
          </p:nvSpPr>
          <p:spPr>
            <a:xfrm>
              <a:off x="778625" y="1733700"/>
              <a:ext cx="677046" cy="206258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3200" b="1">
                  <a:solidFill>
                    <a:srgbClr val="AB7B3B"/>
                  </a:solidFill>
                  <a:latin typeface="黑体" panose="02010609060101010101" pitchFamily="49" charset="-122"/>
                </a:rPr>
                <a:t>第</a:t>
              </a:r>
              <a:r>
                <a:rPr lang="en-US" altLang="zh-CN" sz="3200" b="1">
                  <a:solidFill>
                    <a:srgbClr val="AB7B3B"/>
                  </a:solidFill>
                  <a:latin typeface="黑体" panose="02010609060101010101" pitchFamily="49" charset="-122"/>
                </a:rPr>
                <a:t>2</a:t>
              </a:r>
              <a:r>
                <a:rPr lang="zh-CN" altLang="en-US" sz="3200" b="1">
                  <a:solidFill>
                    <a:srgbClr val="AB7B3B"/>
                  </a:solidFill>
                  <a:latin typeface="黑体" panose="02010609060101010101" pitchFamily="49" charset="-122"/>
                </a:rPr>
                <a:t>课时</a:t>
              </a:r>
              <a:endParaRPr lang="zh-CN" altLang="en-US" sz="3200" b="1">
                <a:solidFill>
                  <a:srgbClr val="AB7B3B"/>
                </a:solidFill>
                <a:latin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5"/>
          <p:cNvSpPr txBox="1"/>
          <p:nvPr/>
        </p:nvSpPr>
        <p:spPr>
          <a:xfrm>
            <a:off x="731838" y="15875"/>
            <a:ext cx="584200" cy="206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7" name="TextBox 2"/>
          <p:cNvSpPr txBox="1"/>
          <p:nvPr/>
        </p:nvSpPr>
        <p:spPr>
          <a:xfrm>
            <a:off x="3943350" y="842963"/>
            <a:ext cx="1728788" cy="779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示 儿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左大括号 17"/>
          <p:cNvSpPr/>
          <p:nvPr/>
        </p:nvSpPr>
        <p:spPr>
          <a:xfrm>
            <a:off x="1339850" y="2159000"/>
            <a:ext cx="215900" cy="1368425"/>
          </a:xfrm>
          <a:prstGeom prst="leftBrace">
            <a:avLst>
              <a:gd name="adj1" fmla="val 58951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1749" name="TextBox 5"/>
          <p:cNvSpPr txBox="1"/>
          <p:nvPr/>
        </p:nvSpPr>
        <p:spPr>
          <a:xfrm>
            <a:off x="1522413" y="1928813"/>
            <a:ext cx="22526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遗恨深深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0" name="右箭头 4"/>
          <p:cNvSpPr/>
          <p:nvPr/>
        </p:nvSpPr>
        <p:spPr>
          <a:xfrm>
            <a:off x="3368675" y="2193925"/>
            <a:ext cx="720725" cy="150813"/>
          </a:xfrm>
          <a:prstGeom prst="rightArrow">
            <a:avLst>
              <a:gd name="adj1" fmla="val 50000"/>
              <a:gd name="adj2" fmla="val 50002"/>
            </a:avLst>
          </a:prstGeom>
          <a:noFill/>
          <a:ln w="12700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1751" name="TextBox 7"/>
          <p:cNvSpPr txBox="1"/>
          <p:nvPr/>
        </p:nvSpPr>
        <p:spPr>
          <a:xfrm>
            <a:off x="4187825" y="1928813"/>
            <a:ext cx="2251075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不见九州同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2" name="TextBox 8"/>
          <p:cNvSpPr txBox="1"/>
          <p:nvPr/>
        </p:nvSpPr>
        <p:spPr>
          <a:xfrm>
            <a:off x="1522413" y="3009900"/>
            <a:ext cx="22526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强烈愿望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3" name="右箭头 9"/>
          <p:cNvSpPr/>
          <p:nvPr/>
        </p:nvSpPr>
        <p:spPr>
          <a:xfrm>
            <a:off x="3368675" y="3275013"/>
            <a:ext cx="720725" cy="149225"/>
          </a:xfrm>
          <a:prstGeom prst="rightArrow">
            <a:avLst>
              <a:gd name="adj1" fmla="val 50000"/>
              <a:gd name="adj2" fmla="val 49997"/>
            </a:avLst>
          </a:prstGeom>
          <a:noFill/>
          <a:ln w="12700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1754" name="TextBox 10"/>
          <p:cNvSpPr txBox="1"/>
          <p:nvPr/>
        </p:nvSpPr>
        <p:spPr>
          <a:xfrm>
            <a:off x="4187825" y="2986088"/>
            <a:ext cx="22510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北定中原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5" name="左大括号 24"/>
          <p:cNvSpPr/>
          <p:nvPr/>
        </p:nvSpPr>
        <p:spPr>
          <a:xfrm flipH="1">
            <a:off x="6330950" y="2120900"/>
            <a:ext cx="215900" cy="1368425"/>
          </a:xfrm>
          <a:prstGeom prst="leftBrace">
            <a:avLst>
              <a:gd name="adj1" fmla="val 58951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1756" name="TextBox 12"/>
          <p:cNvSpPr txBox="1"/>
          <p:nvPr/>
        </p:nvSpPr>
        <p:spPr>
          <a:xfrm>
            <a:off x="6626225" y="2133600"/>
            <a:ext cx="2022475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深情期盼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收复失地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/>
      <p:bldP spid="31750" grpId="0" animBg="1"/>
      <p:bldP spid="31751" grpId="0"/>
      <p:bldP spid="31752" grpId="0"/>
      <p:bldP spid="31753" grpId="0" animBg="1"/>
      <p:bldP spid="31754" grpId="0"/>
      <p:bldP spid="31755" grpId="0" animBg="1"/>
      <p:bldP spid="317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1"/>
          <p:cNvSpPr/>
          <p:nvPr/>
        </p:nvSpPr>
        <p:spPr>
          <a:xfrm>
            <a:off x="809625" y="1290638"/>
            <a:ext cx="752475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    诗人在金兵的铁蹄下几十年如一日，苦苦期盼、度日如年，临终还念念不忘国家的统一。透过这份临终嘱托，你感受到诗人一颗怎样的心？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195263"/>
            <a:ext cx="8394700" cy="2695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5" name="标题 1"/>
          <p:cNvSpPr txBox="1"/>
          <p:nvPr/>
        </p:nvSpPr>
        <p:spPr>
          <a:xfrm>
            <a:off x="723900" y="700088"/>
            <a:ext cx="6985000" cy="122078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就在陆游临终之际还在盼望统一的时候，那些令人心凉的南宋王师干什么去了呢？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6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2890838"/>
            <a:ext cx="4071937" cy="1481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7" name="标题 1"/>
          <p:cNvSpPr txBox="1"/>
          <p:nvPr/>
        </p:nvSpPr>
        <p:spPr>
          <a:xfrm>
            <a:off x="1258888" y="3241675"/>
            <a:ext cx="3675062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题临安邸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5"/>
          <p:cNvSpPr txBox="1"/>
          <p:nvPr/>
        </p:nvSpPr>
        <p:spPr>
          <a:xfrm>
            <a:off x="755650" y="0"/>
            <a:ext cx="576263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背景介绍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3" name="矩形 11"/>
          <p:cNvSpPr/>
          <p:nvPr/>
        </p:nvSpPr>
        <p:spPr>
          <a:xfrm>
            <a:off x="1403350" y="1131888"/>
            <a:ext cx="6840538" cy="2652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    公元</a:t>
            </a:r>
            <a:r>
              <a:rPr lang="en-US" altLang="zh-CN" sz="3200" b="1">
                <a:solidFill>
                  <a:srgbClr val="46505C"/>
                </a:solidFill>
                <a:latin typeface="宋体" panose="02010600030101010101" pitchFamily="2" charset="-122"/>
              </a:rPr>
              <a:t>1126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年，金人攻陷北宋首都汴梁，俘虏了宋徽宗、宋钦宗两个皇帝，中原国土全被金人侵占。赵构逃到江南，在临安即位，史称南宋。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468313" y="650875"/>
            <a:ext cx="8207375" cy="3841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    南宋小朝廷并没有接受北宋亡国的惨痛教训而发愤图强，当政者不思收复中原失地，只求苟且偏安，对外屈膝投降，对内残酷压榨；政治上腐败无能，达官显贵一味纵情声色，寻欢作乐。在这样的情况下，林升写出了这首</a:t>
            </a:r>
            <a:r>
              <a:rPr lang="en-US" altLang="zh-CN" sz="3200" b="1">
                <a:solidFill>
                  <a:srgbClr val="46505C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题临安邸</a:t>
            </a:r>
            <a:r>
              <a:rPr lang="en-US" altLang="zh-CN" sz="3200" b="1">
                <a:solidFill>
                  <a:srgbClr val="46505C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5"/>
          <p:cNvSpPr txBox="1"/>
          <p:nvPr/>
        </p:nvSpPr>
        <p:spPr>
          <a:xfrm>
            <a:off x="539750" y="195263"/>
            <a:ext cx="8135938" cy="2589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题临安邸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林 升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山外青山楼外楼，西湖歌舞几时休？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暖风熏得游人醉，直把杭州作汴州。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矩形 2"/>
          <p:cNvSpPr/>
          <p:nvPr/>
        </p:nvSpPr>
        <p:spPr>
          <a:xfrm>
            <a:off x="793750" y="2901950"/>
            <a:ext cx="7788275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齐读诗歌，说说为什么这么多年过去了，陆游至死没有盼到祖国的统一？你能在这首诗中找到答案吗？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/>
          <p:nvPr/>
        </p:nvSpPr>
        <p:spPr>
          <a:xfrm>
            <a:off x="2116138" y="411163"/>
            <a:ext cx="469582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暖风熏得游人醉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文本框 5"/>
          <p:cNvSpPr txBox="1"/>
          <p:nvPr/>
        </p:nvSpPr>
        <p:spPr>
          <a:xfrm>
            <a:off x="407988" y="1577975"/>
            <a:ext cx="8112125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读着这个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醉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字，你的眼前仿佛出现了怎样的画面？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8916" name="矩形 8"/>
          <p:cNvSpPr/>
          <p:nvPr/>
        </p:nvSpPr>
        <p:spPr>
          <a:xfrm>
            <a:off x="5441950" y="414338"/>
            <a:ext cx="1403350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17" name="组合 1"/>
          <p:cNvGrpSpPr/>
          <p:nvPr/>
        </p:nvGrpSpPr>
        <p:grpSpPr>
          <a:xfrm>
            <a:off x="2195513" y="347663"/>
            <a:ext cx="4537075" cy="977900"/>
            <a:chOff x="1423746" y="1993307"/>
            <a:chExt cx="4537278" cy="978451"/>
          </a:xfrm>
        </p:grpSpPr>
        <p:pic>
          <p:nvPicPr>
            <p:cNvPr id="38919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6200000">
              <a:off x="1387093" y="2345003"/>
              <a:ext cx="663406" cy="59010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8920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5334270" y="2029958"/>
              <a:ext cx="663406" cy="59010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8918" name="矩形 9"/>
          <p:cNvSpPr/>
          <p:nvPr/>
        </p:nvSpPr>
        <p:spPr>
          <a:xfrm>
            <a:off x="971550" y="3005138"/>
            <a:ext cx="741680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66CC"/>
                </a:solidFill>
                <a:latin typeface="宋体" panose="02010600030101010101" pitchFamily="2" charset="-122"/>
              </a:rPr>
              <a:t>    这些权贵成天灯红酒绿，烂醉如泥，如行尸走肉。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"/>
          <p:cNvSpPr/>
          <p:nvPr/>
        </p:nvSpPr>
        <p:spPr>
          <a:xfrm>
            <a:off x="2116138" y="411163"/>
            <a:ext cx="469582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暖风熏得游人醉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矩形 8"/>
          <p:cNvSpPr/>
          <p:nvPr/>
        </p:nvSpPr>
        <p:spPr>
          <a:xfrm>
            <a:off x="5441950" y="414338"/>
            <a:ext cx="1403350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940" name="组合 1"/>
          <p:cNvGrpSpPr/>
          <p:nvPr/>
        </p:nvGrpSpPr>
        <p:grpSpPr>
          <a:xfrm>
            <a:off x="2195513" y="347663"/>
            <a:ext cx="4537075" cy="977900"/>
            <a:chOff x="1423746" y="1993307"/>
            <a:chExt cx="4537278" cy="978451"/>
          </a:xfrm>
        </p:grpSpPr>
        <p:pic>
          <p:nvPicPr>
            <p:cNvPr id="39943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6200000">
              <a:off x="1387093" y="2345003"/>
              <a:ext cx="663406" cy="59010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9944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5334270" y="2029958"/>
              <a:ext cx="663406" cy="59010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9941" name="文本框 14"/>
          <p:cNvSpPr txBox="1"/>
          <p:nvPr/>
        </p:nvSpPr>
        <p:spPr>
          <a:xfrm>
            <a:off x="407988" y="1425575"/>
            <a:ext cx="8112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通过这个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醉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字，你仿佛听到了什么？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9942" name="矩形 15"/>
          <p:cNvSpPr/>
          <p:nvPr/>
        </p:nvSpPr>
        <p:spPr>
          <a:xfrm>
            <a:off x="755650" y="2219325"/>
            <a:ext cx="7920038" cy="237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66CC"/>
                </a:solidFill>
                <a:latin typeface="宋体" panose="02010600030101010101" pitchFamily="2" charset="-122"/>
              </a:rPr>
              <a:t>    仿佛听到了他们在那里高谈阔论，却什么也不去做；仿佛听到了被金兵占领地区的老百姓在说：</a:t>
            </a:r>
            <a:r>
              <a:rPr lang="zh-CN" altLang="en-US" sz="3200" b="1">
                <a:solidFill>
                  <a:srgbClr val="0066C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66CC"/>
                </a:solidFill>
                <a:latin typeface="宋体" panose="02010600030101010101" pitchFamily="2" charset="-122"/>
              </a:rPr>
              <a:t>南宋什么时候能把领土收回去，让我们不再受苦啊</a:t>
            </a:r>
            <a:r>
              <a:rPr lang="en-US" altLang="zh-CN" sz="3200" b="1">
                <a:solidFill>
                  <a:srgbClr val="0066CC"/>
                </a:solidFill>
                <a:latin typeface="宋体" panose="02010600030101010101" pitchFamily="2" charset="-122"/>
              </a:rPr>
              <a:t>!</a:t>
            </a:r>
            <a:r>
              <a:rPr lang="en-US" altLang="zh-CN" sz="3200" b="1">
                <a:solidFill>
                  <a:srgbClr val="0066CC"/>
                </a:solidFill>
                <a:latin typeface="宋体" panose="02010600030101010101" pitchFamily="2" charset="-122"/>
              </a:rPr>
              <a:t>”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"/>
          <p:cNvSpPr/>
          <p:nvPr/>
        </p:nvSpPr>
        <p:spPr>
          <a:xfrm>
            <a:off x="2116138" y="411163"/>
            <a:ext cx="469582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直把杭州作汴州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文本框 5"/>
          <p:cNvSpPr txBox="1"/>
          <p:nvPr/>
        </p:nvSpPr>
        <p:spPr>
          <a:xfrm>
            <a:off x="509588" y="1879600"/>
            <a:ext cx="8110537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在他们的眼中，杭州还是杭州吗？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grpSp>
        <p:nvGrpSpPr>
          <p:cNvPr id="40964" name="组合 1"/>
          <p:cNvGrpSpPr/>
          <p:nvPr/>
        </p:nvGrpSpPr>
        <p:grpSpPr>
          <a:xfrm>
            <a:off x="2195513" y="347663"/>
            <a:ext cx="4537075" cy="977900"/>
            <a:chOff x="1423746" y="1993307"/>
            <a:chExt cx="4537278" cy="978451"/>
          </a:xfrm>
        </p:grpSpPr>
        <p:pic>
          <p:nvPicPr>
            <p:cNvPr id="40968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6200000">
              <a:off x="1387093" y="2345003"/>
              <a:ext cx="663406" cy="59010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40969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>
              <a:off x="5334270" y="2029958"/>
              <a:ext cx="663406" cy="59010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40965" name="矩形 11"/>
          <p:cNvSpPr/>
          <p:nvPr/>
        </p:nvSpPr>
        <p:spPr>
          <a:xfrm>
            <a:off x="5211763" y="404813"/>
            <a:ext cx="1722437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汴州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6" name="矩形 12"/>
          <p:cNvSpPr/>
          <p:nvPr/>
        </p:nvSpPr>
        <p:spPr>
          <a:xfrm>
            <a:off x="2268538" y="1255713"/>
            <a:ext cx="62436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北宋都城汴梁，即今河南开封。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7" name="矩形 13"/>
          <p:cNvSpPr/>
          <p:nvPr/>
        </p:nvSpPr>
        <p:spPr>
          <a:xfrm>
            <a:off x="971550" y="2528888"/>
            <a:ext cx="7921625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66CC"/>
                </a:solidFill>
                <a:latin typeface="宋体" panose="02010600030101010101" pitchFamily="2" charset="-122"/>
              </a:rPr>
              <a:t>    杭州只是他们逃难的地方，不是他们真正的家。那些家伙简直把临时避难的杭州当作了老家汴州。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  <p:bldP spid="4096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5"/>
          <p:cNvSpPr txBox="1"/>
          <p:nvPr/>
        </p:nvSpPr>
        <p:spPr>
          <a:xfrm>
            <a:off x="515938" y="915988"/>
            <a:ext cx="8112125" cy="3201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据史书记载，汴州当时的人口超过</a:t>
            </a:r>
            <a:r>
              <a:rPr lang="en-US" altLang="zh-CN" sz="3200" b="1">
                <a:latin typeface="宋体" panose="02010600030101010101" pitchFamily="2" charset="-122"/>
              </a:rPr>
              <a:t>100</a:t>
            </a:r>
            <a:r>
              <a:rPr lang="zh-CN" altLang="en-US" sz="3200" b="1">
                <a:latin typeface="宋体" panose="02010600030101010101" pitchFamily="2" charset="-122"/>
              </a:rPr>
              <a:t>万，是当时世界上最发达、最繁华的城市。北宋画家张择端曾经把当时汴州的繁华景象画了出来，这就是有名的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清明上河图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，请大家看一看画中的部分景象。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4"/>
          <p:cNvPicPr>
            <a:picLocks noChangeAspect="1"/>
          </p:cNvPicPr>
          <p:nvPr/>
        </p:nvPicPr>
        <p:blipFill>
          <a:blip r:embed="rId1"/>
          <a:srcRect r="3429" b="2200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矩形 3"/>
          <p:cNvSpPr/>
          <p:nvPr/>
        </p:nvSpPr>
        <p:spPr>
          <a:xfrm>
            <a:off x="2192338" y="1444625"/>
            <a:ext cx="923925" cy="1614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 儿</a:t>
            </a:r>
            <a:endParaRPr lang="zh-CN" altLang="en-US" sz="4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340" name="直线连接符 8"/>
          <p:cNvCxnSpPr/>
          <p:nvPr/>
        </p:nvCxnSpPr>
        <p:spPr>
          <a:xfrm flipH="1">
            <a:off x="3348038" y="0"/>
            <a:ext cx="0" cy="2451100"/>
          </a:xfrm>
          <a:prstGeom prst="line">
            <a:avLst/>
          </a:prstGeom>
          <a:noFill/>
          <a:ln w="25400">
            <a:solidFill>
              <a:schemeClr val="bg1"/>
            </a:solidFill>
            <a:miter lim="800000"/>
          </a:ln>
        </p:spPr>
      </p:cxnSp>
      <p:cxnSp>
        <p:nvCxnSpPr>
          <p:cNvPr id="14341" name="直线连接符 9"/>
          <p:cNvCxnSpPr/>
          <p:nvPr/>
        </p:nvCxnSpPr>
        <p:spPr>
          <a:xfrm flipH="1">
            <a:off x="2192338" y="3148013"/>
            <a:ext cx="0" cy="1995487"/>
          </a:xfrm>
          <a:prstGeom prst="line">
            <a:avLst/>
          </a:prstGeom>
          <a:noFill/>
          <a:ln w="25400">
            <a:solidFill>
              <a:schemeClr val="bg1"/>
            </a:solidFill>
            <a:miter lim="800000"/>
          </a:ln>
        </p:spPr>
      </p:cxnSp>
      <p:grpSp>
        <p:nvGrpSpPr>
          <p:cNvPr id="14342" name="组合 16"/>
          <p:cNvGrpSpPr/>
          <p:nvPr/>
        </p:nvGrpSpPr>
        <p:grpSpPr>
          <a:xfrm>
            <a:off x="366713" y="1966913"/>
            <a:ext cx="1585912" cy="2319337"/>
            <a:chOff x="600876" y="1562102"/>
            <a:chExt cx="1586035" cy="2320427"/>
          </a:xfrm>
        </p:grpSpPr>
        <p:grpSp>
          <p:nvGrpSpPr>
            <p:cNvPr id="14355" name="组合 14"/>
            <p:cNvGrpSpPr/>
            <p:nvPr/>
          </p:nvGrpSpPr>
          <p:grpSpPr>
            <a:xfrm>
              <a:off x="861833" y="1562102"/>
              <a:ext cx="1325078" cy="1923161"/>
              <a:chOff x="861833" y="1562102"/>
              <a:chExt cx="1325078" cy="1923161"/>
            </a:xfrm>
          </p:grpSpPr>
          <p:sp>
            <p:nvSpPr>
              <p:cNvPr id="14359" name="矩形 9"/>
              <p:cNvSpPr/>
              <p:nvPr/>
            </p:nvSpPr>
            <p:spPr>
              <a:xfrm>
                <a:off x="1165296" y="1767807"/>
                <a:ext cx="738721" cy="1503363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vert="eaVert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r>
                  <a:rPr lang="zh-CN" altLang="en-US" sz="36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陆 游</a:t>
                </a:r>
                <a:endParaRPr lang="zh-CN" altLang="en-US" sz="36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14360" name="图片 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61833" y="1562102"/>
                <a:ext cx="1085746" cy="965774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4361" name="图片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0800000">
                <a:off x="1101165" y="2519489"/>
                <a:ext cx="1085746" cy="965774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14356" name="组合 15"/>
            <p:cNvGrpSpPr/>
            <p:nvPr/>
          </p:nvGrpSpPr>
          <p:grpSpPr>
            <a:xfrm>
              <a:off x="600876" y="2966938"/>
              <a:ext cx="596684" cy="915591"/>
              <a:chOff x="520287" y="3398790"/>
              <a:chExt cx="596684" cy="915591"/>
            </a:xfrm>
          </p:grpSpPr>
          <p:pic>
            <p:nvPicPr>
              <p:cNvPr id="14357" name="图片 3"/>
              <p:cNvPicPr>
                <a:picLocks noChangeAspect="1"/>
              </p:cNvPicPr>
              <p:nvPr/>
            </p:nvPicPr>
            <p:blipFill>
              <a:blip r:embed="rId3"/>
              <a:srcRect l="31101" t="15351" r="32676" b="24800"/>
              <a:stretch>
                <a:fillRect/>
              </a:stretch>
            </p:blipFill>
            <p:spPr>
              <a:xfrm>
                <a:off x="541519" y="3398790"/>
                <a:ext cx="554174" cy="91559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14358" name="矩形 13"/>
              <p:cNvSpPr/>
              <p:nvPr/>
            </p:nvSpPr>
            <p:spPr>
              <a:xfrm>
                <a:off x="520287" y="3564198"/>
                <a:ext cx="596684" cy="58485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/>
                <a:r>
                  <a:rPr lang="zh-CN" altLang="en-US" sz="32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宋</a:t>
                </a:r>
                <a:endParaRPr lang="zh-CN" altLang="en-US" sz="3200"/>
              </a:p>
            </p:txBody>
          </p:sp>
        </p:grpSp>
      </p:grpSp>
      <p:grpSp>
        <p:nvGrpSpPr>
          <p:cNvPr id="14343" name="组合 14"/>
          <p:cNvGrpSpPr/>
          <p:nvPr/>
        </p:nvGrpSpPr>
        <p:grpSpPr>
          <a:xfrm>
            <a:off x="7977188" y="598488"/>
            <a:ext cx="792162" cy="3097212"/>
            <a:chOff x="720726" y="1131590"/>
            <a:chExt cx="792089" cy="3096345"/>
          </a:xfrm>
        </p:grpSpPr>
        <p:pic>
          <p:nvPicPr>
            <p:cNvPr id="14353" name="图片 1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rcRect l="28362" t="4285" r="28400" b="6395"/>
            <a:stretch>
              <a:fillRect/>
            </a:stretch>
          </p:blipFill>
          <p:spPr>
            <a:xfrm>
              <a:off x="720726" y="1131590"/>
              <a:ext cx="792089" cy="309634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4354" name="文本框 13">
              <a:hlinkClick r:id="rId4" action="ppaction://hlinksldjump"/>
            </p:cNvPr>
            <p:cNvSpPr txBox="1"/>
            <p:nvPr/>
          </p:nvSpPr>
          <p:spPr>
            <a:xfrm>
              <a:off x="778625" y="1691036"/>
              <a:ext cx="677046" cy="206152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3200" b="1">
                  <a:solidFill>
                    <a:srgbClr val="AB7B3B"/>
                  </a:solidFill>
                  <a:latin typeface="黑体" panose="02010609060101010101" pitchFamily="49" charset="-122"/>
                </a:rPr>
                <a:t>第</a:t>
              </a:r>
              <a:r>
                <a:rPr lang="en-US" altLang="zh-CN" sz="3200" b="1">
                  <a:solidFill>
                    <a:srgbClr val="AB7B3B"/>
                  </a:solidFill>
                  <a:latin typeface="黑体" panose="02010609060101010101" pitchFamily="49" charset="-122"/>
                </a:rPr>
                <a:t>1</a:t>
              </a:r>
              <a:r>
                <a:rPr lang="zh-CN" altLang="en-US" sz="3200" b="1">
                  <a:solidFill>
                    <a:srgbClr val="AB7B3B"/>
                  </a:solidFill>
                  <a:latin typeface="黑体" panose="02010609060101010101" pitchFamily="49" charset="-122"/>
                </a:rPr>
                <a:t>课时</a:t>
              </a:r>
              <a:endParaRPr lang="zh-CN" altLang="en-US" sz="3200" b="1">
                <a:solidFill>
                  <a:srgbClr val="AB7B3B"/>
                </a:solidFill>
                <a:latin typeface="黑体" panose="02010609060101010101" pitchFamily="49" charset="-122"/>
              </a:endParaRPr>
            </a:p>
          </p:txBody>
        </p:sp>
      </p:grpSp>
      <p:sp>
        <p:nvSpPr>
          <p:cNvPr id="14344" name="矩形 3"/>
          <p:cNvSpPr/>
          <p:nvPr/>
        </p:nvSpPr>
        <p:spPr>
          <a:xfrm>
            <a:off x="5308600" y="993775"/>
            <a:ext cx="923925" cy="2516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题临安邸</a:t>
            </a:r>
            <a:endParaRPr lang="zh-CN" altLang="en-US" sz="4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45" name="组合 18"/>
          <p:cNvGrpSpPr/>
          <p:nvPr/>
        </p:nvGrpSpPr>
        <p:grpSpPr>
          <a:xfrm>
            <a:off x="6119813" y="2614613"/>
            <a:ext cx="1585912" cy="2189162"/>
            <a:chOff x="600876" y="1693220"/>
            <a:chExt cx="1586035" cy="2189309"/>
          </a:xfrm>
        </p:grpSpPr>
        <p:grpSp>
          <p:nvGrpSpPr>
            <p:cNvPr id="14346" name="组合 14"/>
            <p:cNvGrpSpPr/>
            <p:nvPr/>
          </p:nvGrpSpPr>
          <p:grpSpPr>
            <a:xfrm>
              <a:off x="861833" y="1693220"/>
              <a:ext cx="1325078" cy="1792043"/>
              <a:chOff x="861833" y="1693220"/>
              <a:chExt cx="1325078" cy="1792043"/>
            </a:xfrm>
          </p:grpSpPr>
          <p:sp>
            <p:nvSpPr>
              <p:cNvPr id="14350" name="矩形 9"/>
              <p:cNvSpPr/>
              <p:nvPr/>
            </p:nvSpPr>
            <p:spPr>
              <a:xfrm>
                <a:off x="1217202" y="1864769"/>
                <a:ext cx="738721" cy="1503363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vert="eaVert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r>
                  <a:rPr lang="zh-CN" altLang="en-US" sz="36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林 升</a:t>
                </a:r>
                <a:endParaRPr lang="zh-CN" altLang="en-US" sz="36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14351" name="图片 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61833" y="1693220"/>
                <a:ext cx="1085746" cy="965774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4352" name="图片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0800000">
                <a:off x="1101165" y="2519489"/>
                <a:ext cx="1085746" cy="965774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14347" name="组合 15"/>
            <p:cNvGrpSpPr/>
            <p:nvPr/>
          </p:nvGrpSpPr>
          <p:grpSpPr>
            <a:xfrm>
              <a:off x="600876" y="2966938"/>
              <a:ext cx="596684" cy="915591"/>
              <a:chOff x="520287" y="3398790"/>
              <a:chExt cx="596684" cy="915591"/>
            </a:xfrm>
          </p:grpSpPr>
          <p:pic>
            <p:nvPicPr>
              <p:cNvPr id="14348" name="图片 3"/>
              <p:cNvPicPr>
                <a:picLocks noChangeAspect="1"/>
              </p:cNvPicPr>
              <p:nvPr/>
            </p:nvPicPr>
            <p:blipFill>
              <a:blip r:embed="rId3"/>
              <a:srcRect l="31101" t="15351" r="32676" b="24800"/>
              <a:stretch>
                <a:fillRect/>
              </a:stretch>
            </p:blipFill>
            <p:spPr>
              <a:xfrm>
                <a:off x="541519" y="3398790"/>
                <a:ext cx="554174" cy="91559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14349" name="矩形 13"/>
              <p:cNvSpPr/>
              <p:nvPr/>
            </p:nvSpPr>
            <p:spPr>
              <a:xfrm>
                <a:off x="520287" y="3564198"/>
                <a:ext cx="596684" cy="58485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/>
                <a:r>
                  <a:rPr lang="zh-CN" altLang="en-US" sz="32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宋</a:t>
                </a:r>
                <a:endParaRPr lang="zh-CN" altLang="en-US" sz="3200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" y="1119188"/>
            <a:ext cx="7556500" cy="3540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43011" name="文本框 3"/>
          <p:cNvSpPr txBox="1"/>
          <p:nvPr/>
        </p:nvSpPr>
        <p:spPr>
          <a:xfrm>
            <a:off x="2268538" y="339725"/>
            <a:ext cx="50260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3600" b="1">
                <a:latin typeface="宋体" panose="02010600030101010101" pitchFamily="2" charset="-122"/>
              </a:rPr>
              <a:t>《</a:t>
            </a:r>
            <a:r>
              <a:rPr lang="zh-CN" altLang="en-US" sz="3600" b="1">
                <a:latin typeface="宋体" panose="02010600030101010101" pitchFamily="2" charset="-122"/>
              </a:rPr>
              <a:t>清明上河图</a:t>
            </a:r>
            <a:r>
              <a:rPr lang="en-US" altLang="zh-CN" sz="36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（局部）</a:t>
            </a:r>
            <a:endParaRPr lang="en-US" altLang="zh-CN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1"/>
          <p:cNvSpPr/>
          <p:nvPr/>
        </p:nvSpPr>
        <p:spPr>
          <a:xfrm>
            <a:off x="468313" y="484188"/>
            <a:ext cx="7993062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汴州的繁华已经不复存在了。我们再来看看杭州，这些权贵们逃到杭州后，杭州又成了什么样子呢？谁能用一句诗来回答？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4035" name="组合 7"/>
          <p:cNvGrpSpPr/>
          <p:nvPr/>
        </p:nvGrpSpPr>
        <p:grpSpPr>
          <a:xfrm>
            <a:off x="1908175" y="2141538"/>
            <a:ext cx="4694238" cy="977900"/>
            <a:chOff x="2116548" y="411510"/>
            <a:chExt cx="4695004" cy="977900"/>
          </a:xfrm>
        </p:grpSpPr>
        <p:sp>
          <p:nvSpPr>
            <p:cNvPr id="44038" name="矩形 1"/>
            <p:cNvSpPr/>
            <p:nvPr/>
          </p:nvSpPr>
          <p:spPr>
            <a:xfrm>
              <a:off x="2116548" y="483518"/>
              <a:ext cx="4695004" cy="76944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山外青山楼外楼</a:t>
              </a:r>
              <a:endParaRPr lang="en-US" altLang="zh-CN" sz="4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039" name="组合 1"/>
            <p:cNvGrpSpPr/>
            <p:nvPr/>
          </p:nvGrpSpPr>
          <p:grpSpPr>
            <a:xfrm>
              <a:off x="2195735" y="411510"/>
              <a:ext cx="4536505" cy="977900"/>
              <a:chOff x="1423746" y="1993307"/>
              <a:chExt cx="4537278" cy="978451"/>
            </a:xfrm>
          </p:grpSpPr>
          <p:pic>
            <p:nvPicPr>
              <p:cNvPr id="44040" name="图片 1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16200000">
                <a:off x="1387093" y="2345003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44041" name="图片 1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5334270" y="2029958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4036" name="文本框 8"/>
          <p:cNvSpPr txBox="1"/>
          <p:nvPr/>
        </p:nvSpPr>
        <p:spPr>
          <a:xfrm>
            <a:off x="468313" y="3084513"/>
            <a:ext cx="811053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你怎样理解这句诗？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44037" name="矩形 9"/>
          <p:cNvSpPr/>
          <p:nvPr/>
        </p:nvSpPr>
        <p:spPr>
          <a:xfrm>
            <a:off x="900113" y="3683000"/>
            <a:ext cx="7920037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66CC"/>
                </a:solidFill>
                <a:latin typeface="宋体" panose="02010600030101010101" pitchFamily="2" charset="-122"/>
              </a:rPr>
              <a:t>    西湖周围的青山楼阁重重叠叠，风光极其美丽。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5058" name="组合 7"/>
          <p:cNvGrpSpPr/>
          <p:nvPr/>
        </p:nvGrpSpPr>
        <p:grpSpPr>
          <a:xfrm>
            <a:off x="2124075" y="484188"/>
            <a:ext cx="4694238" cy="977900"/>
            <a:chOff x="2116548" y="411510"/>
            <a:chExt cx="4695004" cy="977900"/>
          </a:xfrm>
        </p:grpSpPr>
        <p:sp>
          <p:nvSpPr>
            <p:cNvPr id="45063" name="矩形 1"/>
            <p:cNvSpPr/>
            <p:nvPr/>
          </p:nvSpPr>
          <p:spPr>
            <a:xfrm>
              <a:off x="2116548" y="483518"/>
              <a:ext cx="4695004" cy="76944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山外青山楼外楼</a:t>
              </a:r>
              <a:endParaRPr lang="en-US" altLang="zh-CN" sz="4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5064" name="组合 1"/>
            <p:cNvGrpSpPr/>
            <p:nvPr/>
          </p:nvGrpSpPr>
          <p:grpSpPr>
            <a:xfrm>
              <a:off x="2195735" y="411510"/>
              <a:ext cx="4536505" cy="977900"/>
              <a:chOff x="1423746" y="1993307"/>
              <a:chExt cx="4537278" cy="978451"/>
            </a:xfrm>
          </p:grpSpPr>
          <p:pic>
            <p:nvPicPr>
              <p:cNvPr id="45065" name="图片 1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16200000">
                <a:off x="1387093" y="2345003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45066" name="图片 1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5334270" y="2029958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5059" name="文本框 8"/>
          <p:cNvSpPr txBox="1"/>
          <p:nvPr/>
        </p:nvSpPr>
        <p:spPr>
          <a:xfrm>
            <a:off x="900113" y="1620838"/>
            <a:ext cx="49672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这些楼是谁建的？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45060" name="矩形 10"/>
          <p:cNvSpPr/>
          <p:nvPr/>
        </p:nvSpPr>
        <p:spPr>
          <a:xfrm>
            <a:off x="2555875" y="2298700"/>
            <a:ext cx="27368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皇帝及权贵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1" name="文本框 11"/>
          <p:cNvSpPr txBox="1"/>
          <p:nvPr/>
        </p:nvSpPr>
        <p:spPr>
          <a:xfrm>
            <a:off x="900113" y="2965450"/>
            <a:ext cx="684053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他们建这些楼的用途是什么？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45062" name="矩形 12"/>
          <p:cNvSpPr/>
          <p:nvPr/>
        </p:nvSpPr>
        <p:spPr>
          <a:xfrm>
            <a:off x="2519363" y="3619500"/>
            <a:ext cx="27368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为自己享乐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1"/>
          <p:cNvSpPr txBox="1"/>
          <p:nvPr/>
        </p:nvSpPr>
        <p:spPr>
          <a:xfrm>
            <a:off x="468313" y="1419225"/>
            <a:ext cx="8110537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俗话说：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上有天堂，下有苏杭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，杭州多美啊！他们已经断送了一个美丽的汴州，难道还想再断送一个锦绣如画的杭州吗？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Picture 2" descr="https://timgsa.baidu.com/timg?image&amp;quality=80&amp;size=b9999_10000&amp;sec=1561548381072&amp;di=91b271add5cb9f18229b098ecf122ea0&amp;imgtype=0&amp;src=http%3A%2F%2Fimg1.qunarzz.com%2Ftravel%2Fd0%2F1508%2Fb5%2F86a1839a0346a8.jpg_r_720x480x95_04ad6f0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349250"/>
            <a:ext cx="6669088" cy="4445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710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349250"/>
            <a:ext cx="6669088" cy="4454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7108" name="Picture 6" descr="https://timgsa.baidu.com/timg?image&amp;quality=80&amp;size=b9999_10000&amp;sec=1561548491214&amp;di=82c0d3209066aa4c07b6558a8d6d9bb0&amp;imgtype=0&amp;src=http%3A%2F%2F5b0988e595225.cdn.sohucs.com%2Fimages%2F20171027%2Fa86fd8683cc44471918bb7cb67d20d2e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355600"/>
            <a:ext cx="6669088" cy="4446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7109" name="Picture 10" descr="https://timgsa.baidu.com/timg?image&amp;quality=80&amp;size=b9999_10000&amp;sec=1561548568270&amp;di=d29517adbb3995756f06a928f734feec&amp;imgtype=0&amp;src=http%3A%2F%2F5b0988e595225.cdn.sohucs.com%2Fimages%2F20181228%2Fd3bfe082687b47b89fbcac8f96aa3018.jpeg"/>
          <p:cNvPicPr>
            <a:picLocks noChangeAspect="1"/>
          </p:cNvPicPr>
          <p:nvPr/>
        </p:nvPicPr>
        <p:blipFill>
          <a:blip r:embed="rId4"/>
          <a:srcRect b="4800"/>
          <a:stretch>
            <a:fillRect/>
          </a:stretch>
        </p:blipFill>
        <p:spPr>
          <a:xfrm>
            <a:off x="1187450" y="354013"/>
            <a:ext cx="6669088" cy="4448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1"/>
          <p:cNvSpPr txBox="1"/>
          <p:nvPr/>
        </p:nvSpPr>
        <p:spPr>
          <a:xfrm>
            <a:off x="515938" y="646113"/>
            <a:ext cx="811212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看到这么美丽的杭州，面对这群只知道享受，而不顾老百姓死活的权贵，你们着急不着急？着急什么？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我们和诗人一起问问他们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8131" name="组合 2"/>
          <p:cNvGrpSpPr/>
          <p:nvPr/>
        </p:nvGrpSpPr>
        <p:grpSpPr>
          <a:xfrm>
            <a:off x="2051050" y="3508375"/>
            <a:ext cx="4695825" cy="977900"/>
            <a:chOff x="2116548" y="411510"/>
            <a:chExt cx="4695004" cy="977900"/>
          </a:xfrm>
        </p:grpSpPr>
        <p:sp>
          <p:nvSpPr>
            <p:cNvPr id="48132" name="矩形 1"/>
            <p:cNvSpPr/>
            <p:nvPr/>
          </p:nvSpPr>
          <p:spPr>
            <a:xfrm>
              <a:off x="2116548" y="483518"/>
              <a:ext cx="4695004" cy="76944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西湖歌舞几时休</a:t>
              </a:r>
              <a:endParaRPr lang="en-US" altLang="zh-CN" sz="4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8133" name="组合 1"/>
            <p:cNvGrpSpPr/>
            <p:nvPr/>
          </p:nvGrpSpPr>
          <p:grpSpPr>
            <a:xfrm>
              <a:off x="2195735" y="411510"/>
              <a:ext cx="4536505" cy="977900"/>
              <a:chOff x="1423746" y="1993307"/>
              <a:chExt cx="4537278" cy="978451"/>
            </a:xfrm>
          </p:grpSpPr>
          <p:pic>
            <p:nvPicPr>
              <p:cNvPr id="48134" name="图片 1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16200000">
                <a:off x="1387093" y="2345003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48135" name="图片 1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5334270" y="2029958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5"/>
          <p:cNvSpPr txBox="1"/>
          <p:nvPr/>
        </p:nvSpPr>
        <p:spPr>
          <a:xfrm>
            <a:off x="474663" y="1131888"/>
            <a:ext cx="8194675" cy="3194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题临安邸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林 升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山外青山楼外楼，西湖歌舞几时休？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暖风熏得游人醉，直把杭州作汴州。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5" name="矩形 7"/>
          <p:cNvSpPr/>
          <p:nvPr/>
        </p:nvSpPr>
        <p:spPr>
          <a:xfrm>
            <a:off x="611188" y="411163"/>
            <a:ext cx="77882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有感情的朗诵全诗。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5"/>
          <p:cNvSpPr txBox="1"/>
          <p:nvPr/>
        </p:nvSpPr>
        <p:spPr>
          <a:xfrm>
            <a:off x="755650" y="0"/>
            <a:ext cx="576263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总结诗篇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79" name="矩形 11"/>
          <p:cNvSpPr/>
          <p:nvPr/>
        </p:nvSpPr>
        <p:spPr>
          <a:xfrm>
            <a:off x="1403350" y="650875"/>
            <a:ext cx="6624638" cy="3841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    当这两首诗同时摆在我们面前时，一面是权贵们寻欢作乐的场景，一面是作为遗民代表的诗人临终前还在盼望祖国统一的情景，两幅截然不同的画面同时呈现在你的眼前，你有什么感受？有什么感想？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11"/>
          <p:cNvSpPr/>
          <p:nvPr/>
        </p:nvSpPr>
        <p:spPr>
          <a:xfrm>
            <a:off x="576263" y="842963"/>
            <a:ext cx="7991475" cy="320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    当北方大片领土被匈奴践踏，百姓们在匈奴的铁蹄下或背井离乡，或被奴役，过着悲惨的生活时，西湖边还是一派歌舞升平、纸醉金迷的景象。齐读</a:t>
            </a:r>
            <a:r>
              <a:rPr lang="en-US" altLang="zh-CN" sz="3200" b="1">
                <a:solidFill>
                  <a:srgbClr val="46505C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题临安邸</a:t>
            </a:r>
            <a:r>
              <a:rPr lang="en-US" altLang="zh-CN" sz="3200" b="1">
                <a:solidFill>
                  <a:srgbClr val="46505C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，说说你感受到了诗人一颗怎样的心？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TextBox 2"/>
          <p:cNvSpPr txBox="1"/>
          <p:nvPr/>
        </p:nvSpPr>
        <p:spPr>
          <a:xfrm>
            <a:off x="2700338" y="700088"/>
            <a:ext cx="3630612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题临安邸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7" name="左大括号 2"/>
          <p:cNvSpPr/>
          <p:nvPr/>
        </p:nvSpPr>
        <p:spPr>
          <a:xfrm>
            <a:off x="1406525" y="1822450"/>
            <a:ext cx="217488" cy="2190750"/>
          </a:xfrm>
          <a:prstGeom prst="leftBrace">
            <a:avLst>
              <a:gd name="adj1" fmla="val 58946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2228" name="TextBox 5"/>
          <p:cNvSpPr txBox="1"/>
          <p:nvPr/>
        </p:nvSpPr>
        <p:spPr>
          <a:xfrm>
            <a:off x="1552575" y="1768475"/>
            <a:ext cx="1689100" cy="957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虚假的繁荣景象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9" name="TextBox 7"/>
          <p:cNvSpPr txBox="1"/>
          <p:nvPr/>
        </p:nvSpPr>
        <p:spPr>
          <a:xfrm>
            <a:off x="3281363" y="1617663"/>
            <a:ext cx="278923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青山  楼外楼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0" name="左大括号 5"/>
          <p:cNvSpPr/>
          <p:nvPr/>
        </p:nvSpPr>
        <p:spPr>
          <a:xfrm flipH="1">
            <a:off x="7361238" y="1833563"/>
            <a:ext cx="217487" cy="2252662"/>
          </a:xfrm>
          <a:prstGeom prst="leftBrace">
            <a:avLst>
              <a:gd name="adj1" fmla="val 58933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2231" name="TextBox 12"/>
          <p:cNvSpPr txBox="1"/>
          <p:nvPr/>
        </p:nvSpPr>
        <p:spPr>
          <a:xfrm>
            <a:off x="7543800" y="1371600"/>
            <a:ext cx="1169988" cy="3090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无尽的隐忧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极大的愤怒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2" name="左大括号 7"/>
          <p:cNvSpPr/>
          <p:nvPr/>
        </p:nvSpPr>
        <p:spPr>
          <a:xfrm>
            <a:off x="3109913" y="1838325"/>
            <a:ext cx="217487" cy="862013"/>
          </a:xfrm>
          <a:prstGeom prst="leftBrace">
            <a:avLst>
              <a:gd name="adj1" fmla="val 28020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2233" name="TextBox 14"/>
          <p:cNvSpPr txBox="1"/>
          <p:nvPr/>
        </p:nvSpPr>
        <p:spPr>
          <a:xfrm>
            <a:off x="3325813" y="2236788"/>
            <a:ext cx="2789237" cy="574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歌舞  几时休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4" name="TextBox 15"/>
          <p:cNvSpPr txBox="1"/>
          <p:nvPr/>
        </p:nvSpPr>
        <p:spPr>
          <a:xfrm>
            <a:off x="1549400" y="3128963"/>
            <a:ext cx="1687513" cy="957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淫靡的精神状态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5" name="TextBox 16"/>
          <p:cNvSpPr txBox="1"/>
          <p:nvPr/>
        </p:nvSpPr>
        <p:spPr>
          <a:xfrm>
            <a:off x="3332163" y="2919413"/>
            <a:ext cx="2789237" cy="574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暖风  游人醉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6" name="TextBox 18"/>
          <p:cNvSpPr txBox="1"/>
          <p:nvPr/>
        </p:nvSpPr>
        <p:spPr>
          <a:xfrm>
            <a:off x="3314700" y="3517900"/>
            <a:ext cx="2789238" cy="574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杭州  作汴州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7" name="左大括号 12"/>
          <p:cNvSpPr/>
          <p:nvPr/>
        </p:nvSpPr>
        <p:spPr>
          <a:xfrm>
            <a:off x="3144838" y="3184525"/>
            <a:ext cx="217487" cy="862013"/>
          </a:xfrm>
          <a:prstGeom prst="leftBrace">
            <a:avLst>
              <a:gd name="adj1" fmla="val 21854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2238" name="左大括号 13"/>
          <p:cNvSpPr/>
          <p:nvPr/>
        </p:nvSpPr>
        <p:spPr>
          <a:xfrm flipH="1">
            <a:off x="5667375" y="1836738"/>
            <a:ext cx="217488" cy="889000"/>
          </a:xfrm>
          <a:prstGeom prst="leftBrace">
            <a:avLst>
              <a:gd name="adj1" fmla="val 27799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2239" name="左大括号 14"/>
          <p:cNvSpPr/>
          <p:nvPr/>
        </p:nvSpPr>
        <p:spPr>
          <a:xfrm flipH="1">
            <a:off x="5662613" y="3128963"/>
            <a:ext cx="217487" cy="830262"/>
          </a:xfrm>
          <a:prstGeom prst="leftBrace">
            <a:avLst>
              <a:gd name="adj1" fmla="val 21845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2240" name="TextBox 7"/>
          <p:cNvSpPr txBox="1"/>
          <p:nvPr/>
        </p:nvSpPr>
        <p:spPr>
          <a:xfrm>
            <a:off x="5819775" y="2011363"/>
            <a:ext cx="19224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荒淫腐化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41" name="TextBox 7"/>
          <p:cNvSpPr txBox="1"/>
          <p:nvPr/>
        </p:nvSpPr>
        <p:spPr>
          <a:xfrm>
            <a:off x="5878513" y="3278188"/>
            <a:ext cx="1639887" cy="525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醉生梦死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42" name="文本框 5"/>
          <p:cNvSpPr txBox="1"/>
          <p:nvPr/>
        </p:nvSpPr>
        <p:spPr>
          <a:xfrm>
            <a:off x="755650" y="0"/>
            <a:ext cx="576263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nimBg="1"/>
      <p:bldP spid="52228" grpId="0"/>
      <p:bldP spid="52229" grpId="0"/>
      <p:bldP spid="52230" grpId="0" animBg="1"/>
      <p:bldP spid="52231" grpId="0"/>
      <p:bldP spid="52232" grpId="0" animBg="1"/>
      <p:bldP spid="52233" grpId="0"/>
      <p:bldP spid="52234" grpId="0"/>
      <p:bldP spid="52235" grpId="0"/>
      <p:bldP spid="52236" grpId="0"/>
      <p:bldP spid="52237" grpId="0" animBg="1"/>
      <p:bldP spid="52238" grpId="0" animBg="1"/>
      <p:bldP spid="52239" grpId="0" animBg="1"/>
      <p:bldP spid="52240" grpId="0"/>
      <p:bldP spid="522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5"/>
          <p:cNvSpPr txBox="1"/>
          <p:nvPr/>
        </p:nvSpPr>
        <p:spPr>
          <a:xfrm>
            <a:off x="684213" y="0"/>
            <a:ext cx="746125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矩形 1"/>
          <p:cNvSpPr/>
          <p:nvPr/>
        </p:nvSpPr>
        <p:spPr>
          <a:xfrm>
            <a:off x="1476375" y="842963"/>
            <a:ext cx="6911975" cy="3355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自由读两首古诗，要求读正确、读通顺。读后借助教材注释。试着说说两首诗的大概意思。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边读边想：这两首古诗有哪些相同和不同的地方？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5"/>
          <p:cNvSpPr txBox="1"/>
          <p:nvPr/>
        </p:nvSpPr>
        <p:spPr>
          <a:xfrm>
            <a:off x="755650" y="0"/>
            <a:ext cx="576263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1" name="矩形 11"/>
          <p:cNvSpPr/>
          <p:nvPr/>
        </p:nvSpPr>
        <p:spPr>
          <a:xfrm>
            <a:off x="1331913" y="1290638"/>
            <a:ext cx="669607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    面对醉生梦死的南宋权贵，面对水深火热的北宋遗民，面对死不瞑目、忧国忧民的爱国诗人，你想对他们说些什么？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5"/>
          <p:cNvSpPr txBox="1"/>
          <p:nvPr/>
        </p:nvSpPr>
        <p:spPr>
          <a:xfrm>
            <a:off x="755650" y="0"/>
            <a:ext cx="576263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75" name="文本框 3"/>
          <p:cNvSpPr txBox="1"/>
          <p:nvPr/>
        </p:nvSpPr>
        <p:spPr>
          <a:xfrm>
            <a:off x="1403350" y="1276350"/>
            <a:ext cx="7418388" cy="234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闻官军收河南河北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秋夜将晓出篱门迎凉有感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背诵古诗。默写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示儿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Picture 2" descr="https://timgsa.baidu.com/timg?image&amp;quality=80&amp;size=b9999_10000&amp;sec=1559638678524&amp;di=2db0beddd6d2b8a538f0e7db0c665d5c&amp;imgtype=0&amp;src=http%3A%2F%2Fyouimg1.c-ctrip.com%2Ftarget%2Ftg%2F965%2F650%2F563%2F6ff28f26458544e9a5937957730cb0d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5299" name="MH_Other_2"/>
          <p:cNvSpPr/>
          <p:nvPr>
            <p:custDataLst>
              <p:tags r:id="rId2"/>
            </p:custDataLst>
          </p:nvPr>
        </p:nvSpPr>
        <p:spPr>
          <a:xfrm>
            <a:off x="11113" y="350838"/>
            <a:ext cx="9144000" cy="2220912"/>
          </a:xfrm>
          <a:prstGeom prst="rect">
            <a:avLst/>
          </a:prstGeom>
          <a:solidFill>
            <a:srgbClr val="46505C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5300" name="矩形 3"/>
          <p:cNvSpPr/>
          <p:nvPr/>
        </p:nvSpPr>
        <p:spPr>
          <a:xfrm>
            <a:off x="3311525" y="974725"/>
            <a:ext cx="2449513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己亥杂诗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5301" name="直接连接符 4"/>
          <p:cNvCxnSpPr/>
          <p:nvPr/>
        </p:nvCxnSpPr>
        <p:spPr>
          <a:xfrm>
            <a:off x="3371850" y="1684338"/>
            <a:ext cx="600075" cy="0"/>
          </a:xfrm>
          <a:prstGeom prst="line">
            <a:avLst/>
          </a:prstGeom>
          <a:noFill/>
          <a:ln w="12700">
            <a:solidFill>
              <a:srgbClr val="FFFF00"/>
            </a:solidFill>
            <a:miter lim="800000"/>
          </a:ln>
        </p:spPr>
      </p:cxnSp>
      <p:sp>
        <p:nvSpPr>
          <p:cNvPr id="55302" name="矩形 9"/>
          <p:cNvSpPr/>
          <p:nvPr/>
        </p:nvSpPr>
        <p:spPr>
          <a:xfrm>
            <a:off x="1984375" y="428625"/>
            <a:ext cx="38115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200" b="1" spc="0">
                <a:solidFill>
                  <a:srgbClr val="FFFF00"/>
                </a:solidFill>
                <a:latin typeface="等线" pitchFamily="2" charset="-122"/>
                <a:ea typeface="等线" pitchFamily="2" charset="-122"/>
              </a:rPr>
              <a:t>“</a:t>
            </a:r>
            <a:r>
              <a:rPr lang="zh-CN" altLang="en-US" sz="3200" b="1">
                <a:solidFill>
                  <a:srgbClr val="FFFF00"/>
                </a:solidFill>
                <a:latin typeface="等线" pitchFamily="2" charset="-122"/>
                <a:ea typeface="等线" pitchFamily="2" charset="-122"/>
              </a:rPr>
              <a:t>天干</a:t>
            </a:r>
            <a:r>
              <a:rPr lang="zh-CN" altLang="en-US" sz="3200" b="1">
                <a:solidFill>
                  <a:srgbClr val="FFFF00"/>
                </a:solidFill>
                <a:latin typeface="等线" pitchFamily="2" charset="-122"/>
                <a:ea typeface="等线" pitchFamily="2" charset="-122"/>
              </a:rPr>
              <a:t>”</a:t>
            </a:r>
            <a:r>
              <a:rPr lang="zh-CN" altLang="en-US" sz="3200" b="1">
                <a:solidFill>
                  <a:srgbClr val="FFFF00"/>
                </a:solidFill>
                <a:latin typeface="等线" pitchFamily="2" charset="-122"/>
                <a:ea typeface="等线" pitchFamily="2" charset="-122"/>
              </a:rPr>
              <a:t>的第六位</a:t>
            </a:r>
            <a:endParaRPr lang="zh-CN" altLang="en-US" sz="3200" b="1">
              <a:solidFill>
                <a:srgbClr val="FFFF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5303" name="矩形 12"/>
          <p:cNvSpPr/>
          <p:nvPr/>
        </p:nvSpPr>
        <p:spPr>
          <a:xfrm>
            <a:off x="2259013" y="1662113"/>
            <a:ext cx="3994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200" b="1" spc="0">
                <a:solidFill>
                  <a:srgbClr val="00FF00"/>
                </a:solidFill>
                <a:latin typeface="等线" pitchFamily="2" charset="-122"/>
                <a:ea typeface="等线" pitchFamily="2" charset="-122"/>
              </a:rPr>
              <a:t>“</a:t>
            </a:r>
            <a:r>
              <a:rPr lang="zh-CN" altLang="en-US" sz="3200" b="1">
                <a:solidFill>
                  <a:srgbClr val="00FF00"/>
                </a:solidFill>
                <a:latin typeface="等线" pitchFamily="2" charset="-122"/>
                <a:ea typeface="等线" pitchFamily="2" charset="-122"/>
              </a:rPr>
              <a:t>地支</a:t>
            </a:r>
            <a:r>
              <a:rPr lang="zh-CN" altLang="en-US" sz="3200" b="1">
                <a:solidFill>
                  <a:srgbClr val="00FF00"/>
                </a:solidFill>
                <a:latin typeface="等线" pitchFamily="2" charset="-122"/>
                <a:ea typeface="等线" pitchFamily="2" charset="-122"/>
              </a:rPr>
              <a:t>”</a:t>
            </a:r>
            <a:r>
              <a:rPr lang="zh-CN" altLang="en-US" sz="3200" b="1">
                <a:solidFill>
                  <a:srgbClr val="00FF00"/>
                </a:solidFill>
                <a:latin typeface="等线" pitchFamily="2" charset="-122"/>
                <a:ea typeface="等线" pitchFamily="2" charset="-122"/>
              </a:rPr>
              <a:t>的第十二位</a:t>
            </a:r>
            <a:endParaRPr lang="zh-CN" altLang="en-US" sz="3200" b="1">
              <a:solidFill>
                <a:srgbClr val="00FF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5304" name="矩形 15"/>
          <p:cNvSpPr/>
          <p:nvPr/>
        </p:nvSpPr>
        <p:spPr>
          <a:xfrm>
            <a:off x="5772150" y="1000125"/>
            <a:ext cx="31289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solidFill>
                  <a:srgbClr val="00FFFF"/>
                </a:solidFill>
                <a:latin typeface="等线" pitchFamily="2" charset="-122"/>
                <a:ea typeface="等线" pitchFamily="2" charset="-122"/>
              </a:rPr>
              <a:t>己亥即</a:t>
            </a:r>
            <a:r>
              <a:rPr lang="en-US" altLang="zh-CN" sz="3200" b="1" spc="0">
                <a:solidFill>
                  <a:srgbClr val="00FFFF"/>
                </a:solidFill>
                <a:latin typeface="等线" pitchFamily="2" charset="-122"/>
                <a:ea typeface="等线" pitchFamily="2" charset="-122"/>
              </a:rPr>
              <a:t>1839</a:t>
            </a:r>
            <a:r>
              <a:rPr lang="zh-CN" altLang="en-US" sz="3200" b="1" spc="0">
                <a:solidFill>
                  <a:srgbClr val="00FFFF"/>
                </a:solidFill>
                <a:latin typeface="等线" pitchFamily="2" charset="-122"/>
                <a:ea typeface="等线" pitchFamily="2" charset="-122"/>
              </a:rPr>
              <a:t>年。</a:t>
            </a:r>
            <a:endParaRPr lang="zh-CN" altLang="en-US" sz="3200" b="1">
              <a:solidFill>
                <a:srgbClr val="00FFFF"/>
              </a:solidFill>
              <a:latin typeface="等线" pitchFamily="2" charset="-122"/>
              <a:ea typeface="等线" pitchFamily="2" charset="-122"/>
            </a:endParaRPr>
          </a:p>
        </p:txBody>
      </p:sp>
      <p:grpSp>
        <p:nvGrpSpPr>
          <p:cNvPr id="55305" name="组合 2"/>
          <p:cNvGrpSpPr/>
          <p:nvPr/>
        </p:nvGrpSpPr>
        <p:grpSpPr>
          <a:xfrm>
            <a:off x="5360988" y="2616200"/>
            <a:ext cx="2613025" cy="1552575"/>
            <a:chOff x="3287848" y="2571750"/>
            <a:chExt cx="2612616" cy="1552850"/>
          </a:xfrm>
        </p:grpSpPr>
        <p:grpSp>
          <p:nvGrpSpPr>
            <p:cNvPr id="55310" name="组合 17"/>
            <p:cNvGrpSpPr/>
            <p:nvPr/>
          </p:nvGrpSpPr>
          <p:grpSpPr>
            <a:xfrm>
              <a:off x="3895844" y="2571750"/>
              <a:ext cx="2004620" cy="1084682"/>
              <a:chOff x="550222" y="160480"/>
              <a:chExt cx="2004620" cy="1084682"/>
            </a:xfrm>
          </p:grpSpPr>
          <p:sp>
            <p:nvSpPr>
              <p:cNvPr id="55314" name="矩形 3"/>
              <p:cNvSpPr/>
              <p:nvPr/>
            </p:nvSpPr>
            <p:spPr>
              <a:xfrm>
                <a:off x="551986" y="250018"/>
                <a:ext cx="1973048" cy="76957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r>
                  <a:rPr lang="zh-CN" altLang="en-US" sz="44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龚自珍</a:t>
                </a:r>
                <a:endParaRPr lang="zh-CN" altLang="en-US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55315" name="图片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6200000">
                <a:off x="513569" y="618407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55316" name="图片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1928088" y="197131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55311" name="组合 1"/>
            <p:cNvGrpSpPr/>
            <p:nvPr/>
          </p:nvGrpSpPr>
          <p:grpSpPr>
            <a:xfrm>
              <a:off x="3287848" y="3209009"/>
              <a:ext cx="596545" cy="915591"/>
              <a:chOff x="5833450" y="2958383"/>
              <a:chExt cx="596545" cy="915591"/>
            </a:xfrm>
          </p:grpSpPr>
          <p:pic>
            <p:nvPicPr>
              <p:cNvPr id="55312" name="图片 21"/>
              <p:cNvPicPr>
                <a:picLocks noChangeAspect="1"/>
              </p:cNvPicPr>
              <p:nvPr/>
            </p:nvPicPr>
            <p:blipFill>
              <a:blip r:embed="rId4"/>
              <a:srcRect l="31101" t="15351" r="32676" b="24800"/>
              <a:stretch>
                <a:fillRect/>
              </a:stretch>
            </p:blipFill>
            <p:spPr>
              <a:xfrm>
                <a:off x="5854682" y="2958383"/>
                <a:ext cx="554174" cy="91559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55313" name="矩形 22"/>
              <p:cNvSpPr/>
              <p:nvPr/>
            </p:nvSpPr>
            <p:spPr>
              <a:xfrm>
                <a:off x="5833450" y="3123791"/>
                <a:ext cx="596545" cy="58487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/>
                <a:r>
                  <a:rPr lang="zh-CN" altLang="en-US" sz="32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清</a:t>
                </a:r>
                <a:endParaRPr lang="zh-CN" altLang="en-US" sz="3200"/>
              </a:p>
            </p:txBody>
          </p:sp>
        </p:grpSp>
      </p:grpSp>
      <p:grpSp>
        <p:nvGrpSpPr>
          <p:cNvPr id="55306" name="组合 19"/>
          <p:cNvGrpSpPr/>
          <p:nvPr/>
        </p:nvGrpSpPr>
        <p:grpSpPr>
          <a:xfrm>
            <a:off x="196850" y="1206500"/>
            <a:ext cx="792163" cy="3095625"/>
            <a:chOff x="720726" y="1131590"/>
            <a:chExt cx="792089" cy="3096345"/>
          </a:xfrm>
        </p:grpSpPr>
        <p:pic>
          <p:nvPicPr>
            <p:cNvPr id="55308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/>
            <a:srcRect l="28362" t="4285" r="28400" b="6395"/>
            <a:stretch>
              <a:fillRect/>
            </a:stretch>
          </p:blipFill>
          <p:spPr>
            <a:xfrm>
              <a:off x="720726" y="1131590"/>
              <a:ext cx="792089" cy="309634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5309" name="文本框 21">
              <a:hlinkClick r:id="rId5" action="ppaction://hlinksldjump"/>
            </p:cNvPr>
            <p:cNvSpPr txBox="1"/>
            <p:nvPr/>
          </p:nvSpPr>
          <p:spPr>
            <a:xfrm>
              <a:off x="778625" y="1733700"/>
              <a:ext cx="677046" cy="206258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3200" b="1">
                  <a:solidFill>
                    <a:srgbClr val="AB7B3B"/>
                  </a:solidFill>
                  <a:latin typeface="黑体" panose="02010609060101010101" pitchFamily="49" charset="-122"/>
                </a:rPr>
                <a:t>第</a:t>
              </a:r>
              <a:r>
                <a:rPr lang="en-US" altLang="zh-CN" sz="3200" b="1">
                  <a:solidFill>
                    <a:srgbClr val="AB7B3B"/>
                  </a:solidFill>
                  <a:latin typeface="黑体" panose="02010609060101010101" pitchFamily="49" charset="-122"/>
                </a:rPr>
                <a:t>2</a:t>
              </a:r>
              <a:r>
                <a:rPr lang="zh-CN" altLang="en-US" sz="3200" b="1">
                  <a:solidFill>
                    <a:srgbClr val="AB7B3B"/>
                  </a:solidFill>
                  <a:latin typeface="黑体" panose="02010609060101010101" pitchFamily="49" charset="-122"/>
                </a:rPr>
                <a:t>课时</a:t>
              </a:r>
              <a:endParaRPr lang="zh-CN" altLang="en-US" sz="3200" b="1">
                <a:solidFill>
                  <a:srgbClr val="AB7B3B"/>
                </a:solidFill>
                <a:latin typeface="黑体" panose="02010609060101010101" pitchFamily="49" charset="-122"/>
              </a:endParaRPr>
            </a:p>
          </p:txBody>
        </p:sp>
      </p:grpSp>
      <p:cxnSp>
        <p:nvCxnSpPr>
          <p:cNvPr id="55307" name="直接连接符 21"/>
          <p:cNvCxnSpPr/>
          <p:nvPr/>
        </p:nvCxnSpPr>
        <p:spPr>
          <a:xfrm>
            <a:off x="3995738" y="1684338"/>
            <a:ext cx="600075" cy="0"/>
          </a:xfrm>
          <a:prstGeom prst="line">
            <a:avLst/>
          </a:prstGeom>
          <a:noFill/>
          <a:ln w="12700">
            <a:solidFill>
              <a:srgbClr val="FFFF00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/>
      <p:bldP spid="55303" grpId="0"/>
      <p:bldP spid="5530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矩形 2"/>
          <p:cNvSpPr/>
          <p:nvPr/>
        </p:nvSpPr>
        <p:spPr>
          <a:xfrm>
            <a:off x="684213" y="411163"/>
            <a:ext cx="7416800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你们知道</a:t>
            </a:r>
            <a:r>
              <a:rPr lang="en-US" altLang="zh-CN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1840</a:t>
            </a: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年的中国发生了什么重要的事情吗？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3" name="矩形 3"/>
          <p:cNvSpPr/>
          <p:nvPr/>
        </p:nvSpPr>
        <p:spPr>
          <a:xfrm>
            <a:off x="3708400" y="1338263"/>
            <a:ext cx="273526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鸦片战争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4" name="矩形 4"/>
          <p:cNvSpPr/>
          <p:nvPr/>
        </p:nvSpPr>
        <p:spPr>
          <a:xfrm>
            <a:off x="684213" y="2066925"/>
            <a:ext cx="7920037" cy="2376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66CC"/>
                </a:solidFill>
                <a:latin typeface="宋体" panose="02010600030101010101" pitchFamily="2" charset="-122"/>
              </a:rPr>
              <a:t>    1839</a:t>
            </a:r>
            <a:r>
              <a:rPr lang="zh-CN" altLang="en-US" sz="3200" b="1">
                <a:solidFill>
                  <a:srgbClr val="0066CC"/>
                </a:solidFill>
                <a:latin typeface="宋体" panose="02010600030101010101" pitchFamily="2" charset="-122"/>
              </a:rPr>
              <a:t>年，正是鸦片战争的前一年，曾经强盛的大清帝国行将没落。腐朽的清政府对外卑躬屈膝，对内大肆打压，官吏贪污腐败，民不聊生。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4"/>
          <p:cNvSpPr txBox="1"/>
          <p:nvPr/>
        </p:nvSpPr>
        <p:spPr>
          <a:xfrm>
            <a:off x="1081088" y="1276350"/>
            <a:ext cx="7208837" cy="2689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龚自珍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1792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1841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），清末思想家、文学家，一名巩祚，仁和（今浙江杭州）人。道光年间进士。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主要作品：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己亥杂诗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明良论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7" name="文本框 1"/>
          <p:cNvSpPr txBox="1"/>
          <p:nvPr/>
        </p:nvSpPr>
        <p:spPr>
          <a:xfrm>
            <a:off x="741363" y="195263"/>
            <a:ext cx="677862" cy="172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7348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0" y="4625975"/>
            <a:ext cx="6751638" cy="661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文本框 5"/>
          <p:cNvSpPr txBox="1"/>
          <p:nvPr/>
        </p:nvSpPr>
        <p:spPr>
          <a:xfrm>
            <a:off x="684213" y="0"/>
            <a:ext cx="746125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1" name="矩形 1"/>
          <p:cNvSpPr/>
          <p:nvPr/>
        </p:nvSpPr>
        <p:spPr>
          <a:xfrm>
            <a:off x="1476375" y="1268413"/>
            <a:ext cx="6911975" cy="2076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自由读诗，要求读准字音，能正确地读顺诗句，掌握朗读节奏。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说说通过自学，你能读懂什么？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  <p:pic>
        <p:nvPicPr>
          <p:cNvPr id="58372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0" y="4625975"/>
            <a:ext cx="6751638" cy="661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文本框 1"/>
          <p:cNvSpPr txBox="1"/>
          <p:nvPr/>
        </p:nvSpPr>
        <p:spPr>
          <a:xfrm>
            <a:off x="900113" y="1176338"/>
            <a:ext cx="8502650" cy="2790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己亥杂诗</a:t>
            </a:r>
            <a:endParaRPr lang="en-US" altLang="zh-CN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30000"/>
              </a:lnSpc>
            </a:pPr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龚自珍</a:t>
            </a:r>
            <a:endParaRPr lang="en-US" altLang="zh-CN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30000"/>
              </a:lnSpc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九州生气恃风雷，万马齐喑究可哀。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30000"/>
              </a:lnSpc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我劝天公重抖擞，不拘一格降人才。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5" name="文本框 6"/>
          <p:cNvSpPr txBox="1"/>
          <p:nvPr/>
        </p:nvSpPr>
        <p:spPr>
          <a:xfrm>
            <a:off x="2411413" y="4300538"/>
            <a:ext cx="81375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想象你看到了一幅幅怎样的画面？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文本框 1"/>
          <p:cNvSpPr txBox="1"/>
          <p:nvPr/>
        </p:nvSpPr>
        <p:spPr>
          <a:xfrm>
            <a:off x="539750" y="1106488"/>
            <a:ext cx="8012113" cy="2892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己亥杂诗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龚自珍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九州生气恃风雷，万马齐喑究可哀。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我劝天公重抖擞，不拘一格降人材。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19" name="文本框 5"/>
          <p:cNvSpPr txBox="1"/>
          <p:nvPr/>
        </p:nvSpPr>
        <p:spPr>
          <a:xfrm>
            <a:off x="755650" y="12700"/>
            <a:ext cx="576263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品悟诗情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0" name="矩形 5"/>
          <p:cNvSpPr/>
          <p:nvPr/>
        </p:nvSpPr>
        <p:spPr>
          <a:xfrm>
            <a:off x="1403350" y="355600"/>
            <a:ext cx="6446838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借助注解，初步理解诗意。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1" name="TextBox 5"/>
          <p:cNvSpPr txBox="1"/>
          <p:nvPr/>
        </p:nvSpPr>
        <p:spPr>
          <a:xfrm>
            <a:off x="1700213" y="2441575"/>
            <a:ext cx="1223962" cy="709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生气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2" name="文本框 2"/>
          <p:cNvSpPr txBox="1"/>
          <p:nvPr/>
        </p:nvSpPr>
        <p:spPr>
          <a:xfrm>
            <a:off x="1331913" y="1003300"/>
            <a:ext cx="2495550" cy="1385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活力，生命力。这里指朝气蓬勃的局面。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3" name="TextBox 5"/>
          <p:cNvSpPr txBox="1"/>
          <p:nvPr/>
        </p:nvSpPr>
        <p:spPr>
          <a:xfrm>
            <a:off x="4452938" y="2447925"/>
            <a:ext cx="2062162" cy="709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万马齐喑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4" name="文本框 2"/>
          <p:cNvSpPr txBox="1"/>
          <p:nvPr/>
        </p:nvSpPr>
        <p:spPr>
          <a:xfrm>
            <a:off x="5797550" y="901700"/>
            <a:ext cx="2717800" cy="1816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指社会政局毫无生气，人们都沉默不语，不敢发表意见。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0425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0" y="4625975"/>
            <a:ext cx="6751638" cy="661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0426" name="TextBox 5"/>
          <p:cNvSpPr txBox="1"/>
          <p:nvPr/>
        </p:nvSpPr>
        <p:spPr>
          <a:xfrm>
            <a:off x="4459288" y="3163888"/>
            <a:ext cx="2062162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不拘一格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7" name="文本框 2"/>
          <p:cNvSpPr txBox="1"/>
          <p:nvPr/>
        </p:nvSpPr>
        <p:spPr>
          <a:xfrm>
            <a:off x="3059113" y="3789363"/>
            <a:ext cx="5184775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希望打破死板、陈旧的制度，选拔任用各个方面的人才。</a:t>
            </a:r>
            <a:endParaRPr lang="zh-CN" altLang="en-US" sz="2800" b="1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21" grpId="0"/>
      <p:bldP spid="60422" grpId="0"/>
      <p:bldP spid="60423" grpId="0"/>
      <p:bldP spid="60424" grpId="0"/>
      <p:bldP spid="60426" grpId="0"/>
      <p:bldP spid="6042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框 5"/>
          <p:cNvSpPr txBox="1"/>
          <p:nvPr/>
        </p:nvSpPr>
        <p:spPr>
          <a:xfrm>
            <a:off x="684213" y="0"/>
            <a:ext cx="746125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理解诗情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43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0" y="4625975"/>
            <a:ext cx="6751638" cy="661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44" name="矩形 4"/>
          <p:cNvSpPr/>
          <p:nvPr/>
        </p:nvSpPr>
        <p:spPr>
          <a:xfrm>
            <a:off x="1476375" y="1708150"/>
            <a:ext cx="6580188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再读全诗，自己想象画面，小组汇报交流，讨论想象到的画面。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矩形 1"/>
          <p:cNvSpPr/>
          <p:nvPr/>
        </p:nvSpPr>
        <p:spPr>
          <a:xfrm>
            <a:off x="395288" y="777875"/>
            <a:ext cx="8388350" cy="777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九州生气恃风雷，万马齐喑究可哀。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467" name="TextBox 5"/>
          <p:cNvSpPr txBox="1"/>
          <p:nvPr/>
        </p:nvSpPr>
        <p:spPr>
          <a:xfrm>
            <a:off x="4475163" y="773113"/>
            <a:ext cx="2303462" cy="777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万马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468" name="TextBox 5"/>
          <p:cNvSpPr txBox="1"/>
          <p:nvPr/>
        </p:nvSpPr>
        <p:spPr>
          <a:xfrm>
            <a:off x="4475163" y="771525"/>
            <a:ext cx="2303462" cy="779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万马齐喑</a:t>
            </a:r>
            <a:endParaRPr lang="zh-CN" altLang="en-US" sz="40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469" name="AutoShape 3"/>
          <p:cNvSpPr>
            <a:spLocks noChangeArrowheads="1"/>
          </p:cNvSpPr>
          <p:nvPr/>
        </p:nvSpPr>
        <p:spPr bwMode="auto">
          <a:xfrm>
            <a:off x="468313" y="2130425"/>
            <a:ext cx="4216400" cy="2482850"/>
          </a:xfrm>
          <a:prstGeom prst="cloudCallout">
            <a:avLst>
              <a:gd name="adj1" fmla="val 57601"/>
              <a:gd name="adj2" fmla="val -5946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提到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万马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你想到的是什么词？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62470" name="AutoShape 3"/>
          <p:cNvSpPr>
            <a:spLocks noChangeArrowheads="1"/>
          </p:cNvSpPr>
          <p:nvPr/>
        </p:nvSpPr>
        <p:spPr bwMode="auto">
          <a:xfrm>
            <a:off x="468313" y="2124075"/>
            <a:ext cx="4216400" cy="2482850"/>
          </a:xfrm>
          <a:prstGeom prst="cloudCallout">
            <a:avLst>
              <a:gd name="adj1" fmla="val 57601"/>
              <a:gd name="adj2" fmla="val -5946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10000"/>
              </a:lnSpc>
            </a:pPr>
            <a:r>
              <a:rPr lang="zh-CN" altLang="en-US" sz="4000" b="1" spc="0">
                <a:latin typeface="宋体" panose="02010600030101010101" pitchFamily="2" charset="-122"/>
              </a:rPr>
              <a:t>万马奔腾</a:t>
            </a:r>
            <a:endParaRPr lang="en-US" altLang="zh-CN" sz="4000" b="1">
              <a:latin typeface="宋体" panose="02010600030101010101" pitchFamily="2" charset="-122"/>
            </a:endParaRPr>
          </a:p>
          <a:p>
            <a:pPr marL="0" lvl="0" indent="0" algn="ctr" eaLnBrk="1" hangingPunct="0">
              <a:lnSpc>
                <a:spcPct val="110000"/>
              </a:lnSpc>
            </a:pPr>
            <a:r>
              <a:rPr lang="zh-CN" altLang="en-US" sz="4000" b="1" spc="0">
                <a:latin typeface="宋体" panose="02010600030101010101" pitchFamily="2" charset="-122"/>
              </a:rPr>
              <a:t>万马齐鸣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sp>
        <p:nvSpPr>
          <p:cNvPr id="62471" name="AutoShape 3"/>
          <p:cNvSpPr>
            <a:spLocks noChangeArrowheads="1"/>
          </p:cNvSpPr>
          <p:nvPr/>
        </p:nvSpPr>
        <p:spPr bwMode="auto">
          <a:xfrm>
            <a:off x="3995738" y="2071688"/>
            <a:ext cx="4897437" cy="2587625"/>
          </a:xfrm>
          <a:prstGeom prst="cloudCallout">
            <a:avLst>
              <a:gd name="adj1" fmla="val -16696"/>
              <a:gd name="adj2" fmla="val -6123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看到这个词语你眼前出现的是怎样的场面？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62472" name="组合 3"/>
          <p:cNvGrpSpPr/>
          <p:nvPr/>
        </p:nvGrpSpPr>
        <p:grpSpPr>
          <a:xfrm>
            <a:off x="3811588" y="1924050"/>
            <a:ext cx="5111750" cy="3003550"/>
            <a:chOff x="3811555" y="1923678"/>
            <a:chExt cx="5112537" cy="3004653"/>
          </a:xfrm>
        </p:grpSpPr>
        <p:sp>
          <p:nvSpPr>
            <p:cNvPr id="62474" name="AutoShape 3"/>
            <p:cNvSpPr>
              <a:spLocks noChangeArrowheads="1"/>
            </p:cNvSpPr>
            <p:nvPr/>
          </p:nvSpPr>
          <p:spPr bwMode="auto">
            <a:xfrm>
              <a:off x="3811555" y="1923678"/>
              <a:ext cx="5112537" cy="3004653"/>
            </a:xfrm>
            <a:prstGeom prst="cloudCallout">
              <a:avLst>
                <a:gd name="adj1" fmla="val -16696"/>
                <a:gd name="adj2" fmla="val -61233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10000"/>
                </a:lnSpc>
              </a:pPr>
              <a:endParaRPr lang="zh-CN" altLang="en-US" sz="3200" b="1">
                <a:latin typeface="宋体" panose="02010600030101010101" pitchFamily="2" charset="-122"/>
              </a:endParaRPr>
            </a:p>
          </p:txBody>
        </p:sp>
        <p:sp>
          <p:nvSpPr>
            <p:cNvPr id="62475" name="矩形 2"/>
            <p:cNvSpPr/>
            <p:nvPr/>
          </p:nvSpPr>
          <p:spPr>
            <a:xfrm>
              <a:off x="4320449" y="2160890"/>
              <a:ext cx="4572000" cy="240873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</a:rPr>
                <a:t>    这里龚自珍说的只是大清朝的马呢？他实际指的又是什么？从哪里看出来的？</a:t>
              </a:r>
              <a:endParaRPr lang="zh-CN" altLang="en-US" sz="3200"/>
            </a:p>
          </p:txBody>
        </p:sp>
      </p:grpSp>
      <p:sp>
        <p:nvSpPr>
          <p:cNvPr id="62473" name="TextBox 5"/>
          <p:cNvSpPr txBox="1"/>
          <p:nvPr/>
        </p:nvSpPr>
        <p:spPr>
          <a:xfrm>
            <a:off x="2411413" y="266700"/>
            <a:ext cx="55260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举国上下死气沉沉的局面。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  <p:bldP spid="62469" grpId="0" animBg="1"/>
      <p:bldP spid="62470" grpId="0" animBg="1"/>
      <p:bldP spid="62471" grpId="0" animBg="1"/>
      <p:bldP spid="624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9725"/>
            <a:ext cx="9144000" cy="4564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7" name="文本框 5"/>
          <p:cNvSpPr txBox="1"/>
          <p:nvPr/>
        </p:nvSpPr>
        <p:spPr>
          <a:xfrm>
            <a:off x="4716463" y="339725"/>
            <a:ext cx="4194175" cy="431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题临安邸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林 升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山外青山楼外楼，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西湖歌舞几时休？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暖风熏得游人醉，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直把杭州作汴州。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文本框 5"/>
          <p:cNvSpPr txBox="1"/>
          <p:nvPr/>
        </p:nvSpPr>
        <p:spPr>
          <a:xfrm>
            <a:off x="576263" y="339725"/>
            <a:ext cx="3887787" cy="431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示 儿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陆 游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死去元知万事空，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但悲不见九州同。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王师北定中原日，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家祭无忘告乃翁。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389" name="直接连接符 17"/>
          <p:cNvCxnSpPr/>
          <p:nvPr/>
        </p:nvCxnSpPr>
        <p:spPr>
          <a:xfrm flipH="1">
            <a:off x="4565650" y="23813"/>
            <a:ext cx="0" cy="5100637"/>
          </a:xfrm>
          <a:prstGeom prst="line">
            <a:avLst/>
          </a:prstGeom>
          <a:noFill/>
          <a:ln w="19050">
            <a:solidFill>
              <a:srgbClr val="46505C"/>
            </a:solidFill>
            <a:prstDash val="dash"/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矩形 1"/>
          <p:cNvSpPr/>
          <p:nvPr/>
        </p:nvSpPr>
        <p:spPr>
          <a:xfrm>
            <a:off x="825500" y="842963"/>
            <a:ext cx="69119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这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举国上下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包括哪些人？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  <p:sp>
        <p:nvSpPr>
          <p:cNvPr id="63491" name="矩形 2"/>
          <p:cNvSpPr/>
          <p:nvPr/>
        </p:nvSpPr>
        <p:spPr>
          <a:xfrm>
            <a:off x="2051050" y="1785938"/>
            <a:ext cx="554513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君、官、民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3492" name="矩形 3"/>
          <p:cNvSpPr/>
          <p:nvPr/>
        </p:nvSpPr>
        <p:spPr>
          <a:xfrm>
            <a:off x="825500" y="2787650"/>
            <a:ext cx="7634288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又是怎样的死气沉沉呢？结合课前搜集到的资料说一说。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706438"/>
            <a:ext cx="5772150" cy="3730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4515" name="TextBox 5"/>
          <p:cNvSpPr txBox="1"/>
          <p:nvPr/>
        </p:nvSpPr>
        <p:spPr>
          <a:xfrm>
            <a:off x="34925" y="1058863"/>
            <a:ext cx="800100" cy="2881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4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万马齐喑</a:t>
            </a:r>
            <a:endParaRPr lang="zh-CN" altLang="en-US" sz="40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3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782638"/>
            <a:ext cx="5726113" cy="3578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553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138" y="762000"/>
            <a:ext cx="5648325" cy="3670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5540" name="图片 5"/>
          <p:cNvPicPr>
            <a:picLocks noChangeAspect="1"/>
          </p:cNvPicPr>
          <p:nvPr/>
        </p:nvPicPr>
        <p:blipFill>
          <a:blip r:embed="rId3"/>
          <a:srcRect l="5040" t="5834" r="4242" b="6169"/>
          <a:stretch>
            <a:fillRect/>
          </a:stretch>
        </p:blipFill>
        <p:spPr>
          <a:xfrm>
            <a:off x="304800" y="762000"/>
            <a:ext cx="2989263" cy="3675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2" name="Picture 2" descr="https://timgsa.baidu.com/timg?image&amp;quality=80&amp;size=b9999_10000&amp;sec=1561608706512&amp;di=eae62e4bf10c74e18313facd742c886e&amp;imgtype=0&amp;src=http%3A%2F%2Fp3.ssl.cdn.btime.com%2Ft01737d532c30908bb0.jpg%3Fsize%3D600x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200" y="1042988"/>
            <a:ext cx="6915150" cy="3168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矩形 1"/>
          <p:cNvSpPr/>
          <p:nvPr/>
        </p:nvSpPr>
        <p:spPr>
          <a:xfrm>
            <a:off x="611188" y="700088"/>
            <a:ext cx="83200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看到这一切，用一个词说说你此刻的心情。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  <p:sp>
        <p:nvSpPr>
          <p:cNvPr id="67587" name="矩形 2"/>
          <p:cNvSpPr/>
          <p:nvPr/>
        </p:nvSpPr>
        <p:spPr>
          <a:xfrm>
            <a:off x="1838325" y="1276350"/>
            <a:ext cx="554513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悲哀、愤恨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7588" name="矩形 3"/>
          <p:cNvSpPr/>
          <p:nvPr/>
        </p:nvSpPr>
        <p:spPr>
          <a:xfrm>
            <a:off x="614363" y="2027238"/>
            <a:ext cx="7993062" cy="2716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这悲愤交加的情绪同样也翻滚在龚自珍的脑海，他选择了最能表达他此刻心情的一个字：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哀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30000"/>
              </a:lnSpc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大家再次读一读这句诗。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610" name="组合 7"/>
          <p:cNvGrpSpPr/>
          <p:nvPr/>
        </p:nvGrpSpPr>
        <p:grpSpPr>
          <a:xfrm>
            <a:off x="2124075" y="339725"/>
            <a:ext cx="4694238" cy="977900"/>
            <a:chOff x="2116548" y="411510"/>
            <a:chExt cx="4695004" cy="977900"/>
          </a:xfrm>
        </p:grpSpPr>
        <p:sp>
          <p:nvSpPr>
            <p:cNvPr id="68615" name="矩形 1"/>
            <p:cNvSpPr/>
            <p:nvPr/>
          </p:nvSpPr>
          <p:spPr>
            <a:xfrm>
              <a:off x="2116548" y="483518"/>
              <a:ext cx="4695004" cy="76944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九州生气恃风雷</a:t>
              </a:r>
              <a:endParaRPr lang="en-US" altLang="zh-CN" sz="4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8616" name="组合 1"/>
            <p:cNvGrpSpPr/>
            <p:nvPr/>
          </p:nvGrpSpPr>
          <p:grpSpPr>
            <a:xfrm>
              <a:off x="2195735" y="411510"/>
              <a:ext cx="4536505" cy="977900"/>
              <a:chOff x="1423746" y="1993307"/>
              <a:chExt cx="4537278" cy="978451"/>
            </a:xfrm>
          </p:grpSpPr>
          <p:pic>
            <p:nvPicPr>
              <p:cNvPr id="68617" name="图片 1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16200000">
                <a:off x="1387093" y="2345003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68618" name="图片 1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5334270" y="2029958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68611" name="文本框 8"/>
          <p:cNvSpPr txBox="1"/>
          <p:nvPr/>
        </p:nvSpPr>
        <p:spPr>
          <a:xfrm>
            <a:off x="900113" y="1300163"/>
            <a:ext cx="7416800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他希望的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九州生气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是怎样的？用平时积累的词语说说。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68612" name="矩形 10"/>
          <p:cNvSpPr/>
          <p:nvPr/>
        </p:nvSpPr>
        <p:spPr>
          <a:xfrm>
            <a:off x="1403350" y="2698750"/>
            <a:ext cx="720090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国泰民安、生机勃勃、安居乐业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3" name="文本框 11"/>
          <p:cNvSpPr txBox="1"/>
          <p:nvPr/>
        </p:nvSpPr>
        <p:spPr>
          <a:xfrm>
            <a:off x="900113" y="3378200"/>
            <a:ext cx="7416800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风雷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是巨大的社会变革，你希望这风雷涤去什么？唤醒什么？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68614" name="矩形 13"/>
          <p:cNvSpPr/>
          <p:nvPr/>
        </p:nvSpPr>
        <p:spPr>
          <a:xfrm>
            <a:off x="2417763" y="414338"/>
            <a:ext cx="2736850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九州生气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文本框 8"/>
          <p:cNvSpPr txBox="1"/>
          <p:nvPr/>
        </p:nvSpPr>
        <p:spPr>
          <a:xfrm>
            <a:off x="755650" y="1290638"/>
            <a:ext cx="7777163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盼望着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九州生气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，可偏偏生活在这样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万马齐喑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的哀世中，叫人怎么不感慨！带着这种深切的悲愤和满怀的激昂合起来再读这两行诗。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0658" name="组合 7"/>
          <p:cNvGrpSpPr/>
          <p:nvPr/>
        </p:nvGrpSpPr>
        <p:grpSpPr>
          <a:xfrm>
            <a:off x="1908175" y="339725"/>
            <a:ext cx="4910138" cy="1666875"/>
            <a:chOff x="1900142" y="411506"/>
            <a:chExt cx="4911410" cy="1667521"/>
          </a:xfrm>
        </p:grpSpPr>
        <p:sp>
          <p:nvSpPr>
            <p:cNvPr id="70661" name="矩形 1"/>
            <p:cNvSpPr/>
            <p:nvPr/>
          </p:nvSpPr>
          <p:spPr>
            <a:xfrm>
              <a:off x="2116548" y="483518"/>
              <a:ext cx="4695004" cy="14465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我劝天公重抖擞，不拘一格降人材。</a:t>
              </a:r>
              <a:endParaRPr lang="en-US" altLang="zh-CN" sz="4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0662" name="组合 1"/>
            <p:cNvGrpSpPr/>
            <p:nvPr/>
          </p:nvGrpSpPr>
          <p:grpSpPr>
            <a:xfrm>
              <a:off x="1900142" y="411506"/>
              <a:ext cx="4832098" cy="1667521"/>
              <a:chOff x="1128103" y="1993307"/>
              <a:chExt cx="4832921" cy="1668465"/>
            </a:xfrm>
          </p:grpSpPr>
          <p:pic>
            <p:nvPicPr>
              <p:cNvPr id="70663" name="图片 1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16200000">
                <a:off x="1091450" y="3035017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70664" name="图片 1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5334270" y="2029958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70659" name="文本框 8"/>
          <p:cNvSpPr txBox="1"/>
          <p:nvPr/>
        </p:nvSpPr>
        <p:spPr>
          <a:xfrm>
            <a:off x="763588" y="2030413"/>
            <a:ext cx="7415212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读一读这两句，我劝谁？劝什么？怎样劝？用自己的话和表演来劝说。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70660" name="文本框 12"/>
          <p:cNvSpPr txBox="1"/>
          <p:nvPr/>
        </p:nvSpPr>
        <p:spPr>
          <a:xfrm>
            <a:off x="763588" y="3449638"/>
            <a:ext cx="7415212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</a:rPr>
              <a:t>结合作者写诗的社会背景，再读一读这两句诗。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文本框 5"/>
          <p:cNvSpPr txBox="1"/>
          <p:nvPr/>
        </p:nvSpPr>
        <p:spPr>
          <a:xfrm>
            <a:off x="684213" y="0"/>
            <a:ext cx="746125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感悟写法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83" name="矩形 4"/>
          <p:cNvSpPr/>
          <p:nvPr/>
        </p:nvSpPr>
        <p:spPr>
          <a:xfrm>
            <a:off x="1584325" y="915988"/>
            <a:ext cx="6875463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将整首诗完整地读一读，这首诗表达了作者怎样的愿望？带着这种感情，再读一读这首诗。</a:t>
            </a:r>
            <a:endParaRPr lang="zh-CN" altLang="en-US" sz="3200" b="1">
              <a:solidFill>
                <a:srgbClr val="46505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84" name="矩形 4"/>
          <p:cNvSpPr/>
          <p:nvPr/>
        </p:nvSpPr>
        <p:spPr>
          <a:xfrm>
            <a:off x="755650" y="2873375"/>
            <a:ext cx="7920038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66CC"/>
                </a:solidFill>
                <a:latin typeface="宋体" panose="02010600030101010101" pitchFamily="2" charset="-122"/>
              </a:rPr>
              <a:t>    这首诗通过描写当时社会政治死气沉沉的状况，表达了诗人希望社会变革和期待人才辈出的强烈愿望。</a:t>
            </a:r>
            <a:endParaRPr lang="en-US" altLang="zh-CN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文本框 1"/>
          <p:cNvSpPr txBox="1"/>
          <p:nvPr/>
        </p:nvSpPr>
        <p:spPr>
          <a:xfrm>
            <a:off x="539750" y="915988"/>
            <a:ext cx="8274050" cy="320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这看不见摸不着的情绪，作者通过创造了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万马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风雷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天公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这样浩大的意象来表达。这样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创景抒情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的表达方式与我们常见的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借景抒情</a:t>
            </a:r>
            <a:r>
              <a:rPr lang="zh-CN" altLang="en-US" sz="3200" b="1">
                <a:latin typeface="宋体" panose="02010600030101010101" pitchFamily="2" charset="-122"/>
              </a:rPr>
              <a:t>”“</a:t>
            </a:r>
            <a:r>
              <a:rPr lang="zh-CN" altLang="en-US" sz="3200" b="1">
                <a:latin typeface="宋体" panose="02010600030101010101" pitchFamily="2" charset="-122"/>
              </a:rPr>
              <a:t>触景生情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既相同又相异，也表现出龚自珍极高的艺术成就。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5"/>
          <p:cNvSpPr txBox="1"/>
          <p:nvPr/>
        </p:nvSpPr>
        <p:spPr>
          <a:xfrm>
            <a:off x="827088" y="1347788"/>
            <a:ext cx="8099425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相同：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作者都是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南宋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的诗人。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都表达了作者</a:t>
            </a: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忧国忧民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的思想感情。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框 5"/>
          <p:cNvSpPr txBox="1"/>
          <p:nvPr/>
        </p:nvSpPr>
        <p:spPr>
          <a:xfrm>
            <a:off x="684213" y="0"/>
            <a:ext cx="746125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731" name="文本框 5"/>
          <p:cNvSpPr txBox="1"/>
          <p:nvPr/>
        </p:nvSpPr>
        <p:spPr>
          <a:xfrm>
            <a:off x="474663" y="771525"/>
            <a:ext cx="8194675" cy="3194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己亥杂诗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（其五）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龚自珍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浩荡离愁白日斜，吟鞭东指即天涯。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落红不是无情物，化作春泥更护花。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框 5"/>
          <p:cNvSpPr txBox="1"/>
          <p:nvPr/>
        </p:nvSpPr>
        <p:spPr>
          <a:xfrm>
            <a:off x="684213" y="0"/>
            <a:ext cx="746125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5" name="文本框 3"/>
          <p:cNvSpPr txBox="1"/>
          <p:nvPr/>
        </p:nvSpPr>
        <p:spPr>
          <a:xfrm>
            <a:off x="1619250" y="1844675"/>
            <a:ext cx="6481763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课外搜集一些有关爱国的诗歌或语句，抄写在作业本上。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文本框 5"/>
          <p:cNvSpPr txBox="1"/>
          <p:nvPr/>
        </p:nvSpPr>
        <p:spPr>
          <a:xfrm>
            <a:off x="684213" y="0"/>
            <a:ext cx="746125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779" name="TextBox 13"/>
          <p:cNvSpPr txBox="1"/>
          <p:nvPr/>
        </p:nvSpPr>
        <p:spPr>
          <a:xfrm>
            <a:off x="3197225" y="612775"/>
            <a:ext cx="317500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己亥杂诗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0" name="左大括号 5"/>
          <p:cNvSpPr/>
          <p:nvPr/>
        </p:nvSpPr>
        <p:spPr>
          <a:xfrm>
            <a:off x="1393825" y="1885950"/>
            <a:ext cx="227013" cy="1987550"/>
          </a:xfrm>
          <a:prstGeom prst="leftBrace">
            <a:avLst>
              <a:gd name="adj1" fmla="val 33278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5781" name="TextBox 15"/>
          <p:cNvSpPr txBox="1"/>
          <p:nvPr/>
        </p:nvSpPr>
        <p:spPr>
          <a:xfrm>
            <a:off x="1579563" y="1725613"/>
            <a:ext cx="207645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万马齐喑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2" name="左大括号 7"/>
          <p:cNvSpPr/>
          <p:nvPr/>
        </p:nvSpPr>
        <p:spPr>
          <a:xfrm flipH="1">
            <a:off x="5967413" y="1862138"/>
            <a:ext cx="212725" cy="1960562"/>
          </a:xfrm>
          <a:prstGeom prst="leftBrace">
            <a:avLst>
              <a:gd name="adj1" fmla="val 61272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5783" name="TextBox 17"/>
          <p:cNvSpPr txBox="1"/>
          <p:nvPr/>
        </p:nvSpPr>
        <p:spPr>
          <a:xfrm>
            <a:off x="6207125" y="2262188"/>
            <a:ext cx="2714625" cy="1077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希望改革现状期待人才辈出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4" name="矩形 9"/>
          <p:cNvSpPr/>
          <p:nvPr/>
        </p:nvSpPr>
        <p:spPr>
          <a:xfrm>
            <a:off x="3390900" y="2014538"/>
            <a:ext cx="577850" cy="130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5785" name="TextBox 19"/>
          <p:cNvSpPr txBox="1"/>
          <p:nvPr/>
        </p:nvSpPr>
        <p:spPr>
          <a:xfrm>
            <a:off x="3924300" y="1787525"/>
            <a:ext cx="1925638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政治昏暗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6" name="TextBox 20"/>
          <p:cNvSpPr txBox="1"/>
          <p:nvPr/>
        </p:nvSpPr>
        <p:spPr>
          <a:xfrm>
            <a:off x="1508125" y="2862263"/>
            <a:ext cx="1900238" cy="1077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不拘一格降人才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7" name="矩形 12"/>
          <p:cNvSpPr/>
          <p:nvPr/>
        </p:nvSpPr>
        <p:spPr>
          <a:xfrm>
            <a:off x="3390900" y="3392488"/>
            <a:ext cx="577850" cy="130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5788" name="TextBox 22"/>
          <p:cNvSpPr txBox="1"/>
          <p:nvPr/>
        </p:nvSpPr>
        <p:spPr>
          <a:xfrm>
            <a:off x="3868738" y="3116263"/>
            <a:ext cx="19954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殷切期待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0" animBg="1"/>
      <p:bldP spid="75781" grpId="0"/>
      <p:bldP spid="75782" grpId="0" animBg="1"/>
      <p:bldP spid="75783" grpId="0"/>
      <p:bldP spid="75784" grpId="0" animBg="1"/>
      <p:bldP spid="75785" grpId="0"/>
      <p:bldP spid="75786" grpId="0"/>
      <p:bldP spid="75787" grpId="0" animBg="1"/>
      <p:bldP spid="7578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5"/>
          <p:cNvSpPr txBox="1">
            <a:spLocks noChangeArrowheads="1"/>
          </p:cNvSpPr>
          <p:nvPr/>
        </p:nvSpPr>
        <p:spPr bwMode="auto">
          <a:xfrm>
            <a:off x="611188" y="411163"/>
            <a:ext cx="8101012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黑体" panose="02010609060101010101" pitchFamily="49" charset="-122"/>
                <a:ea typeface="黑体" panose="02010609060101010101" pitchFamily="49" charset="-122"/>
              </a:rPr>
              <a:t>不同：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lvl="0" indent="-514350" eaLnBrk="1" hangingPunct="0">
              <a:lnSpc>
                <a:spcPct val="130000"/>
              </a:lnSpc>
              <a:buFont typeface="等线 Light" pitchFamily="2" charset="-122"/>
              <a:buAutoNum type="arabicPeriod"/>
            </a:pP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示儿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是诗人</a:t>
            </a:r>
            <a:r>
              <a:rPr lang="zh-CN" altLang="en-US" sz="3200" b="1" spc="0">
                <a:solidFill>
                  <a:srgbClr val="0066CC"/>
                </a:solidFill>
                <a:latin typeface="宋体" panose="02010600030101010101" pitchFamily="2" charset="-122"/>
              </a:rPr>
              <a:t>临终前写给儿子</a:t>
            </a:r>
            <a:r>
              <a:rPr lang="zh-CN" altLang="en-US" sz="3200" b="1" spc="0">
                <a:latin typeface="宋体" panose="02010600030101010101" pitchFamily="2" charset="-122"/>
              </a:rPr>
              <a:t>的；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题临安邸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写的是诗人</a:t>
            </a:r>
            <a:r>
              <a:rPr lang="zh-CN" altLang="en-US" sz="3200" b="1" spc="0">
                <a:solidFill>
                  <a:srgbClr val="0066CC"/>
                </a:solidFill>
                <a:latin typeface="宋体" panose="02010600030101010101" pitchFamily="2" charset="-122"/>
              </a:rPr>
              <a:t>对统治者的辛辣讽刺和无限愤慨</a:t>
            </a:r>
            <a:r>
              <a:rPr lang="zh-CN" altLang="en-US" sz="3200" b="1" spc="0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514350" lvl="0" indent="-514350" eaLnBrk="1" hangingPunct="0">
              <a:lnSpc>
                <a:spcPct val="130000"/>
              </a:lnSpc>
              <a:buFont typeface="等线 Light" pitchFamily="2" charset="-122"/>
              <a:buAutoNum type="arabicPeriod"/>
            </a:pP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示儿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solidFill>
                  <a:srgbClr val="0066CC"/>
                </a:solidFill>
                <a:latin typeface="宋体" panose="02010600030101010101" pitchFamily="2" charset="-122"/>
              </a:rPr>
              <a:t>直接诉说</a:t>
            </a:r>
            <a:r>
              <a:rPr lang="zh-CN" altLang="en-US" sz="3200" b="1" spc="0">
                <a:latin typeface="宋体" panose="02010600030101010101" pitchFamily="2" charset="-122"/>
              </a:rPr>
              <a:t>自己的心事；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题临安邸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则是</a:t>
            </a:r>
            <a:r>
              <a:rPr lang="zh-CN" altLang="en-US" sz="3200" b="1" spc="0">
                <a:solidFill>
                  <a:srgbClr val="0066CC"/>
                </a:solidFill>
                <a:latin typeface="宋体" panose="02010600030101010101" pitchFamily="2" charset="-122"/>
              </a:rPr>
              <a:t>借景抒情</a:t>
            </a:r>
            <a:r>
              <a:rPr lang="zh-CN" altLang="en-US" sz="3200" b="1" spc="0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5"/>
          <p:cNvSpPr txBox="1"/>
          <p:nvPr/>
        </p:nvSpPr>
        <p:spPr>
          <a:xfrm>
            <a:off x="755650" y="0"/>
            <a:ext cx="576263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59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2139950"/>
            <a:ext cx="1582738" cy="2535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9460" name="组合 10"/>
          <p:cNvGrpSpPr/>
          <p:nvPr/>
        </p:nvGrpSpPr>
        <p:grpSpPr>
          <a:xfrm flipH="1">
            <a:off x="2700338" y="1163638"/>
            <a:ext cx="5578475" cy="3062287"/>
            <a:chOff x="475076" y="1170228"/>
            <a:chExt cx="5617454" cy="3138786"/>
          </a:xfrm>
        </p:grpSpPr>
        <p:sp>
          <p:nvSpPr>
            <p:cNvPr id="19464" name="对话气泡: 圆角矩形 9"/>
            <p:cNvSpPr/>
            <p:nvPr/>
          </p:nvSpPr>
          <p:spPr>
            <a:xfrm>
              <a:off x="475076" y="1170228"/>
              <a:ext cx="5617454" cy="3138786"/>
            </a:xfrm>
            <a:prstGeom prst="wedgeRoundRectCallout">
              <a:avLst>
                <a:gd name="adj1" fmla="val 59935"/>
                <a:gd name="adj2" fmla="val -4921"/>
                <a:gd name="adj3" fmla="val 16667"/>
              </a:avLst>
            </a:prstGeom>
            <a:solidFill>
              <a:srgbClr val="46505C"/>
            </a:solidFill>
            <a:ln w="635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9465" name="文本框 8"/>
            <p:cNvSpPr txBox="1"/>
            <p:nvPr/>
          </p:nvSpPr>
          <p:spPr>
            <a:xfrm>
              <a:off x="679772" y="1496292"/>
              <a:ext cx="5365825" cy="24369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>
                  <a:solidFill>
                    <a:srgbClr val="FFC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陆游</a:t>
              </a:r>
              <a:r>
                <a:rPr lang="en-US" altLang="zh-CN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(1125</a:t>
              </a: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1210)</a:t>
              </a: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，字务观，号放翁，越州山阴</a:t>
              </a:r>
              <a:r>
                <a:rPr lang="en-US" altLang="zh-CN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今浙江绍兴</a:t>
              </a:r>
              <a:r>
                <a:rPr lang="en-US" altLang="zh-CN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人，南宋文学家、史学家、爱国诗人。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1" name="组合 19"/>
          <p:cNvGrpSpPr/>
          <p:nvPr/>
        </p:nvGrpSpPr>
        <p:grpSpPr>
          <a:xfrm flipH="1">
            <a:off x="2595563" y="1163638"/>
            <a:ext cx="5629275" cy="3060700"/>
            <a:chOff x="449499" y="1170228"/>
            <a:chExt cx="5668609" cy="3138238"/>
          </a:xfrm>
        </p:grpSpPr>
        <p:sp>
          <p:nvSpPr>
            <p:cNvPr id="19462" name="对话气泡: 圆角矩形 20"/>
            <p:cNvSpPr/>
            <p:nvPr/>
          </p:nvSpPr>
          <p:spPr>
            <a:xfrm>
              <a:off x="475076" y="1170228"/>
              <a:ext cx="5617454" cy="3138238"/>
            </a:xfrm>
            <a:prstGeom prst="wedgeRoundRectCallout">
              <a:avLst>
                <a:gd name="adj1" fmla="val 59255"/>
                <a:gd name="adj2" fmla="val -3176"/>
                <a:gd name="adj3" fmla="val 16667"/>
              </a:avLst>
            </a:prstGeom>
            <a:solidFill>
              <a:srgbClr val="46505C"/>
            </a:solidFill>
            <a:ln w="635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chemeClr val="bg1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9463" name="文本框 21"/>
            <p:cNvSpPr txBox="1"/>
            <p:nvPr/>
          </p:nvSpPr>
          <p:spPr>
            <a:xfrm>
              <a:off x="449499" y="1236313"/>
              <a:ext cx="5668609" cy="304269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他的诗有九千多首留存下来，内容极为丰富，大多抒发政治抱负，反映人民疾苦，批判当时统治阶级的屈辱求和，风格雄浑豪放。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5"/>
          <p:cNvSpPr txBox="1"/>
          <p:nvPr/>
        </p:nvSpPr>
        <p:spPr>
          <a:xfrm>
            <a:off x="755650" y="0"/>
            <a:ext cx="576263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背景介绍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矩形 11"/>
          <p:cNvSpPr/>
          <p:nvPr/>
        </p:nvSpPr>
        <p:spPr>
          <a:xfrm>
            <a:off x="1331913" y="1419225"/>
            <a:ext cx="6840537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46505C"/>
                </a:solidFill>
                <a:latin typeface="宋体" panose="02010600030101010101" pitchFamily="2" charset="-122"/>
              </a:rPr>
              <a:t>    宋高宗赵构建立南宋，为官者贪图荣华富贵，对外求和，大好河山落于金兵铁蹄之下，难以收复。</a:t>
            </a:r>
            <a:endParaRPr lang="zh-CN" altLang="en-US" sz="3200" b="1">
              <a:solidFill>
                <a:srgbClr val="46505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tags/tag1.xml><?xml version="1.0" encoding="utf-8"?>
<p:tagLst xmlns:p="http://schemas.openxmlformats.org/presentationml/2006/main">
  <p:tag name="MH" val="20190606114829"/>
  <p:tag name="MH_LIBRARY" val="GRAPHIC"/>
  <p:tag name="MH_ORDER" val="2"/>
  <p:tag name="MH_TYPE" val="Other"/>
</p:tagLst>
</file>

<file path=ppt/tags/tag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3933</Words>
  <Application>WPS 演示</Application>
  <PresentationFormat>全屏显示(16:9)</PresentationFormat>
  <Paragraphs>463</Paragraphs>
  <Slides>63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63</vt:i4>
      </vt:variant>
    </vt:vector>
  </HeadingPairs>
  <TitlesOfParts>
    <vt:vector size="77" baseType="lpstr">
      <vt:lpstr>Arial</vt:lpstr>
      <vt:lpstr>宋体</vt:lpstr>
      <vt:lpstr>Wingdings</vt:lpstr>
      <vt:lpstr>Calibri</vt:lpstr>
      <vt:lpstr>等线 Light</vt:lpstr>
      <vt:lpstr>等线</vt:lpstr>
      <vt:lpstr>楷体</vt:lpstr>
      <vt:lpstr>黑体</vt:lpstr>
      <vt:lpstr>微软雅黑</vt:lpstr>
      <vt:lpstr>Arial Unicode MS</vt:lpstr>
      <vt:lpstr>Cambria</vt:lpstr>
      <vt:lpstr>Arial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925</cp:revision>
  <dcterms:created xsi:type="dcterms:W3CDTF">2016-10-29T08:56:00Z</dcterms:created>
  <dcterms:modified xsi:type="dcterms:W3CDTF">2023-09-25T17:14:03Z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</vt:lpwstr>
  </property>
  <property fmtid="{D5CDD505-2E9C-101B-9397-08002B2CF9AE}" pid="3" name="KSOProductBuildVer">
    <vt:lpwstr>2052-12.1.0.15374</vt:lpwstr>
  </property>
  <property fmtid="{D5CDD505-2E9C-101B-9397-08002B2CF9AE}" pid="4" name="ICV">
    <vt:lpwstr>2D6BCE16C8D64B3B8D5CCAA20AF53C6C_12</vt:lpwstr>
  </property>
</Properties>
</file>