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63" r:id="rId16"/>
    <p:sldId id="278" r:id="rId17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874" y="59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数字编码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1876" y="678559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下面四个身份证号码分别是小明的爸爸、妈妈、爷爷和奶奶的，你能认真分辨一下吗？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4658" y="1880808"/>
            <a:ext cx="4176464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AAA42119540415321X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35001" y="2567820"/>
            <a:ext cx="4176464" cy="490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AAA421197903055321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35001" y="3240832"/>
            <a:ext cx="4176464" cy="482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AAA421195511103227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21916" y="3890971"/>
            <a:ext cx="4176464" cy="5115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AAA421197710213114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526" y="1413430"/>
            <a:ext cx="1626898" cy="162689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519800" y="2522819"/>
            <a:ext cx="2093664" cy="1175249"/>
            <a:chOff x="6876256" y="2715766"/>
            <a:chExt cx="2093664" cy="1175249"/>
          </a:xfrm>
        </p:grpSpPr>
        <p:sp>
          <p:nvSpPr>
            <p:cNvPr id="5" name="云形标注 4"/>
            <p:cNvSpPr/>
            <p:nvPr/>
          </p:nvSpPr>
          <p:spPr>
            <a:xfrm>
              <a:off x="6876256" y="2715766"/>
              <a:ext cx="1800200" cy="1175249"/>
            </a:xfrm>
            <a:prstGeom prst="cloudCallout">
              <a:avLst>
                <a:gd name="adj1" fmla="val 14179"/>
                <a:gd name="adj2" fmla="val -65825"/>
              </a:avLst>
            </a:prstGeom>
            <a:solidFill>
              <a:schemeClr val="bg1"/>
            </a:solidFill>
            <a:ln>
              <a:solidFill>
                <a:srgbClr val="4C884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080957" y="2835324"/>
              <a:ext cx="188896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奇数为男，偶数为女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Box 20"/>
          <p:cNvSpPr txBox="1"/>
          <p:nvPr/>
        </p:nvSpPr>
        <p:spPr>
          <a:xfrm>
            <a:off x="5370077" y="1849366"/>
            <a:ext cx="11763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爷爷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1"/>
          <p:cNvSpPr txBox="1"/>
          <p:nvPr/>
        </p:nvSpPr>
        <p:spPr>
          <a:xfrm>
            <a:off x="5350029" y="2567820"/>
            <a:ext cx="11779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5370078" y="3189944"/>
            <a:ext cx="11763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5370821" y="3831926"/>
            <a:ext cx="11779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13993" y="1785456"/>
            <a:ext cx="288032" cy="27363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634084" y="1785455"/>
            <a:ext cx="792088" cy="273630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100" y="698974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、张家口同为主办城市，也是中国继北京奥运会、南京青奥会后，中国第三次举办的奥运赛事。为了冬奥会的顺利召开，组委会招募了大批的志愿者，并按照城市、组别、场内外、男女生等信息进行编号，例如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150745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”表示的是在北京第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组的场内志愿者，第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号女生，那么在张家口第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组的场外志愿者，第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号男生的编号是多少？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1293" y="2863263"/>
            <a:ext cx="55431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”表示北京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”表示张家口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”表示场内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”表示场外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”分别表示女生和男生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5585" y="361876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289833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18" y="576193"/>
            <a:ext cx="5665510" cy="4042060"/>
          </a:xfrm>
          <a:prstGeom prst="rect">
            <a:avLst/>
          </a:prstGeom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6739" y="3192850"/>
            <a:ext cx="1668191" cy="166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4"/>
          <p:cNvGrpSpPr/>
          <p:nvPr/>
        </p:nvGrpSpPr>
        <p:grpSpPr bwMode="auto">
          <a:xfrm>
            <a:off x="507925" y="763252"/>
            <a:ext cx="3090951" cy="2439700"/>
            <a:chOff x="1939692" y="350278"/>
            <a:chExt cx="3172345" cy="805744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1939692" y="350278"/>
              <a:ext cx="3172345" cy="805744"/>
            </a:xfrm>
            <a:prstGeom prst="cloudCallout">
              <a:avLst>
                <a:gd name="adj1" fmla="val -29980"/>
                <a:gd name="adj2" fmla="val 65108"/>
              </a:avLst>
            </a:prstGeom>
            <a:solidFill>
              <a:schemeClr val="bg1"/>
            </a:solidFill>
            <a:ln w="19050" algn="ctr">
              <a:solidFill>
                <a:srgbClr val="4C884F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206665" y="418640"/>
              <a:ext cx="2431763" cy="640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小蜜蜂住在第三排，从左数第二栋，它的门牌号应该是多少呢？你能帮它写上吗？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829793" y="3636401"/>
            <a:ext cx="1759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09466" y="898551"/>
            <a:ext cx="939567" cy="12164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15616" y="699542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哪些地方用到了数字编码呢？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98" y="1995685"/>
            <a:ext cx="1621234" cy="51507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81775" y="3676874"/>
            <a:ext cx="1759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车牌号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53099"/>
            <a:ext cx="2132863" cy="15153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220324" y="3676874"/>
            <a:ext cx="2125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邮政编码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70197" y="3676874"/>
            <a:ext cx="2542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身份证号码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58725" y="1699759"/>
            <a:ext cx="2398357" cy="1600562"/>
            <a:chOff x="6258725" y="1699759"/>
            <a:chExt cx="2398357" cy="160056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8725" y="1843178"/>
              <a:ext cx="2314286" cy="14571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9094" y="1699759"/>
              <a:ext cx="1337988" cy="13379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745211" y="555526"/>
            <a:ext cx="531883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认识邮政编码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59" b="94260" l="7041" r="94029">
                        <a14:foregroundMark x1="27184" y1="4357" x2="34225" y2="89212"/>
                        <a14:foregroundMark x1="15775" y1="7400" x2="20588" y2="78008"/>
                        <a14:foregroundMark x1="28610" y1="16252" x2="19162" y2="66736"/>
                        <a14:foregroundMark x1="40196" y1="15837" x2="33422" y2="73582"/>
                        <a14:foregroundMark x1="33422" y1="73582" x2="32531" y2="72476"/>
                        <a14:foregroundMark x1="39661" y1="8299" x2="28877" y2="8990"/>
                        <a14:foregroundMark x1="90553" y1="25311" x2="92870" y2="54703"/>
                        <a14:foregroundMark x1="88146" y1="7676" x2="74599" y2="18050"/>
                        <a14:foregroundMark x1="74599" y1="18050" x2="74777" y2="18050"/>
                        <a14:foregroundMark x1="85027" y1="5118" x2="83244" y2="14039"/>
                        <a14:foregroundMark x1="80125" y1="3527" x2="88324" y2="12102"/>
                        <a14:foregroundMark x1="87433" y1="2559" x2="84314" y2="20954"/>
                        <a14:foregroundMark x1="84314" y1="20954" x2="85027" y2="23029"/>
                        <a14:foregroundMark x1="40374" y1="14799" x2="45455" y2="17911"/>
                        <a14:foregroundMark x1="40553" y1="36929" x2="41266" y2="53458"/>
                        <a14:foregroundMark x1="34670" y1="38797" x2="35918" y2="47580"/>
                        <a14:foregroundMark x1="42157" y1="34993" x2="44563" y2="50899"/>
                        <a14:foregroundMark x1="7041" y1="8091" x2="11052" y2="19917"/>
                        <a14:foregroundMark x1="24064" y1="90664" x2="29679" y2="90526"/>
                        <a14:foregroundMark x1="82799" y1="91079" x2="70766" y2="92116"/>
                        <a14:foregroundMark x1="90731" y1="89419" x2="71925" y2="94329"/>
                        <a14:foregroundMark x1="71925" y1="94329" x2="69251" y2="93223"/>
                        <a14:foregroundMark x1="93137" y1="10650" x2="94029" y2="17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73" y="1404492"/>
            <a:ext cx="2773584" cy="357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2339752" y="503032"/>
            <a:ext cx="531883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认识邮政编码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3814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17135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05757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50068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61446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22906" y="2186418"/>
            <a:ext cx="453600" cy="452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9351" y="1350937"/>
            <a:ext cx="39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邮政编码包含信息。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67481" y="1360093"/>
            <a:ext cx="3248298" cy="5232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肘形连接符 40"/>
          <p:cNvCxnSpPr/>
          <p:nvPr/>
        </p:nvCxnSpPr>
        <p:spPr>
          <a:xfrm>
            <a:off x="830614" y="2783368"/>
            <a:ext cx="696687" cy="177554"/>
          </a:xfrm>
          <a:prstGeom prst="bentConnector3">
            <a:avLst>
              <a:gd name="adj1" fmla="val -97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527301" y="2783368"/>
            <a:ext cx="0" cy="17755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肘形连接符 42"/>
          <p:cNvCxnSpPr/>
          <p:nvPr/>
        </p:nvCxnSpPr>
        <p:spPr>
          <a:xfrm flipV="1">
            <a:off x="1178957" y="2783369"/>
            <a:ext cx="1153600" cy="523782"/>
          </a:xfrm>
          <a:prstGeom prst="bentConnector3">
            <a:avLst>
              <a:gd name="adj1" fmla="val 10002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178957" y="3045260"/>
            <a:ext cx="0" cy="27076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肘形连接符 44"/>
          <p:cNvCxnSpPr/>
          <p:nvPr/>
        </p:nvCxnSpPr>
        <p:spPr>
          <a:xfrm flipV="1">
            <a:off x="1905037" y="2783368"/>
            <a:ext cx="1197295" cy="807680"/>
          </a:xfrm>
          <a:prstGeom prst="bentConnector3">
            <a:avLst>
              <a:gd name="adj1" fmla="val 99679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905037" y="3351163"/>
            <a:ext cx="0" cy="24876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 flipV="1">
            <a:off x="2493054" y="2925412"/>
            <a:ext cx="1728923" cy="960471"/>
          </a:xfrm>
          <a:prstGeom prst="bentConnector3">
            <a:avLst>
              <a:gd name="adj1" fmla="val 9775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499429" y="3637121"/>
            <a:ext cx="0" cy="24876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>
            <a:off x="3831327" y="2745608"/>
            <a:ext cx="696687" cy="177554"/>
          </a:xfrm>
          <a:prstGeom prst="bentConnector3">
            <a:avLst>
              <a:gd name="adj1" fmla="val -97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4528014" y="2745608"/>
            <a:ext cx="0" cy="17755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802180" y="2691222"/>
            <a:ext cx="100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湖北省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95962" y="3008251"/>
            <a:ext cx="98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荆门邮区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83557" y="3316028"/>
            <a:ext cx="1279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沙洋县邮局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00118" y="2622368"/>
            <a:ext cx="1491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投递局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559273" y="3581100"/>
            <a:ext cx="1629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五里镇邮电支局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762899" y="1014176"/>
            <a:ext cx="3767204" cy="1016394"/>
            <a:chOff x="4211960" y="1258146"/>
            <a:chExt cx="3767204" cy="1016394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58" name="TextBox 12"/>
            <p:cNvSpPr txBox="1">
              <a:spLocks noChangeArrowheads="1"/>
            </p:cNvSpPr>
            <p:nvPr/>
          </p:nvSpPr>
          <p:spPr bwMode="auto">
            <a:xfrm>
              <a:off x="4824028" y="1258146"/>
              <a:ext cx="3155136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前两位表示省（自治区、直辖市）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00640" y="1971413"/>
            <a:ext cx="4309012" cy="782910"/>
            <a:chOff x="4211960" y="1491630"/>
            <a:chExt cx="4309012" cy="78291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61" name="TextBox 12"/>
            <p:cNvSpPr txBox="1">
              <a:spLocks noChangeArrowheads="1"/>
            </p:cNvSpPr>
            <p:nvPr/>
          </p:nvSpPr>
          <p:spPr bwMode="auto">
            <a:xfrm>
              <a:off x="4820274" y="1625553"/>
              <a:ext cx="3700698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第三位表示邮区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00640" y="2739224"/>
            <a:ext cx="4329278" cy="782910"/>
            <a:chOff x="4211960" y="1491630"/>
            <a:chExt cx="4329278" cy="78291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64" name="TextBox 12"/>
            <p:cNvSpPr txBox="1">
              <a:spLocks noChangeArrowheads="1"/>
            </p:cNvSpPr>
            <p:nvPr/>
          </p:nvSpPr>
          <p:spPr bwMode="auto">
            <a:xfrm>
              <a:off x="4812486" y="1632087"/>
              <a:ext cx="37287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第四位表示县（市）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09481" y="3654026"/>
            <a:ext cx="4254708" cy="782910"/>
            <a:chOff x="4211960" y="1491630"/>
            <a:chExt cx="4254708" cy="78291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67" name="TextBox 12"/>
            <p:cNvSpPr txBox="1">
              <a:spLocks noChangeArrowheads="1"/>
            </p:cNvSpPr>
            <p:nvPr/>
          </p:nvSpPr>
          <p:spPr bwMode="auto">
            <a:xfrm>
              <a:off x="4737916" y="1639543"/>
              <a:ext cx="37287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最后两位表示投递局（所）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TextBox 5"/>
          <p:cNvSpPr txBox="1">
            <a:spLocks noChangeArrowheads="1"/>
          </p:cNvSpPr>
          <p:nvPr/>
        </p:nvSpPr>
        <p:spPr bwMode="auto">
          <a:xfrm>
            <a:off x="534090" y="4087640"/>
            <a:ext cx="487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邮政编码由六位数字组成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38" grpId="0" animBg="1"/>
      <p:bldP spid="39" grpId="0"/>
      <p:bldP spid="40" grpId="0" animBg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5" grpId="0"/>
      <p:bldP spid="55" grpId="1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圆角矩形 62"/>
          <p:cNvSpPr/>
          <p:nvPr/>
        </p:nvSpPr>
        <p:spPr>
          <a:xfrm>
            <a:off x="1263850" y="1397726"/>
            <a:ext cx="3866885" cy="573118"/>
          </a:xfrm>
          <a:prstGeom prst="roundRect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39752" y="555526"/>
            <a:ext cx="531883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认识身份证号码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63850" y="1397726"/>
            <a:ext cx="4275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身份证号码包含的信息。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5947" y="2120538"/>
            <a:ext cx="653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5947" y="2643758"/>
            <a:ext cx="470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90714" y="2120538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90714" y="2643758"/>
            <a:ext cx="444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639356" y="2120538"/>
            <a:ext cx="85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39356" y="2643758"/>
            <a:ext cx="592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410068" y="2120538"/>
            <a:ext cx="110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627784" y="2643758"/>
            <a:ext cx="592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63511" y="2120538"/>
            <a:ext cx="653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08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278751" y="2643758"/>
            <a:ext cx="561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33773" y="2120538"/>
            <a:ext cx="618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49028" y="2643758"/>
            <a:ext cx="300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04786" y="2120538"/>
            <a:ext cx="101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282435" y="2643758"/>
            <a:ext cx="1619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居住地所在派出所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96182" y="2120538"/>
            <a:ext cx="966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982843" y="2643758"/>
            <a:ext cx="907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性别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541304" y="2120538"/>
            <a:ext cx="823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890758" y="2643758"/>
            <a:ext cx="2013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个人信息码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AutoShape 27"/>
          <p:cNvSpPr>
            <a:spLocks noChangeArrowheads="1"/>
          </p:cNvSpPr>
          <p:nvPr/>
        </p:nvSpPr>
        <p:spPr bwMode="auto">
          <a:xfrm>
            <a:off x="5234662" y="3597865"/>
            <a:ext cx="3669839" cy="483015"/>
          </a:xfrm>
          <a:prstGeom prst="wedgeRoundRectCallout">
            <a:avLst>
              <a:gd name="adj1" fmla="val -18507"/>
              <a:gd name="adj2" fmla="val -92400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单数为男性，双数为女性。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24" grpId="0"/>
      <p:bldP spid="27" grpId="0"/>
      <p:bldP spid="34" grpId="0"/>
      <p:bldP spid="3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701040" y="816503"/>
            <a:ext cx="7640320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生活中还有哪些数字编码？你知道这些编码包含的信息吗？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102" descr="zhysj_0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665" y="2469317"/>
            <a:ext cx="1672423" cy="179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00707" y="1947414"/>
            <a:ext cx="4807350" cy="2172386"/>
            <a:chOff x="700707" y="1947414"/>
            <a:chExt cx="4807350" cy="2172386"/>
          </a:xfrm>
        </p:grpSpPr>
        <p:grpSp>
          <p:nvGrpSpPr>
            <p:cNvPr id="29" name="Group 30"/>
            <p:cNvGrpSpPr/>
            <p:nvPr/>
          </p:nvGrpSpPr>
          <p:grpSpPr bwMode="auto">
            <a:xfrm>
              <a:off x="700707" y="1956245"/>
              <a:ext cx="4807350" cy="2163555"/>
              <a:chOff x="173" y="1434"/>
              <a:chExt cx="4855" cy="2185"/>
            </a:xfrm>
          </p:grpSpPr>
          <p:pic>
            <p:nvPicPr>
              <p:cNvPr id="30" name="Picture 1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" y="1434"/>
                <a:ext cx="1528" cy="2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" name="Picture 28" descr="数学2B条形码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5" y="2025"/>
                <a:ext cx="1993" cy="1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3710" y="1947414"/>
              <a:ext cx="1512275" cy="210960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64088" y="2057739"/>
            <a:ext cx="2905204" cy="2179398"/>
            <a:chOff x="5364088" y="2057739"/>
            <a:chExt cx="2905204" cy="2179398"/>
          </a:xfrm>
        </p:grpSpPr>
        <p:pic>
          <p:nvPicPr>
            <p:cNvPr id="32" name="Picture 23" descr="未标题-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057739"/>
              <a:ext cx="2905204" cy="217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16" t="-2845" r="6079" b="2845"/>
            <a:stretch>
              <a:fillRect/>
            </a:stretch>
          </p:blipFill>
          <p:spPr>
            <a:xfrm>
              <a:off x="5375518" y="2645236"/>
              <a:ext cx="817637" cy="1004404"/>
            </a:xfrm>
            <a:prstGeom prst="rect">
              <a:avLst/>
            </a:prstGeom>
            <a:solidFill>
              <a:schemeClr val="bg1"/>
            </a:solidFill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39752" y="555526"/>
            <a:ext cx="531883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编写数字号码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63688" y="1203598"/>
            <a:ext cx="5472608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试试看，给学校的每名学生编一个学号。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305713" y="3960297"/>
            <a:ext cx="2790800" cy="483015"/>
          </a:xfrm>
          <a:prstGeom prst="wedgeRoundRectCallout">
            <a:avLst>
              <a:gd name="adj1" fmla="val 27598"/>
              <a:gd name="adj2" fmla="val -780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要包含年级和班级。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5890514" y="3569880"/>
            <a:ext cx="2229679" cy="1001110"/>
          </a:xfrm>
          <a:prstGeom prst="wedgeRoundRectCallout">
            <a:avLst>
              <a:gd name="adj1" fmla="val -45042"/>
              <a:gd name="adj2" fmla="val -68047"/>
              <a:gd name="adj3" fmla="val 16667"/>
            </a:avLst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学号中包含哪些信息？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27"/>
          <p:cNvSpPr>
            <a:spLocks noChangeArrowheads="1"/>
          </p:cNvSpPr>
          <p:nvPr/>
        </p:nvSpPr>
        <p:spPr bwMode="auto">
          <a:xfrm>
            <a:off x="1430256" y="1978861"/>
            <a:ext cx="1818991" cy="535679"/>
          </a:xfrm>
          <a:prstGeom prst="wedgeRoundRectCallout">
            <a:avLst>
              <a:gd name="adj1" fmla="val 53960"/>
              <a:gd name="adj2" fmla="val 3559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要包含性别。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5690368" y="1930948"/>
            <a:ext cx="2296488" cy="535679"/>
          </a:xfrm>
          <a:prstGeom prst="wedgeRoundRectCallout">
            <a:avLst>
              <a:gd name="adj1" fmla="val -47369"/>
              <a:gd name="adj2" fmla="val 8907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包含入学年份。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30" b="96028" l="9960" r="89990">
                        <a14:foregroundMark x1="31932" y1="90421" x2="33734" y2="95210"/>
                        <a14:foregroundMark x1="35936" y1="83645" x2="35786" y2="93341"/>
                        <a14:foregroundMark x1="61912" y1="85280" x2="62162" y2="96028"/>
                        <a14:foregroundMark x1="64364" y1="93107" x2="63614" y2="95911"/>
                        <a14:foregroundMark x1="55105" y1="94626" x2="57457" y2="94743"/>
                        <a14:foregroundMark x1="45696" y1="86332" x2="45996" y2="95210"/>
                        <a14:foregroundMark x1="47748" y1="68692" x2="50100" y2="69860"/>
                        <a14:foregroundMark x1="42192" y1="69860" x2="38438" y2="81425"/>
                        <a14:foregroundMark x1="54705" y1="72430" x2="61512" y2="78855"/>
                        <a14:foregroundMark x1="56006" y1="72780" x2="59960" y2="71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539"/>
          <a:stretch>
            <a:fillRect/>
          </a:stretch>
        </p:blipFill>
        <p:spPr>
          <a:xfrm>
            <a:off x="1590019" y="2006199"/>
            <a:ext cx="6050280" cy="1826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29" grpId="0" animBg="1"/>
      <p:bldP spid="30" grpId="1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39752" y="555526"/>
            <a:ext cx="531883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编写数字号码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63688" y="1203598"/>
            <a:ext cx="5472608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试试看，给学校的每名学生编一个学号。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077368" y="3497804"/>
          <a:ext cx="6967882" cy="12012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2189"/>
                <a:gridCol w="719091"/>
                <a:gridCol w="656948"/>
                <a:gridCol w="683580"/>
                <a:gridCol w="1242874"/>
                <a:gridCol w="1162975"/>
                <a:gridCol w="1580225"/>
              </a:tblGrid>
              <a:tr h="4054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年级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班级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性别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入学年份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班级排序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学号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97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丁小琪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2009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97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王逸飞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6439601" y="389048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20090403282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9601" y="4307265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20100301011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066" y="1724326"/>
            <a:ext cx="4085867" cy="1822572"/>
          </a:xfrm>
          <a:prstGeom prst="roundRect">
            <a:avLst>
              <a:gd name="adj" fmla="val 25846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>全屏显示(16:9)</PresentationFormat>
  <Paragraphs>192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59</cp:revision>
  <dcterms:created xsi:type="dcterms:W3CDTF">2019-09-02T08:53:00Z</dcterms:created>
  <dcterms:modified xsi:type="dcterms:W3CDTF">2023-09-28T13:34:09Z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0BE97446BE894C29A1FFADDA6D207AB5_12</vt:lpwstr>
  </property>
  <property fmtid="{D5CDD505-2E9C-101B-9397-08002B2CF9AE}" pid="3" name="KSOProductBuildVer">
    <vt:lpwstr>2052-12.1.0.15374</vt:lpwstr>
  </property>
</Properties>
</file>