
<file path=[Content_Types].xml><?xml version="1.0" encoding="utf-8"?>
<Types xmlns="http://schemas.openxmlformats.org/package/2006/content-types">
  <Default Extension="wav" ContentType="audio/x-wav"/>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5"/>
  </p:notesMasterIdLst>
  <p:sldIdLst>
    <p:sldId id="256" r:id="rId4"/>
    <p:sldId id="273" r:id="rId5"/>
    <p:sldId id="266" r:id="rId6"/>
    <p:sldId id="295" r:id="rId7"/>
    <p:sldId id="274" r:id="rId8"/>
    <p:sldId id="277" r:id="rId9"/>
    <p:sldId id="278" r:id="rId10"/>
    <p:sldId id="296" r:id="rId11"/>
    <p:sldId id="298" r:id="rId12"/>
    <p:sldId id="320" r:id="rId13"/>
    <p:sldId id="299" r:id="rId14"/>
    <p:sldId id="321" r:id="rId15"/>
    <p:sldId id="300" r:id="rId16"/>
    <p:sldId id="301" r:id="rId17"/>
    <p:sldId id="340" r:id="rId18"/>
    <p:sldId id="279" r:id="rId19"/>
    <p:sldId id="281" r:id="rId20"/>
    <p:sldId id="267" r:id="rId21"/>
    <p:sldId id="283" r:id="rId22"/>
    <p:sldId id="263" r:id="rId23"/>
    <p:sldId id="348"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7" userDrawn="1">
          <p15:clr>
            <a:srgbClr val="A4A3A4"/>
          </p15:clr>
        </p15:guide>
        <p15:guide id="2" pos="38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5CB2FF"/>
    <a:srgbClr val="A1B538"/>
    <a:srgbClr val="55CDFF"/>
    <a:srgbClr val="00B4FF"/>
    <a:srgbClr val="ECECEC"/>
    <a:srgbClr val="DCDCDC"/>
    <a:srgbClr val="F0F0F0"/>
    <a:srgbClr val="E6E6E6"/>
    <a:srgbClr val="C8C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67"/>
        <p:guide pos="383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5.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27.jpeg"/><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image" Target="../media/image28.png"/><Relationship Id="rId7" Type="http://schemas.openxmlformats.org/officeDocument/2006/relationships/image" Target="../media/image27.jpeg"/><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9.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image" Target="../media/image34.png"/><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33.jpeg"/><Relationship Id="rId2" Type="http://schemas.openxmlformats.org/officeDocument/2006/relationships/tags" Target="../tags/tag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5.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audio" Target="../media/audio1.wav"/><Relationship Id="rId3" Type="http://schemas.openxmlformats.org/officeDocument/2006/relationships/image" Target="../media/image23.png"/><Relationship Id="rId2" Type="http://schemas.openxmlformats.org/officeDocument/2006/relationships/image" Target="../media/image38.pn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2.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9.png"/><Relationship Id="rId3" Type="http://schemas.openxmlformats.org/officeDocument/2006/relationships/image" Target="../media/image20.png"/><Relationship Id="rId2" Type="http://schemas.openxmlformats.org/officeDocument/2006/relationships/image" Target="../media/image26.jpe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4151427" y="2169041"/>
            <a:ext cx="3611880" cy="922020"/>
          </a:xfrm>
          <a:prstGeom prst="rect">
            <a:avLst/>
          </a:prstGeom>
          <a:noFill/>
        </p:spPr>
        <p:txBody>
          <a:bodyPr wrap="none" rtlCol="0">
            <a:spAutoFit/>
          </a:bodyPr>
          <a:lstStyle/>
          <a:p>
            <a:r>
              <a:rPr kumimoji="1" lang="zh-CN" altLang="en-US" sz="5400" b="1" dirty="0">
                <a:solidFill>
                  <a:srgbClr val="00B4FF"/>
                </a:solidFill>
              </a:rPr>
              <a:t>倒数的认识</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4" name="Group 6"/>
          <p:cNvGrpSpPr/>
          <p:nvPr/>
        </p:nvGrpSpPr>
        <p:grpSpPr>
          <a:xfrm rot="0">
            <a:off x="3779520" y="2456180"/>
            <a:ext cx="576580" cy="71755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41" name="Group 6"/>
          <p:cNvGrpSpPr/>
          <p:nvPr/>
        </p:nvGrpSpPr>
        <p:grpSpPr>
          <a:xfrm rot="0">
            <a:off x="2601595" y="2439035"/>
            <a:ext cx="576580" cy="71755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cxnSp>
        <p:nvCxnSpPr>
          <p:cNvPr id="26" name="直接箭头连接符 25"/>
          <p:cNvCxnSpPr/>
          <p:nvPr/>
        </p:nvCxnSpPr>
        <p:spPr>
          <a:xfrm>
            <a:off x="2969260" y="2544445"/>
            <a:ext cx="754380" cy="3956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2956560" y="2607945"/>
            <a:ext cx="792480" cy="2940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1" name="图片 30" descr="16pic_7801923_s"/>
          <p:cNvPicPr>
            <a:picLocks noChangeAspect="1"/>
          </p:cNvPicPr>
          <p:nvPr/>
        </p:nvPicPr>
        <p:blipFill>
          <a:blip r:embed="rId2">
            <a:clrChange>
              <a:clrFrom>
                <a:srgbClr val="FFFFFF">
                  <a:alpha val="100000"/>
                </a:srgbClr>
              </a:clrFrom>
              <a:clrTo>
                <a:srgbClr val="FFFFFF">
                  <a:alpha val="100000"/>
                  <a:alpha val="0"/>
                </a:srgbClr>
              </a:clrTo>
            </a:clrChange>
          </a:blip>
          <a:srcRect l="66340" b="61772"/>
          <a:stretch>
            <a:fillRect/>
          </a:stretch>
        </p:blipFill>
        <p:spPr>
          <a:xfrm>
            <a:off x="4694555" y="2259965"/>
            <a:ext cx="849630" cy="917575"/>
          </a:xfrm>
          <a:prstGeom prst="rect">
            <a:avLst/>
          </a:prstGeom>
        </p:spPr>
      </p:pic>
      <p:grpSp>
        <p:nvGrpSpPr>
          <p:cNvPr id="32" name="组合 31"/>
          <p:cNvGrpSpPr/>
          <p:nvPr/>
        </p:nvGrpSpPr>
        <p:grpSpPr>
          <a:xfrm>
            <a:off x="5423535" y="2058670"/>
            <a:ext cx="4378325" cy="1512570"/>
            <a:chOff x="2549" y="5419"/>
            <a:chExt cx="7216" cy="2382"/>
          </a:xfrm>
        </p:grpSpPr>
        <p:pic>
          <p:nvPicPr>
            <p:cNvPr id="45" name="图片 44" descr="t01ee3703a08c94e376"/>
            <p:cNvPicPr>
              <a:picLocks noChangeAspect="1"/>
            </p:cNvPicPr>
            <p:nvPr/>
          </p:nvPicPr>
          <p:blipFill>
            <a:blip r:embed="rId3">
              <a:clrChange>
                <a:clrFrom>
                  <a:srgbClr val="FFFFFF">
                    <a:alpha val="100000"/>
                  </a:srgbClr>
                </a:clrFrom>
                <a:clrTo>
                  <a:srgbClr val="FFFFFF">
                    <a:alpha val="100000"/>
                    <a:alpha val="0"/>
                  </a:srgbClr>
                </a:clrTo>
              </a:clrChange>
            </a:blip>
            <a:srcRect l="12750" t="37233" r="11067" b="34550"/>
            <a:stretch>
              <a:fillRect/>
            </a:stretch>
          </p:blipFill>
          <p:spPr>
            <a:xfrm>
              <a:off x="2549" y="5419"/>
              <a:ext cx="7216" cy="2382"/>
            </a:xfrm>
            <a:prstGeom prst="rect">
              <a:avLst/>
            </a:prstGeom>
          </p:spPr>
        </p:pic>
        <p:grpSp>
          <p:nvGrpSpPr>
            <p:cNvPr id="46" name="组合 45"/>
            <p:cNvGrpSpPr/>
            <p:nvPr/>
          </p:nvGrpSpPr>
          <p:grpSpPr>
            <a:xfrm>
              <a:off x="3897" y="5982"/>
              <a:ext cx="4629" cy="1704"/>
              <a:chOff x="8060" y="6144"/>
              <a:chExt cx="4629" cy="1704"/>
            </a:xfrm>
          </p:grpSpPr>
          <p:sp>
            <p:nvSpPr>
              <p:cNvPr id="47" name="文本框 46"/>
              <p:cNvSpPr txBox="1"/>
              <p:nvPr/>
            </p:nvSpPr>
            <p:spPr>
              <a:xfrm>
                <a:off x="8629" y="6233"/>
                <a:ext cx="4060" cy="1615"/>
              </a:xfrm>
              <a:prstGeom prst="rect">
                <a:avLst/>
              </a:prstGeom>
              <a:noFill/>
            </p:spPr>
            <p:txBody>
              <a:bodyPr wrap="squar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和</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Group 6"/>
              <p:cNvGrpSpPr/>
              <p:nvPr/>
            </p:nvGrpSpPr>
            <p:grpSpPr>
              <a:xfrm>
                <a:off x="8060" y="6144"/>
                <a:ext cx="908" cy="1130"/>
                <a:chOff x="4876" y="2840"/>
                <a:chExt cx="363" cy="452"/>
              </a:xfrm>
            </p:grpSpPr>
            <p:sp>
              <p:nvSpPr>
                <p:cNvPr id="4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86" name="Group 6"/>
              <p:cNvGrpSpPr/>
              <p:nvPr/>
            </p:nvGrpSpPr>
            <p:grpSpPr>
              <a:xfrm>
                <a:off x="9490" y="6144"/>
                <a:ext cx="908" cy="1130"/>
                <a:chOff x="4876" y="2840"/>
                <a:chExt cx="363" cy="452"/>
              </a:xfrm>
            </p:grpSpPr>
            <p:sp>
              <p:nvSpPr>
                <p:cNvPr id="8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8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90" name="文本框 89"/>
          <p:cNvSpPr txBox="1"/>
          <p:nvPr/>
        </p:nvSpPr>
        <p:spPr>
          <a:xfrm>
            <a:off x="3627120" y="1346200"/>
            <a:ext cx="5974080" cy="460375"/>
          </a:xfrm>
          <a:prstGeom prst="rect">
            <a:avLst/>
          </a:prstGeom>
          <a:noFill/>
        </p:spPr>
        <p:txBody>
          <a:bodyPr wrap="none" rtlCol="0">
            <a:spAutoFit/>
          </a:bodyPr>
          <a:p>
            <a:pPr algn="l"/>
            <a:r>
              <a:rPr lang="zh-CN" altLang="en-US" sz="2400">
                <a:sym typeface="+mn-ea"/>
              </a:rPr>
              <a:t>相乘的两个数的分子分母是否颠倒了位置。</a:t>
            </a:r>
            <a:endParaRPr lang="en-US" altLang="zh-CN" sz="2400"/>
          </a:p>
        </p:txBody>
      </p:sp>
      <p:grpSp>
        <p:nvGrpSpPr>
          <p:cNvPr id="91" name="组合 90"/>
          <p:cNvGrpSpPr/>
          <p:nvPr/>
        </p:nvGrpSpPr>
        <p:grpSpPr>
          <a:xfrm>
            <a:off x="1858010" y="990600"/>
            <a:ext cx="1701165" cy="939165"/>
            <a:chOff x="1990" y="4929"/>
            <a:chExt cx="2679" cy="1479"/>
          </a:xfrm>
        </p:grpSpPr>
        <p:grpSp>
          <p:nvGrpSpPr>
            <p:cNvPr id="92" name="组合 91"/>
            <p:cNvGrpSpPr/>
            <p:nvPr/>
          </p:nvGrpSpPr>
          <p:grpSpPr>
            <a:xfrm>
              <a:off x="2400" y="5294"/>
              <a:ext cx="2269" cy="1114"/>
              <a:chOff x="2400" y="5294"/>
              <a:chExt cx="2269" cy="1114"/>
            </a:xfrm>
          </p:grpSpPr>
          <p:pic>
            <p:nvPicPr>
              <p:cNvPr id="93" name="图片 92" descr="ea2b6ef3-3ed7-4fee-9424-b6ad66825633"/>
              <p:cNvPicPr>
                <a:picLocks noChangeAspect="1"/>
              </p:cNvPicPr>
              <p:nvPr/>
            </p:nvPicPr>
            <p:blipFill>
              <a:blip r:embed="rId4"/>
              <a:stretch>
                <a:fillRect/>
              </a:stretch>
            </p:blipFill>
            <p:spPr>
              <a:xfrm>
                <a:off x="2400" y="5294"/>
                <a:ext cx="2269" cy="1114"/>
              </a:xfrm>
              <a:prstGeom prst="rect">
                <a:avLst/>
              </a:prstGeom>
            </p:spPr>
          </p:pic>
          <p:sp>
            <p:nvSpPr>
              <p:cNvPr id="94" name="文本框 93"/>
              <p:cNvSpPr txBox="1"/>
              <p:nvPr/>
            </p:nvSpPr>
            <p:spPr>
              <a:xfrm>
                <a:off x="2642" y="5489"/>
                <a:ext cx="1728" cy="725"/>
              </a:xfrm>
              <a:prstGeom prst="rect">
                <a:avLst/>
              </a:prstGeom>
              <a:noFill/>
            </p:spPr>
            <p:txBody>
              <a:bodyPr wrap="none" rtlCol="0">
                <a:spAutoFit/>
              </a:bodyPr>
              <a:p>
                <a:r>
                  <a:rPr lang="zh-CN" altLang="en-US" sz="2400"/>
                  <a:t>方法二</a:t>
                </a:r>
                <a:endParaRPr lang="zh-CN" altLang="en-US" sz="2400"/>
              </a:p>
            </p:txBody>
          </p:sp>
        </p:grpSp>
        <p:pic>
          <p:nvPicPr>
            <p:cNvPr id="95" name="图片 94" descr="图片296"/>
            <p:cNvPicPr>
              <a:picLocks noChangeAspect="1"/>
            </p:cNvPicPr>
            <p:nvPr/>
          </p:nvPicPr>
          <p:blipFill>
            <a:blip r:embed="rId5"/>
            <a:stretch>
              <a:fillRect/>
            </a:stretch>
          </p:blipFill>
          <p:spPr>
            <a:xfrm>
              <a:off x="1990" y="4929"/>
              <a:ext cx="931" cy="941"/>
            </a:xfrm>
            <a:prstGeom prst="rect">
              <a:avLst/>
            </a:prstGeom>
          </p:spPr>
        </p:pic>
      </p:grpSp>
      <p:grpSp>
        <p:nvGrpSpPr>
          <p:cNvPr id="44" name="组合 43"/>
          <p:cNvGrpSpPr/>
          <p:nvPr/>
        </p:nvGrpSpPr>
        <p:grpSpPr>
          <a:xfrm>
            <a:off x="2117725" y="5055235"/>
            <a:ext cx="2875280" cy="749935"/>
            <a:chOff x="2399" y="7961"/>
            <a:chExt cx="4528" cy="1181"/>
          </a:xfrm>
        </p:grpSpPr>
        <p:grpSp>
          <p:nvGrpSpPr>
            <p:cNvPr id="23" name="组合 22"/>
            <p:cNvGrpSpPr/>
            <p:nvPr/>
          </p:nvGrpSpPr>
          <p:grpSpPr>
            <a:xfrm rot="0">
              <a:off x="2399" y="7980"/>
              <a:ext cx="4528" cy="1163"/>
              <a:chOff x="5488" y="1621"/>
              <a:chExt cx="12197" cy="3351"/>
            </a:xfrm>
          </p:grpSpPr>
          <p:grpSp>
            <p:nvGrpSpPr>
              <p:cNvPr id="24" name="组合 23"/>
              <p:cNvGrpSpPr/>
              <p:nvPr/>
            </p:nvGrpSpPr>
            <p:grpSpPr>
              <a:xfrm>
                <a:off x="5488" y="1621"/>
                <a:ext cx="12197" cy="3351"/>
                <a:chOff x="5488" y="1621"/>
                <a:chExt cx="12197" cy="3351"/>
              </a:xfrm>
            </p:grpSpPr>
            <p:sp>
              <p:nvSpPr>
                <p:cNvPr id="25" name="圆角矩形 24"/>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圆角矩形 3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7" name="圆角矩形 36"/>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6" name="文本框 95"/>
            <p:cNvSpPr txBox="1"/>
            <p:nvPr/>
          </p:nvSpPr>
          <p:spPr>
            <a:xfrm>
              <a:off x="2602" y="7961"/>
              <a:ext cx="4324" cy="1016"/>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找一个分数的倒数</a:t>
              </a:r>
              <a:endParaRPr lang="zh-CN" altLang="en-US" sz="240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097905" y="4993005"/>
            <a:ext cx="3440430" cy="772160"/>
            <a:chOff x="9113" y="7961"/>
            <a:chExt cx="5418" cy="1216"/>
          </a:xfrm>
        </p:grpSpPr>
        <p:grpSp>
          <p:nvGrpSpPr>
            <p:cNvPr id="50" name="组合 49"/>
            <p:cNvGrpSpPr/>
            <p:nvPr/>
          </p:nvGrpSpPr>
          <p:grpSpPr>
            <a:xfrm rot="0">
              <a:off x="9113" y="7987"/>
              <a:ext cx="5419" cy="1191"/>
              <a:chOff x="5488" y="1621"/>
              <a:chExt cx="12197" cy="3351"/>
            </a:xfrm>
          </p:grpSpPr>
          <p:grpSp>
            <p:nvGrpSpPr>
              <p:cNvPr id="51" name="组合 50"/>
              <p:cNvGrpSpPr/>
              <p:nvPr/>
            </p:nvGrpSpPr>
            <p:grpSpPr>
              <a:xfrm>
                <a:off x="5488" y="1621"/>
                <a:ext cx="12197" cy="3351"/>
                <a:chOff x="5488" y="1621"/>
                <a:chExt cx="12197" cy="3351"/>
              </a:xfrm>
            </p:grpSpPr>
            <p:sp>
              <p:nvSpPr>
                <p:cNvPr id="52" name="圆角矩形 51"/>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圆角矩形 52"/>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4" name="圆角矩形 53"/>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9" name="文本框 8"/>
            <p:cNvSpPr txBox="1"/>
            <p:nvPr/>
          </p:nvSpPr>
          <p:spPr>
            <a:xfrm>
              <a:off x="9164" y="7961"/>
              <a:ext cx="5088" cy="1016"/>
            </a:xfrm>
            <a:prstGeom prst="rect">
              <a:avLst/>
            </a:prstGeom>
            <a:noFill/>
          </p:spPr>
          <p:txBody>
            <a:bodyPr wrap="none" rtlCol="0">
              <a:spAutoFit/>
            </a:bodyPr>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交换分子与分母的位置</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55" name="组合 54"/>
          <p:cNvGrpSpPr/>
          <p:nvPr/>
        </p:nvGrpSpPr>
        <p:grpSpPr>
          <a:xfrm>
            <a:off x="1629410" y="3309620"/>
            <a:ext cx="3979545" cy="866140"/>
            <a:chOff x="2382" y="8319"/>
            <a:chExt cx="3784" cy="1459"/>
          </a:xfrm>
        </p:grpSpPr>
        <p:pic>
          <p:nvPicPr>
            <p:cNvPr id="56" name="图片 55" descr="385973858996584450"/>
            <p:cNvPicPr>
              <a:picLocks noChangeAspect="1"/>
            </p:cNvPicPr>
            <p:nvPr/>
          </p:nvPicPr>
          <p:blipFill>
            <a:blip r:embed="rId6">
              <a:clrChange>
                <a:clrFrom>
                  <a:srgbClr val="FFFFFF">
                    <a:alpha val="100000"/>
                  </a:srgbClr>
                </a:clrFrom>
                <a:clrTo>
                  <a:srgbClr val="FFFFFF">
                    <a:alpha val="100000"/>
                    <a:alpha val="0"/>
                  </a:srgbClr>
                </a:clrTo>
              </a:clrChange>
            </a:blip>
            <a:srcRect l="26230" t="50806" b="25500"/>
            <a:stretch>
              <a:fillRect/>
            </a:stretch>
          </p:blipFill>
          <p:spPr>
            <a:xfrm flipV="1">
              <a:off x="2382" y="8319"/>
              <a:ext cx="3784" cy="1459"/>
            </a:xfrm>
            <a:prstGeom prst="rect">
              <a:avLst/>
            </a:prstGeom>
          </p:spPr>
        </p:pic>
        <p:sp>
          <p:nvSpPr>
            <p:cNvPr id="57" name="文本框 56"/>
            <p:cNvSpPr txBox="1"/>
            <p:nvPr/>
          </p:nvSpPr>
          <p:spPr>
            <a:xfrm>
              <a:off x="2662" y="8660"/>
              <a:ext cx="3247" cy="775"/>
            </a:xfrm>
            <a:prstGeom prst="rect">
              <a:avLst/>
            </a:prstGeom>
            <a:noFill/>
          </p:spPr>
          <p:txBody>
            <a:bodyPr wrap="square" rtlCol="0">
              <a:spAutoFit/>
            </a:bodyPr>
            <a:p>
              <a:r>
                <a:rPr lang="zh-CN" altLang="en-US" sz="2400"/>
                <a:t>分子和分母交换位置</a:t>
              </a:r>
              <a:endParaRPr lang="en-US" altLang="zh-CN" sz="2400"/>
            </a:p>
          </p:txBody>
        </p:sp>
      </p:grpSp>
      <p:pic>
        <p:nvPicPr>
          <p:cNvPr id="59" name="图片 58" descr="IMG_20220113_003930"/>
          <p:cNvPicPr>
            <a:picLocks noChangeAspect="1"/>
          </p:cNvPicPr>
          <p:nvPr/>
        </p:nvPicPr>
        <p:blipFill>
          <a:blip r:embed="rId7">
            <a:clrChange>
              <a:clrFrom>
                <a:srgbClr val="F6F6F6">
                  <a:alpha val="100000"/>
                </a:srgbClr>
              </a:clrFrom>
              <a:clrTo>
                <a:srgbClr val="F6F6F6">
                  <a:alpha val="100000"/>
                  <a:alpha val="0"/>
                </a:srgbClr>
              </a:clrTo>
            </a:clrChange>
          </a:blip>
          <a:srcRect r="58393" b="73491"/>
          <a:stretch>
            <a:fillRect/>
          </a:stretch>
        </p:blipFill>
        <p:spPr>
          <a:xfrm>
            <a:off x="5104765" y="5140325"/>
            <a:ext cx="877570" cy="59372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ppt_x</p:attrName>
                                        </p:attrNameLst>
                                      </p:cBhvr>
                                      <p:tavLst>
                                        <p:tav tm="0">
                                          <p:val>
                                            <p:strVal val="#ppt_x-#ppt_w*1.125000"/>
                                          </p:val>
                                        </p:tav>
                                        <p:tav tm="100000">
                                          <p:val>
                                            <p:strVal val="#ppt_x"/>
                                          </p:val>
                                        </p:tav>
                                      </p:tavLst>
                                    </p:anim>
                                    <p:animEffect transition="in" filter="wipe(right)">
                                      <p:cBhvr>
                                        <p:cTn id="8" dur="500"/>
                                        <p:tgtEl>
                                          <p:spTgt spid="4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nodeType="click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additive="base">
                                        <p:cTn id="18" dur="500"/>
                                        <p:tgtEl>
                                          <p:spTgt spid="58"/>
                                        </p:tgtEl>
                                        <p:attrNameLst>
                                          <p:attrName>ppt_x</p:attrName>
                                        </p:attrNameLst>
                                      </p:cBhvr>
                                      <p:tavLst>
                                        <p:tav tm="0">
                                          <p:val>
                                            <p:strVal val="#ppt_x-#ppt_w*1.125000"/>
                                          </p:val>
                                        </p:tav>
                                        <p:tav tm="100000">
                                          <p:val>
                                            <p:strVal val="#ppt_x"/>
                                          </p:val>
                                        </p:tav>
                                      </p:tavLst>
                                    </p:anim>
                                    <p:animEffect transition="in" filter="wipe(right)">
                                      <p:cBhvr>
                                        <p:cTn id="1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4" name="组合 23"/>
          <p:cNvGrpSpPr/>
          <p:nvPr/>
        </p:nvGrpSpPr>
        <p:grpSpPr>
          <a:xfrm>
            <a:off x="2843530" y="4191635"/>
            <a:ext cx="944245" cy="717550"/>
            <a:chOff x="2582" y="6601"/>
            <a:chExt cx="1487" cy="1130"/>
          </a:xfrm>
        </p:grpSpPr>
        <p:grpSp>
          <p:nvGrpSpPr>
            <p:cNvPr id="41" name="Group 6"/>
            <p:cNvGrpSpPr/>
            <p:nvPr/>
          </p:nvGrpSpPr>
          <p:grpSpPr>
            <a:xfrm rot="0">
              <a:off x="3161" y="6601"/>
              <a:ext cx="908" cy="113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2582" y="6688"/>
              <a:ext cx="64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65450" y="811530"/>
            <a:ext cx="3535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下面哪两个数互为倒数？</a:t>
            </a:r>
            <a:endParaRPr lang="zh-CN" altLang="en-US" sz="2400">
              <a:latin typeface="微软雅黑" panose="020B0503020204020204" pitchFamily="34" charset="-122"/>
              <a:ea typeface="微软雅黑" panose="020B0503020204020204" pitchFamily="34" charset="-122"/>
            </a:endParaRPr>
          </a:p>
        </p:txBody>
      </p:sp>
      <p:grpSp>
        <p:nvGrpSpPr>
          <p:cNvPr id="89" name="组合 88"/>
          <p:cNvGrpSpPr/>
          <p:nvPr/>
        </p:nvGrpSpPr>
        <p:grpSpPr>
          <a:xfrm>
            <a:off x="1560830" y="1406525"/>
            <a:ext cx="7793990" cy="1306830"/>
            <a:chOff x="2458" y="2761"/>
            <a:chExt cx="12274" cy="2058"/>
          </a:xfrm>
        </p:grpSpPr>
        <p:grpSp>
          <p:nvGrpSpPr>
            <p:cNvPr id="5" name="Group 6"/>
            <p:cNvGrpSpPr/>
            <p:nvPr/>
          </p:nvGrpSpPr>
          <p:grpSpPr>
            <a:xfrm>
              <a:off x="3316" y="335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4648" y="3497"/>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5961" y="3358"/>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a:off x="7300" y="3357"/>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3" name="Group 6"/>
            <p:cNvGrpSpPr/>
            <p:nvPr/>
          </p:nvGrpSpPr>
          <p:grpSpPr>
            <a:xfrm>
              <a:off x="8869" y="3358"/>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10238" y="3452"/>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9" name="Group 6"/>
            <p:cNvGrpSpPr/>
            <p:nvPr/>
          </p:nvGrpSpPr>
          <p:grpSpPr>
            <a:xfrm>
              <a:off x="11624" y="3357"/>
              <a:ext cx="908" cy="113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2" name="文本框 21"/>
            <p:cNvSpPr txBox="1"/>
            <p:nvPr/>
          </p:nvSpPr>
          <p:spPr>
            <a:xfrm>
              <a:off x="13129" y="3451"/>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rot="0">
              <a:off x="2458" y="2761"/>
              <a:ext cx="12274" cy="205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4" name="Group 6"/>
          <p:cNvGrpSpPr/>
          <p:nvPr/>
        </p:nvGrpSpPr>
        <p:grpSpPr>
          <a:xfrm rot="0">
            <a:off x="4389120" y="4208780"/>
            <a:ext cx="576580" cy="71755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cxnSp>
        <p:nvCxnSpPr>
          <p:cNvPr id="26" name="直接箭头连接符 25"/>
          <p:cNvCxnSpPr/>
          <p:nvPr/>
        </p:nvCxnSpPr>
        <p:spPr>
          <a:xfrm>
            <a:off x="3578860" y="4297045"/>
            <a:ext cx="754380" cy="3956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3581400" y="4360545"/>
            <a:ext cx="792480" cy="2940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1" name="图片 30" descr="16pic_7801923_s"/>
          <p:cNvPicPr>
            <a:picLocks noChangeAspect="1"/>
          </p:cNvPicPr>
          <p:nvPr/>
        </p:nvPicPr>
        <p:blipFill>
          <a:blip r:embed="rId2">
            <a:clrChange>
              <a:clrFrom>
                <a:srgbClr val="FFFFFF">
                  <a:alpha val="100000"/>
                </a:srgbClr>
              </a:clrFrom>
              <a:clrTo>
                <a:srgbClr val="FFFFFF">
                  <a:alpha val="100000"/>
                  <a:alpha val="0"/>
                </a:srgbClr>
              </a:clrTo>
            </a:clrChange>
          </a:blip>
          <a:srcRect l="66340" b="61772"/>
          <a:stretch>
            <a:fillRect/>
          </a:stretch>
        </p:blipFill>
        <p:spPr>
          <a:xfrm>
            <a:off x="5567045" y="4090035"/>
            <a:ext cx="849630" cy="917575"/>
          </a:xfrm>
          <a:prstGeom prst="rect">
            <a:avLst/>
          </a:prstGeom>
        </p:spPr>
      </p:pic>
      <p:grpSp>
        <p:nvGrpSpPr>
          <p:cNvPr id="32" name="组合 31"/>
          <p:cNvGrpSpPr/>
          <p:nvPr/>
        </p:nvGrpSpPr>
        <p:grpSpPr>
          <a:xfrm>
            <a:off x="6416876" y="3841750"/>
            <a:ext cx="4378325" cy="1512570"/>
            <a:chOff x="2969" y="5419"/>
            <a:chExt cx="7216" cy="2382"/>
          </a:xfrm>
        </p:grpSpPr>
        <p:pic>
          <p:nvPicPr>
            <p:cNvPr id="45" name="图片 44" descr="t01ee3703a08c94e376"/>
            <p:cNvPicPr>
              <a:picLocks noChangeAspect="1"/>
            </p:cNvPicPr>
            <p:nvPr/>
          </p:nvPicPr>
          <p:blipFill>
            <a:blip r:embed="rId3">
              <a:clrChange>
                <a:clrFrom>
                  <a:srgbClr val="FFFFFF">
                    <a:alpha val="100000"/>
                  </a:srgbClr>
                </a:clrFrom>
                <a:clrTo>
                  <a:srgbClr val="FFFFFF">
                    <a:alpha val="100000"/>
                    <a:alpha val="0"/>
                  </a:srgbClr>
                </a:clrTo>
              </a:clrChange>
            </a:blip>
            <a:srcRect l="12750" t="37233" r="11067" b="34550"/>
            <a:stretch>
              <a:fillRect/>
            </a:stretch>
          </p:blipFill>
          <p:spPr>
            <a:xfrm>
              <a:off x="2969" y="5419"/>
              <a:ext cx="7216" cy="2382"/>
            </a:xfrm>
            <a:prstGeom prst="rect">
              <a:avLst/>
            </a:prstGeom>
          </p:spPr>
        </p:pic>
        <p:grpSp>
          <p:nvGrpSpPr>
            <p:cNvPr id="46" name="组合 45"/>
            <p:cNvGrpSpPr/>
            <p:nvPr/>
          </p:nvGrpSpPr>
          <p:grpSpPr>
            <a:xfrm>
              <a:off x="3991" y="5982"/>
              <a:ext cx="4536" cy="1130"/>
              <a:chOff x="8154" y="6144"/>
              <a:chExt cx="4536" cy="1130"/>
            </a:xfrm>
          </p:grpSpPr>
          <p:sp>
            <p:nvSpPr>
              <p:cNvPr id="47" name="文本框 46"/>
              <p:cNvSpPr txBox="1"/>
              <p:nvPr/>
            </p:nvSpPr>
            <p:spPr>
              <a:xfrm>
                <a:off x="8154" y="6209"/>
                <a:ext cx="4536" cy="725"/>
              </a:xfrm>
              <a:prstGeom prst="rect">
                <a:avLst/>
              </a:prstGeom>
              <a:noFill/>
            </p:spPr>
            <p:txBody>
              <a:bodyPr wrap="squar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6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和</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6" name="Group 6"/>
              <p:cNvGrpSpPr/>
              <p:nvPr/>
            </p:nvGrpSpPr>
            <p:grpSpPr>
              <a:xfrm>
                <a:off x="9490" y="6144"/>
                <a:ext cx="908" cy="1130"/>
                <a:chOff x="4876" y="2840"/>
                <a:chExt cx="363" cy="452"/>
              </a:xfrm>
            </p:grpSpPr>
            <p:sp>
              <p:nvSpPr>
                <p:cNvPr id="8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8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90" name="文本框 89"/>
          <p:cNvSpPr txBox="1"/>
          <p:nvPr/>
        </p:nvSpPr>
        <p:spPr>
          <a:xfrm>
            <a:off x="3032760" y="3098800"/>
            <a:ext cx="5974080" cy="460375"/>
          </a:xfrm>
          <a:prstGeom prst="rect">
            <a:avLst/>
          </a:prstGeom>
          <a:noFill/>
        </p:spPr>
        <p:txBody>
          <a:bodyPr wrap="none" rtlCol="0">
            <a:spAutoFit/>
          </a:bodyPr>
          <a:p>
            <a:pPr algn="l"/>
            <a:r>
              <a:rPr lang="zh-CN" altLang="en-US" sz="2400">
                <a:sym typeface="+mn-ea"/>
              </a:rPr>
              <a:t>相乘的两个数的分子分母是否颠倒了位置。</a:t>
            </a:r>
            <a:endParaRPr lang="en-US" altLang="zh-CN" sz="2400"/>
          </a:p>
        </p:txBody>
      </p:sp>
      <p:grpSp>
        <p:nvGrpSpPr>
          <p:cNvPr id="91" name="组合 90"/>
          <p:cNvGrpSpPr/>
          <p:nvPr/>
        </p:nvGrpSpPr>
        <p:grpSpPr>
          <a:xfrm>
            <a:off x="1263650" y="2743200"/>
            <a:ext cx="1701165" cy="939165"/>
            <a:chOff x="1990" y="4929"/>
            <a:chExt cx="2679" cy="1479"/>
          </a:xfrm>
        </p:grpSpPr>
        <p:grpSp>
          <p:nvGrpSpPr>
            <p:cNvPr id="92" name="组合 91"/>
            <p:cNvGrpSpPr/>
            <p:nvPr/>
          </p:nvGrpSpPr>
          <p:grpSpPr>
            <a:xfrm>
              <a:off x="2400" y="5294"/>
              <a:ext cx="2269" cy="1114"/>
              <a:chOff x="2400" y="5294"/>
              <a:chExt cx="2269" cy="1114"/>
            </a:xfrm>
          </p:grpSpPr>
          <p:pic>
            <p:nvPicPr>
              <p:cNvPr id="93" name="图片 92" descr="ea2b6ef3-3ed7-4fee-9424-b6ad66825633"/>
              <p:cNvPicPr>
                <a:picLocks noChangeAspect="1"/>
              </p:cNvPicPr>
              <p:nvPr/>
            </p:nvPicPr>
            <p:blipFill>
              <a:blip r:embed="rId4"/>
              <a:stretch>
                <a:fillRect/>
              </a:stretch>
            </p:blipFill>
            <p:spPr>
              <a:xfrm>
                <a:off x="2400" y="5294"/>
                <a:ext cx="2269" cy="1114"/>
              </a:xfrm>
              <a:prstGeom prst="rect">
                <a:avLst/>
              </a:prstGeom>
            </p:spPr>
          </p:pic>
          <p:sp>
            <p:nvSpPr>
              <p:cNvPr id="94" name="文本框 93"/>
              <p:cNvSpPr txBox="1"/>
              <p:nvPr/>
            </p:nvSpPr>
            <p:spPr>
              <a:xfrm>
                <a:off x="2642" y="5489"/>
                <a:ext cx="1728" cy="725"/>
              </a:xfrm>
              <a:prstGeom prst="rect">
                <a:avLst/>
              </a:prstGeom>
              <a:noFill/>
            </p:spPr>
            <p:txBody>
              <a:bodyPr wrap="none" rtlCol="0">
                <a:spAutoFit/>
              </a:bodyPr>
              <a:p>
                <a:r>
                  <a:rPr lang="zh-CN" altLang="en-US" sz="2400"/>
                  <a:t>方法二</a:t>
                </a:r>
                <a:endParaRPr lang="zh-CN" altLang="en-US" sz="2400"/>
              </a:p>
            </p:txBody>
          </p:sp>
        </p:grpSp>
        <p:pic>
          <p:nvPicPr>
            <p:cNvPr id="95" name="图片 94" descr="图片296"/>
            <p:cNvPicPr>
              <a:picLocks noChangeAspect="1"/>
            </p:cNvPicPr>
            <p:nvPr/>
          </p:nvPicPr>
          <p:blipFill>
            <a:blip r:embed="rId5"/>
            <a:stretch>
              <a:fillRect/>
            </a:stretch>
          </p:blipFill>
          <p:spPr>
            <a:xfrm>
              <a:off x="1990" y="4929"/>
              <a:ext cx="931" cy="941"/>
            </a:xfrm>
            <a:prstGeom prst="rect">
              <a:avLst/>
            </a:prstGeom>
          </p:spPr>
        </p:pic>
      </p:grpSp>
      <p:sp>
        <p:nvSpPr>
          <p:cNvPr id="9" name="文本框 8"/>
          <p:cNvSpPr txBox="1"/>
          <p:nvPr/>
        </p:nvSpPr>
        <p:spPr>
          <a:xfrm>
            <a:off x="2480310" y="428180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854835" y="5271135"/>
            <a:ext cx="3979545" cy="866140"/>
            <a:chOff x="2382" y="8319"/>
            <a:chExt cx="3784" cy="1459"/>
          </a:xfrm>
        </p:grpSpPr>
        <p:pic>
          <p:nvPicPr>
            <p:cNvPr id="33" name="图片 32" descr="385973858996584450"/>
            <p:cNvPicPr>
              <a:picLocks noChangeAspect="1"/>
            </p:cNvPicPr>
            <p:nvPr/>
          </p:nvPicPr>
          <p:blipFill>
            <a:blip r:embed="rId6">
              <a:clrChange>
                <a:clrFrom>
                  <a:srgbClr val="FFFFFF">
                    <a:alpha val="100000"/>
                  </a:srgbClr>
                </a:clrFrom>
                <a:clrTo>
                  <a:srgbClr val="FFFFFF">
                    <a:alpha val="100000"/>
                    <a:alpha val="0"/>
                  </a:srgbClr>
                </a:clrTo>
              </a:clrChange>
            </a:blip>
            <a:srcRect l="26230" t="50806" b="25500"/>
            <a:stretch>
              <a:fillRect/>
            </a:stretch>
          </p:blipFill>
          <p:spPr>
            <a:xfrm flipV="1">
              <a:off x="2382" y="8319"/>
              <a:ext cx="3784" cy="1459"/>
            </a:xfrm>
            <a:prstGeom prst="rect">
              <a:avLst/>
            </a:prstGeom>
          </p:spPr>
        </p:pic>
        <p:sp>
          <p:nvSpPr>
            <p:cNvPr id="37" name="文本框 36"/>
            <p:cNvSpPr txBox="1"/>
            <p:nvPr/>
          </p:nvSpPr>
          <p:spPr>
            <a:xfrm>
              <a:off x="2662" y="8660"/>
              <a:ext cx="3247" cy="775"/>
            </a:xfrm>
            <a:prstGeom prst="rect">
              <a:avLst/>
            </a:prstGeom>
            <a:noFill/>
          </p:spPr>
          <p:txBody>
            <a:bodyPr wrap="square" rtlCol="0">
              <a:spAutoFit/>
            </a:bodyPr>
            <a:p>
              <a:r>
                <a:rPr lang="zh-CN" altLang="en-US" sz="2400"/>
                <a:t>分子和分母交换位置</a:t>
              </a:r>
              <a:endParaRPr lang="en-US" altLang="zh-CN"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ppt_x</p:attrName>
                                        </p:attrNameLst>
                                      </p:cBhvr>
                                      <p:tavLst>
                                        <p:tav tm="0">
                                          <p:val>
                                            <p:strVal val="#ppt_x-#ppt_w*1.125000"/>
                                          </p:val>
                                        </p:tav>
                                        <p:tav tm="100000">
                                          <p:val>
                                            <p:strVal val="#ppt_x"/>
                                          </p:val>
                                        </p:tav>
                                      </p:tavLst>
                                    </p:anim>
                                    <p:animEffect transition="in" filter="wipe(right)">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8"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right)">
                                      <p:cBhvr>
                                        <p:cTn id="20" dur="500"/>
                                        <p:tgtEl>
                                          <p:spTgt spid="3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par>
                                <p:cTn id="26" presetID="22" presetClass="entr" presetSubtype="8"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p:tgtEl>
                                          <p:spTgt spid="25"/>
                                        </p:tgtEl>
                                        <p:attrNameLst>
                                          <p:attrName>ppt_y</p:attrName>
                                        </p:attrNameLst>
                                      </p:cBhvr>
                                      <p:tavLst>
                                        <p:tav tm="0">
                                          <p:val>
                                            <p:strVal val="#ppt_y+#ppt_h*1.125000"/>
                                          </p:val>
                                        </p:tav>
                                        <p:tav tm="100000">
                                          <p:val>
                                            <p:strVal val="#ppt_y"/>
                                          </p:val>
                                        </p:tav>
                                      </p:tavLst>
                                    </p:anim>
                                    <p:animEffect transition="in" filter="wipe(up)">
                                      <p:cBhvr>
                                        <p:cTn id="34" dur="500"/>
                                        <p:tgtEl>
                                          <p:spTgt spid="2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4" name="组合 23"/>
          <p:cNvGrpSpPr/>
          <p:nvPr/>
        </p:nvGrpSpPr>
        <p:grpSpPr>
          <a:xfrm>
            <a:off x="2843530" y="2408555"/>
            <a:ext cx="944245" cy="717550"/>
            <a:chOff x="2582" y="6601"/>
            <a:chExt cx="1487" cy="1130"/>
          </a:xfrm>
        </p:grpSpPr>
        <p:grpSp>
          <p:nvGrpSpPr>
            <p:cNvPr id="41" name="Group 6"/>
            <p:cNvGrpSpPr/>
            <p:nvPr/>
          </p:nvGrpSpPr>
          <p:grpSpPr>
            <a:xfrm rot="0">
              <a:off x="3161" y="6601"/>
              <a:ext cx="908" cy="113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2582" y="6688"/>
              <a:ext cx="64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grpSp>
        <p:nvGrpSpPr>
          <p:cNvPr id="34" name="Group 6"/>
          <p:cNvGrpSpPr/>
          <p:nvPr/>
        </p:nvGrpSpPr>
        <p:grpSpPr>
          <a:xfrm rot="0">
            <a:off x="4389120" y="2425700"/>
            <a:ext cx="576580" cy="71755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6</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cxnSp>
        <p:nvCxnSpPr>
          <p:cNvPr id="26" name="直接箭头连接符 25"/>
          <p:cNvCxnSpPr/>
          <p:nvPr/>
        </p:nvCxnSpPr>
        <p:spPr>
          <a:xfrm>
            <a:off x="3578860" y="2513965"/>
            <a:ext cx="754380" cy="3956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3581400" y="2577465"/>
            <a:ext cx="792480" cy="2940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1" name="图片 30" descr="16pic_7801923_s"/>
          <p:cNvPicPr>
            <a:picLocks noChangeAspect="1"/>
          </p:cNvPicPr>
          <p:nvPr/>
        </p:nvPicPr>
        <p:blipFill>
          <a:blip r:embed="rId2">
            <a:clrChange>
              <a:clrFrom>
                <a:srgbClr val="FFFFFF">
                  <a:alpha val="100000"/>
                </a:srgbClr>
              </a:clrFrom>
              <a:clrTo>
                <a:srgbClr val="FFFFFF">
                  <a:alpha val="100000"/>
                  <a:alpha val="0"/>
                </a:srgbClr>
              </a:clrTo>
            </a:clrChange>
          </a:blip>
          <a:srcRect l="66340" b="61772"/>
          <a:stretch>
            <a:fillRect/>
          </a:stretch>
        </p:blipFill>
        <p:spPr>
          <a:xfrm>
            <a:off x="5567045" y="2306955"/>
            <a:ext cx="849630" cy="917575"/>
          </a:xfrm>
          <a:prstGeom prst="rect">
            <a:avLst/>
          </a:prstGeom>
        </p:spPr>
      </p:pic>
      <p:grpSp>
        <p:nvGrpSpPr>
          <p:cNvPr id="32" name="组合 31"/>
          <p:cNvGrpSpPr/>
          <p:nvPr/>
        </p:nvGrpSpPr>
        <p:grpSpPr>
          <a:xfrm>
            <a:off x="6416876" y="2058670"/>
            <a:ext cx="4378325" cy="1512570"/>
            <a:chOff x="2969" y="5419"/>
            <a:chExt cx="7216" cy="2382"/>
          </a:xfrm>
        </p:grpSpPr>
        <p:pic>
          <p:nvPicPr>
            <p:cNvPr id="45" name="图片 44" descr="t01ee3703a08c94e376"/>
            <p:cNvPicPr>
              <a:picLocks noChangeAspect="1"/>
            </p:cNvPicPr>
            <p:nvPr/>
          </p:nvPicPr>
          <p:blipFill>
            <a:blip r:embed="rId3">
              <a:clrChange>
                <a:clrFrom>
                  <a:srgbClr val="FFFFFF">
                    <a:alpha val="100000"/>
                  </a:srgbClr>
                </a:clrFrom>
                <a:clrTo>
                  <a:srgbClr val="FFFFFF">
                    <a:alpha val="100000"/>
                    <a:alpha val="0"/>
                  </a:srgbClr>
                </a:clrTo>
              </a:clrChange>
            </a:blip>
            <a:srcRect l="12750" t="37233" r="11067" b="34550"/>
            <a:stretch>
              <a:fillRect/>
            </a:stretch>
          </p:blipFill>
          <p:spPr>
            <a:xfrm>
              <a:off x="2969" y="5419"/>
              <a:ext cx="7216" cy="2382"/>
            </a:xfrm>
            <a:prstGeom prst="rect">
              <a:avLst/>
            </a:prstGeom>
          </p:spPr>
        </p:pic>
        <p:grpSp>
          <p:nvGrpSpPr>
            <p:cNvPr id="46" name="组合 45"/>
            <p:cNvGrpSpPr/>
            <p:nvPr/>
          </p:nvGrpSpPr>
          <p:grpSpPr>
            <a:xfrm>
              <a:off x="3991" y="5982"/>
              <a:ext cx="4536" cy="1130"/>
              <a:chOff x="8154" y="6144"/>
              <a:chExt cx="4536" cy="1130"/>
            </a:xfrm>
          </p:grpSpPr>
          <p:sp>
            <p:nvSpPr>
              <p:cNvPr id="47" name="文本框 46"/>
              <p:cNvSpPr txBox="1"/>
              <p:nvPr/>
            </p:nvSpPr>
            <p:spPr>
              <a:xfrm>
                <a:off x="8154" y="6209"/>
                <a:ext cx="4536" cy="725"/>
              </a:xfrm>
              <a:prstGeom prst="rect">
                <a:avLst/>
              </a:prstGeom>
              <a:noFill/>
            </p:spPr>
            <p:txBody>
              <a:bodyPr wrap="squar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6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和</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6" name="Group 6"/>
              <p:cNvGrpSpPr/>
              <p:nvPr/>
            </p:nvGrpSpPr>
            <p:grpSpPr>
              <a:xfrm>
                <a:off x="9490" y="6144"/>
                <a:ext cx="908" cy="1130"/>
                <a:chOff x="4876" y="2840"/>
                <a:chExt cx="363" cy="452"/>
              </a:xfrm>
            </p:grpSpPr>
            <p:sp>
              <p:nvSpPr>
                <p:cNvPr id="8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8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90" name="文本框 89"/>
          <p:cNvSpPr txBox="1"/>
          <p:nvPr/>
        </p:nvSpPr>
        <p:spPr>
          <a:xfrm>
            <a:off x="3032760" y="1315720"/>
            <a:ext cx="5974080" cy="460375"/>
          </a:xfrm>
          <a:prstGeom prst="rect">
            <a:avLst/>
          </a:prstGeom>
          <a:noFill/>
        </p:spPr>
        <p:txBody>
          <a:bodyPr wrap="none" rtlCol="0">
            <a:spAutoFit/>
          </a:bodyPr>
          <a:p>
            <a:pPr algn="l"/>
            <a:r>
              <a:rPr lang="zh-CN" altLang="en-US" sz="2400">
                <a:sym typeface="+mn-ea"/>
              </a:rPr>
              <a:t>相乘的两个数的分子分母是否颠倒了位置。</a:t>
            </a:r>
            <a:endParaRPr lang="en-US" altLang="zh-CN" sz="2400"/>
          </a:p>
        </p:txBody>
      </p:sp>
      <p:grpSp>
        <p:nvGrpSpPr>
          <p:cNvPr id="91" name="组合 90"/>
          <p:cNvGrpSpPr/>
          <p:nvPr/>
        </p:nvGrpSpPr>
        <p:grpSpPr>
          <a:xfrm>
            <a:off x="1263650" y="960120"/>
            <a:ext cx="1701165" cy="939165"/>
            <a:chOff x="1990" y="4929"/>
            <a:chExt cx="2679" cy="1479"/>
          </a:xfrm>
        </p:grpSpPr>
        <p:grpSp>
          <p:nvGrpSpPr>
            <p:cNvPr id="92" name="组合 91"/>
            <p:cNvGrpSpPr/>
            <p:nvPr/>
          </p:nvGrpSpPr>
          <p:grpSpPr>
            <a:xfrm>
              <a:off x="2400" y="5294"/>
              <a:ext cx="2269" cy="1114"/>
              <a:chOff x="2400" y="5294"/>
              <a:chExt cx="2269" cy="1114"/>
            </a:xfrm>
          </p:grpSpPr>
          <p:pic>
            <p:nvPicPr>
              <p:cNvPr id="93" name="图片 92" descr="ea2b6ef3-3ed7-4fee-9424-b6ad66825633"/>
              <p:cNvPicPr>
                <a:picLocks noChangeAspect="1"/>
              </p:cNvPicPr>
              <p:nvPr/>
            </p:nvPicPr>
            <p:blipFill>
              <a:blip r:embed="rId4"/>
              <a:stretch>
                <a:fillRect/>
              </a:stretch>
            </p:blipFill>
            <p:spPr>
              <a:xfrm>
                <a:off x="2400" y="5294"/>
                <a:ext cx="2269" cy="1114"/>
              </a:xfrm>
              <a:prstGeom prst="rect">
                <a:avLst/>
              </a:prstGeom>
            </p:spPr>
          </p:pic>
          <p:sp>
            <p:nvSpPr>
              <p:cNvPr id="94" name="文本框 93"/>
              <p:cNvSpPr txBox="1"/>
              <p:nvPr/>
            </p:nvSpPr>
            <p:spPr>
              <a:xfrm>
                <a:off x="2642" y="5489"/>
                <a:ext cx="1728" cy="725"/>
              </a:xfrm>
              <a:prstGeom prst="rect">
                <a:avLst/>
              </a:prstGeom>
              <a:noFill/>
            </p:spPr>
            <p:txBody>
              <a:bodyPr wrap="none" rtlCol="0">
                <a:spAutoFit/>
              </a:bodyPr>
              <a:p>
                <a:r>
                  <a:rPr lang="zh-CN" altLang="en-US" sz="2400"/>
                  <a:t>方法二</a:t>
                </a:r>
                <a:endParaRPr lang="zh-CN" altLang="en-US" sz="2400"/>
              </a:p>
            </p:txBody>
          </p:sp>
        </p:grpSp>
        <p:pic>
          <p:nvPicPr>
            <p:cNvPr id="95" name="图片 94" descr="图片296"/>
            <p:cNvPicPr>
              <a:picLocks noChangeAspect="1"/>
            </p:cNvPicPr>
            <p:nvPr/>
          </p:nvPicPr>
          <p:blipFill>
            <a:blip r:embed="rId5"/>
            <a:stretch>
              <a:fillRect/>
            </a:stretch>
          </p:blipFill>
          <p:spPr>
            <a:xfrm>
              <a:off x="1990" y="4929"/>
              <a:ext cx="931" cy="941"/>
            </a:xfrm>
            <a:prstGeom prst="rect">
              <a:avLst/>
            </a:prstGeom>
          </p:spPr>
        </p:pic>
      </p:grpSp>
      <p:sp>
        <p:nvSpPr>
          <p:cNvPr id="9" name="文本框 8"/>
          <p:cNvSpPr txBox="1"/>
          <p:nvPr/>
        </p:nvSpPr>
        <p:spPr>
          <a:xfrm>
            <a:off x="2480310" y="249872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854835" y="3488055"/>
            <a:ext cx="3979545" cy="866140"/>
            <a:chOff x="2382" y="8319"/>
            <a:chExt cx="3784" cy="1459"/>
          </a:xfrm>
        </p:grpSpPr>
        <p:pic>
          <p:nvPicPr>
            <p:cNvPr id="33" name="图片 32" descr="385973858996584450"/>
            <p:cNvPicPr>
              <a:picLocks noChangeAspect="1"/>
            </p:cNvPicPr>
            <p:nvPr/>
          </p:nvPicPr>
          <p:blipFill>
            <a:blip r:embed="rId6">
              <a:clrChange>
                <a:clrFrom>
                  <a:srgbClr val="FFFFFF">
                    <a:alpha val="100000"/>
                  </a:srgbClr>
                </a:clrFrom>
                <a:clrTo>
                  <a:srgbClr val="FFFFFF">
                    <a:alpha val="100000"/>
                    <a:alpha val="0"/>
                  </a:srgbClr>
                </a:clrTo>
              </a:clrChange>
            </a:blip>
            <a:srcRect l="26230" t="50806" b="25500"/>
            <a:stretch>
              <a:fillRect/>
            </a:stretch>
          </p:blipFill>
          <p:spPr>
            <a:xfrm flipV="1">
              <a:off x="2382" y="8319"/>
              <a:ext cx="3784" cy="1459"/>
            </a:xfrm>
            <a:prstGeom prst="rect">
              <a:avLst/>
            </a:prstGeom>
          </p:spPr>
        </p:pic>
        <p:sp>
          <p:nvSpPr>
            <p:cNvPr id="37" name="文本框 36"/>
            <p:cNvSpPr txBox="1"/>
            <p:nvPr/>
          </p:nvSpPr>
          <p:spPr>
            <a:xfrm>
              <a:off x="2662" y="8660"/>
              <a:ext cx="3247" cy="775"/>
            </a:xfrm>
            <a:prstGeom prst="rect">
              <a:avLst/>
            </a:prstGeom>
            <a:noFill/>
          </p:spPr>
          <p:txBody>
            <a:bodyPr wrap="square" rtlCol="0">
              <a:spAutoFit/>
            </a:bodyPr>
            <a:p>
              <a:r>
                <a:rPr lang="zh-CN" altLang="en-US" sz="2400"/>
                <a:t>分子和分母交换位置</a:t>
              </a:r>
              <a:endParaRPr lang="en-US" altLang="zh-CN" sz="2400"/>
            </a:p>
          </p:txBody>
        </p:sp>
      </p:grpSp>
      <p:grpSp>
        <p:nvGrpSpPr>
          <p:cNvPr id="44" name="组合 43"/>
          <p:cNvGrpSpPr/>
          <p:nvPr/>
        </p:nvGrpSpPr>
        <p:grpSpPr>
          <a:xfrm>
            <a:off x="1721485" y="4750435"/>
            <a:ext cx="2875280" cy="750570"/>
            <a:chOff x="2399" y="7961"/>
            <a:chExt cx="4528" cy="1182"/>
          </a:xfrm>
        </p:grpSpPr>
        <p:grpSp>
          <p:nvGrpSpPr>
            <p:cNvPr id="28" name="组合 27"/>
            <p:cNvGrpSpPr/>
            <p:nvPr/>
          </p:nvGrpSpPr>
          <p:grpSpPr>
            <a:xfrm rot="0">
              <a:off x="2399" y="7980"/>
              <a:ext cx="4528" cy="1163"/>
              <a:chOff x="5488" y="1621"/>
              <a:chExt cx="12197" cy="3351"/>
            </a:xfrm>
          </p:grpSpPr>
          <p:grpSp>
            <p:nvGrpSpPr>
              <p:cNvPr id="29" name="组合 28"/>
              <p:cNvGrpSpPr/>
              <p:nvPr/>
            </p:nvGrpSpPr>
            <p:grpSpPr>
              <a:xfrm>
                <a:off x="5488" y="1621"/>
                <a:ext cx="12197" cy="3351"/>
                <a:chOff x="5488" y="1621"/>
                <a:chExt cx="12197" cy="3351"/>
              </a:xfrm>
            </p:grpSpPr>
            <p:sp>
              <p:nvSpPr>
                <p:cNvPr id="30" name="圆角矩形 29"/>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圆角矩形 4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9" name="圆角矩形 48"/>
              <p:cNvSpPr/>
              <p:nvPr/>
            </p:nvSpPr>
            <p:spPr>
              <a:xfrm>
                <a:off x="5652" y="1808"/>
                <a:ext cx="11881" cy="2979"/>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0" name="文本框 49"/>
            <p:cNvSpPr txBox="1"/>
            <p:nvPr/>
          </p:nvSpPr>
          <p:spPr>
            <a:xfrm>
              <a:off x="2602" y="7961"/>
              <a:ext cx="4324" cy="1016"/>
            </a:xfrm>
            <a:prstGeom prst="rect">
              <a:avLst/>
            </a:prstGeom>
            <a:noFill/>
          </p:spPr>
          <p:txBody>
            <a:bodyPr wrap="square" rtlCol="0" anchor="t">
              <a:spAutoFit/>
            </a:bodyPr>
            <a:p>
              <a:pPr algn="l">
                <a:lnSpc>
                  <a:spcPct val="150000"/>
                </a:lnSpc>
              </a:pPr>
              <a:r>
                <a:rPr lang="zh-CN" altLang="en-US" sz="2400" dirty="0">
                  <a:latin typeface="微软雅黑" panose="020B0503020204020204" pitchFamily="34" charset="-122"/>
                  <a:ea typeface="微软雅黑" panose="020B0503020204020204" pitchFamily="34" charset="-122"/>
                  <a:sym typeface="+mn-ea"/>
                </a:rPr>
                <a:t>找一个</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整</a:t>
              </a:r>
              <a:r>
                <a:rPr lang="zh-CN" altLang="en-US" sz="2400" dirty="0">
                  <a:latin typeface="微软雅黑" panose="020B0503020204020204" pitchFamily="34" charset="-122"/>
                  <a:ea typeface="微软雅黑" panose="020B0503020204020204" pitchFamily="34" charset="-122"/>
                  <a:sym typeface="+mn-ea"/>
                </a:rPr>
                <a:t>数的倒数</a:t>
              </a:r>
              <a:endParaRPr lang="zh-CN" altLang="en-US" sz="2400">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259705" y="5720080"/>
            <a:ext cx="3440430" cy="772160"/>
            <a:chOff x="9113" y="7961"/>
            <a:chExt cx="5418" cy="1216"/>
          </a:xfrm>
        </p:grpSpPr>
        <p:grpSp>
          <p:nvGrpSpPr>
            <p:cNvPr id="51" name="组合 50"/>
            <p:cNvGrpSpPr/>
            <p:nvPr/>
          </p:nvGrpSpPr>
          <p:grpSpPr>
            <a:xfrm rot="0">
              <a:off x="9113" y="7987"/>
              <a:ext cx="5419" cy="1191"/>
              <a:chOff x="5488" y="1621"/>
              <a:chExt cx="12197" cy="3351"/>
            </a:xfrm>
          </p:grpSpPr>
          <p:grpSp>
            <p:nvGrpSpPr>
              <p:cNvPr id="52" name="组合 51"/>
              <p:cNvGrpSpPr/>
              <p:nvPr/>
            </p:nvGrpSpPr>
            <p:grpSpPr>
              <a:xfrm>
                <a:off x="5488" y="1621"/>
                <a:ext cx="12197" cy="3351"/>
                <a:chOff x="5488" y="1621"/>
                <a:chExt cx="12197" cy="3351"/>
              </a:xfrm>
            </p:grpSpPr>
            <p:sp>
              <p:nvSpPr>
                <p:cNvPr id="53" name="圆角矩形 5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圆角矩形 5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5" name="圆角矩形 54"/>
              <p:cNvSpPr/>
              <p:nvPr/>
            </p:nvSpPr>
            <p:spPr>
              <a:xfrm>
                <a:off x="5652" y="1808"/>
                <a:ext cx="11881" cy="297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6" name="文本框 55"/>
            <p:cNvSpPr txBox="1"/>
            <p:nvPr/>
          </p:nvSpPr>
          <p:spPr>
            <a:xfrm>
              <a:off x="9164" y="7961"/>
              <a:ext cx="5088" cy="1016"/>
            </a:xfrm>
            <a:prstGeom prst="rect">
              <a:avLst/>
            </a:prstGeom>
            <a:noFill/>
          </p:spPr>
          <p:txBody>
            <a:bodyPr wrap="none" rtlCol="0">
              <a:spAutoFit/>
            </a:bodyPr>
            <a:p>
              <a:pPr algn="l">
                <a:lnSpc>
                  <a:spcPct val="15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交换分子与分母的位置</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pic>
        <p:nvPicPr>
          <p:cNvPr id="59" name="图片 58" descr="IMG_20220113_003930"/>
          <p:cNvPicPr>
            <a:picLocks noChangeAspect="1"/>
          </p:cNvPicPr>
          <p:nvPr/>
        </p:nvPicPr>
        <p:blipFill>
          <a:blip r:embed="rId7">
            <a:clrChange>
              <a:clrFrom>
                <a:srgbClr val="F6F6F6">
                  <a:alpha val="100000"/>
                </a:srgbClr>
              </a:clrFrom>
              <a:clrTo>
                <a:srgbClr val="F6F6F6">
                  <a:alpha val="100000"/>
                  <a:alpha val="0"/>
                </a:srgbClr>
              </a:clrTo>
            </a:clrChange>
          </a:blip>
          <a:srcRect r="58393" b="73491"/>
          <a:stretch>
            <a:fillRect/>
          </a:stretch>
        </p:blipFill>
        <p:spPr>
          <a:xfrm>
            <a:off x="4708525" y="4835525"/>
            <a:ext cx="877570" cy="593725"/>
          </a:xfrm>
          <a:prstGeom prst="rect">
            <a:avLst/>
          </a:prstGeom>
        </p:spPr>
      </p:pic>
      <p:grpSp>
        <p:nvGrpSpPr>
          <p:cNvPr id="67" name="组合 66"/>
          <p:cNvGrpSpPr/>
          <p:nvPr/>
        </p:nvGrpSpPr>
        <p:grpSpPr>
          <a:xfrm>
            <a:off x="5584190" y="4720590"/>
            <a:ext cx="3690620" cy="755650"/>
            <a:chOff x="9418" y="7914"/>
            <a:chExt cx="5812" cy="1190"/>
          </a:xfrm>
        </p:grpSpPr>
        <p:grpSp>
          <p:nvGrpSpPr>
            <p:cNvPr id="61" name="组合 60"/>
            <p:cNvGrpSpPr/>
            <p:nvPr/>
          </p:nvGrpSpPr>
          <p:grpSpPr>
            <a:xfrm rot="0">
              <a:off x="9418" y="7914"/>
              <a:ext cx="5812" cy="1191"/>
              <a:chOff x="5488" y="1621"/>
              <a:chExt cx="12197" cy="3351"/>
            </a:xfrm>
          </p:grpSpPr>
          <p:grpSp>
            <p:nvGrpSpPr>
              <p:cNvPr id="62" name="组合 61"/>
              <p:cNvGrpSpPr/>
              <p:nvPr/>
            </p:nvGrpSpPr>
            <p:grpSpPr>
              <a:xfrm>
                <a:off x="5488" y="1621"/>
                <a:ext cx="12197" cy="3351"/>
                <a:chOff x="5488" y="1621"/>
                <a:chExt cx="12197" cy="3351"/>
              </a:xfrm>
            </p:grpSpPr>
            <p:sp>
              <p:nvSpPr>
                <p:cNvPr id="63" name="圆角矩形 62"/>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4" name="圆角矩形 63"/>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5" name="圆角矩形 64"/>
              <p:cNvSpPr/>
              <p:nvPr/>
            </p:nvSpPr>
            <p:spPr>
              <a:xfrm>
                <a:off x="5652" y="1808"/>
                <a:ext cx="11881" cy="2979"/>
              </a:xfrm>
              <a:prstGeom prst="roundRect">
                <a:avLst/>
              </a:prstGeom>
              <a:solidFill>
                <a:srgbClr val="00B4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7" name="文本框 56"/>
            <p:cNvSpPr txBox="1"/>
            <p:nvPr/>
          </p:nvSpPr>
          <p:spPr>
            <a:xfrm>
              <a:off x="9540" y="8096"/>
              <a:ext cx="536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整数看成分母是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的分数</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68" name="图片 67" descr="图片288"/>
          <p:cNvPicPr>
            <a:picLocks noChangeAspect="1"/>
          </p:cNvPicPr>
          <p:nvPr/>
        </p:nvPicPr>
        <p:blipFill>
          <a:blip r:embed="rId8"/>
          <a:stretch>
            <a:fillRect/>
          </a:stretch>
        </p:blipFill>
        <p:spPr>
          <a:xfrm rot="21240000">
            <a:off x="8724900" y="4979035"/>
            <a:ext cx="951865" cy="134048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ppt_x</p:attrName>
                                        </p:attrNameLst>
                                      </p:cBhvr>
                                      <p:tavLst>
                                        <p:tav tm="0">
                                          <p:val>
                                            <p:strVal val="#ppt_x-#ppt_w*1.125000"/>
                                          </p:val>
                                        </p:tav>
                                        <p:tav tm="100000">
                                          <p:val>
                                            <p:strVal val="#ppt_x"/>
                                          </p:val>
                                        </p:tav>
                                      </p:tavLst>
                                    </p:anim>
                                    <p:animEffect transition="in" filter="wipe(right)">
                                      <p:cBhvr>
                                        <p:cTn id="8" dur="500"/>
                                        <p:tgtEl>
                                          <p:spTgt spid="44"/>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wipe(left)">
                                      <p:cBhvr>
                                        <p:cTn id="13" dur="500"/>
                                        <p:tgtEl>
                                          <p:spTgt spid="5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ipe(left)">
                                      <p:cBhvr>
                                        <p:cTn id="18" dur="500"/>
                                        <p:tgtEl>
                                          <p:spTgt spid="67"/>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nodeType="click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wipe(up)">
                                      <p:cBhvr>
                                        <p:cTn id="23" dur="500"/>
                                        <p:tgtEl>
                                          <p:spTgt spid="68"/>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2" fill="hold" nodeType="clickEffect">
                                  <p:stCondLst>
                                    <p:cond delay="0"/>
                                  </p:stCondLst>
                                  <p:childTnLst>
                                    <p:set>
                                      <p:cBhvr>
                                        <p:cTn id="27" dur="1" fill="hold">
                                          <p:stCondLst>
                                            <p:cond delay="0"/>
                                          </p:stCondLst>
                                        </p:cTn>
                                        <p:tgtEl>
                                          <p:spTgt spid="58"/>
                                        </p:tgtEl>
                                        <p:attrNameLst>
                                          <p:attrName>style.visibility</p:attrName>
                                        </p:attrNameLst>
                                      </p:cBhvr>
                                      <p:to>
                                        <p:strVal val="visible"/>
                                      </p:to>
                                    </p:set>
                                    <p:anim calcmode="lin" valueType="num">
                                      <p:cBhvr additive="base">
                                        <p:cTn id="28" dur="500"/>
                                        <p:tgtEl>
                                          <p:spTgt spid="58"/>
                                        </p:tgtEl>
                                        <p:attrNameLst>
                                          <p:attrName>ppt_x</p:attrName>
                                        </p:attrNameLst>
                                      </p:cBhvr>
                                      <p:tavLst>
                                        <p:tav tm="0">
                                          <p:val>
                                            <p:strVal val="#ppt_x+#ppt_w*1.125000"/>
                                          </p:val>
                                        </p:tav>
                                        <p:tav tm="100000">
                                          <p:val>
                                            <p:strVal val="#ppt_x"/>
                                          </p:val>
                                        </p:tav>
                                      </p:tavLst>
                                    </p:anim>
                                    <p:animEffect transition="in" filter="wipe(left)">
                                      <p:cBhvr>
                                        <p:cTn id="2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65450" y="811530"/>
            <a:ext cx="3535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下面哪两个数互为倒数？</a:t>
            </a:r>
            <a:endParaRPr lang="zh-CN" altLang="en-US" sz="2400">
              <a:latin typeface="微软雅黑" panose="020B0503020204020204" pitchFamily="34" charset="-122"/>
              <a:ea typeface="微软雅黑" panose="020B0503020204020204" pitchFamily="34" charset="-122"/>
            </a:endParaRPr>
          </a:p>
        </p:txBody>
      </p:sp>
      <p:grpSp>
        <p:nvGrpSpPr>
          <p:cNvPr id="89" name="组合 88"/>
          <p:cNvGrpSpPr/>
          <p:nvPr/>
        </p:nvGrpSpPr>
        <p:grpSpPr>
          <a:xfrm>
            <a:off x="1560830" y="1406525"/>
            <a:ext cx="7793990" cy="1306830"/>
            <a:chOff x="2458" y="2761"/>
            <a:chExt cx="12274" cy="2058"/>
          </a:xfrm>
        </p:grpSpPr>
        <p:grpSp>
          <p:nvGrpSpPr>
            <p:cNvPr id="5" name="Group 6"/>
            <p:cNvGrpSpPr/>
            <p:nvPr/>
          </p:nvGrpSpPr>
          <p:grpSpPr>
            <a:xfrm>
              <a:off x="3316" y="335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4648" y="3497"/>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5961" y="3358"/>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a:off x="7300" y="3357"/>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3" name="Group 6"/>
            <p:cNvGrpSpPr/>
            <p:nvPr/>
          </p:nvGrpSpPr>
          <p:grpSpPr>
            <a:xfrm>
              <a:off x="8869" y="3358"/>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10238" y="3452"/>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9" name="Group 6"/>
            <p:cNvGrpSpPr/>
            <p:nvPr/>
          </p:nvGrpSpPr>
          <p:grpSpPr>
            <a:xfrm>
              <a:off x="11624" y="3357"/>
              <a:ext cx="908" cy="113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2" name="文本框 21"/>
            <p:cNvSpPr txBox="1"/>
            <p:nvPr/>
          </p:nvSpPr>
          <p:spPr>
            <a:xfrm>
              <a:off x="13129" y="3451"/>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rot="0">
              <a:off x="2458" y="2761"/>
              <a:ext cx="12274" cy="205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4" name="Group 6"/>
          <p:cNvGrpSpPr/>
          <p:nvPr/>
        </p:nvGrpSpPr>
        <p:grpSpPr>
          <a:xfrm rot="0">
            <a:off x="4138930" y="4208780"/>
            <a:ext cx="576580" cy="71755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cxnSp>
        <p:nvCxnSpPr>
          <p:cNvPr id="26" name="直接箭头连接符 25"/>
          <p:cNvCxnSpPr/>
          <p:nvPr/>
        </p:nvCxnSpPr>
        <p:spPr>
          <a:xfrm>
            <a:off x="3204210" y="4297045"/>
            <a:ext cx="754380" cy="3956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3185160" y="4369435"/>
            <a:ext cx="792480" cy="2940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pic>
        <p:nvPicPr>
          <p:cNvPr id="31" name="图片 30" descr="16pic_7801923_s"/>
          <p:cNvPicPr>
            <a:picLocks noChangeAspect="1"/>
          </p:cNvPicPr>
          <p:nvPr/>
        </p:nvPicPr>
        <p:blipFill>
          <a:blip r:embed="rId2">
            <a:clrChange>
              <a:clrFrom>
                <a:srgbClr val="FFFFFF">
                  <a:alpha val="100000"/>
                </a:srgbClr>
              </a:clrFrom>
              <a:clrTo>
                <a:srgbClr val="FFFFFF">
                  <a:alpha val="100000"/>
                  <a:alpha val="0"/>
                </a:srgbClr>
              </a:clrTo>
            </a:clrChange>
          </a:blip>
          <a:srcRect l="66340" b="61772"/>
          <a:stretch>
            <a:fillRect/>
          </a:stretch>
        </p:blipFill>
        <p:spPr>
          <a:xfrm>
            <a:off x="5651500" y="4011295"/>
            <a:ext cx="849630" cy="917575"/>
          </a:xfrm>
          <a:prstGeom prst="rect">
            <a:avLst/>
          </a:prstGeom>
        </p:spPr>
      </p:pic>
      <p:grpSp>
        <p:nvGrpSpPr>
          <p:cNvPr id="32" name="组合 31"/>
          <p:cNvGrpSpPr/>
          <p:nvPr/>
        </p:nvGrpSpPr>
        <p:grpSpPr>
          <a:xfrm>
            <a:off x="6652612" y="3943985"/>
            <a:ext cx="3729782" cy="1360182"/>
            <a:chOff x="3686" y="5419"/>
            <a:chExt cx="4926" cy="1185"/>
          </a:xfrm>
        </p:grpSpPr>
        <p:pic>
          <p:nvPicPr>
            <p:cNvPr id="45" name="图片 44" descr="t01ee3703a08c94e376"/>
            <p:cNvPicPr>
              <a:picLocks noChangeAspect="1"/>
            </p:cNvPicPr>
            <p:nvPr/>
          </p:nvPicPr>
          <p:blipFill>
            <a:blip r:embed="rId3">
              <a:clrChange>
                <a:clrFrom>
                  <a:srgbClr val="FFFFFF">
                    <a:alpha val="100000"/>
                  </a:srgbClr>
                </a:clrFrom>
                <a:clrTo>
                  <a:srgbClr val="FFFFFF">
                    <a:alpha val="100000"/>
                    <a:alpha val="0"/>
                  </a:srgbClr>
                </a:clrTo>
              </a:clrChange>
            </a:blip>
            <a:srcRect l="12750" t="37233" r="11067" b="34550"/>
            <a:stretch>
              <a:fillRect/>
            </a:stretch>
          </p:blipFill>
          <p:spPr>
            <a:xfrm>
              <a:off x="3686" y="5419"/>
              <a:ext cx="4926" cy="1185"/>
            </a:xfrm>
            <a:prstGeom prst="rect">
              <a:avLst/>
            </a:prstGeom>
          </p:spPr>
        </p:pic>
        <p:sp>
          <p:nvSpPr>
            <p:cNvPr id="47" name="文本框 46"/>
            <p:cNvSpPr txBox="1"/>
            <p:nvPr/>
          </p:nvSpPr>
          <p:spPr>
            <a:xfrm>
              <a:off x="3695" y="5732"/>
              <a:ext cx="4536" cy="401"/>
            </a:xfrm>
            <a:prstGeom prst="rect">
              <a:avLst/>
            </a:prstGeom>
            <a:noFill/>
          </p:spPr>
          <p:txBody>
            <a:bodyPr wrap="square" rtlCol="0" anchor="t">
              <a:spAutoFit/>
            </a:bodyPr>
            <a:p>
              <a:pPr algn="ct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的倒数是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90" name="文本框 89"/>
          <p:cNvSpPr txBox="1"/>
          <p:nvPr/>
        </p:nvSpPr>
        <p:spPr>
          <a:xfrm>
            <a:off x="3032760" y="3098800"/>
            <a:ext cx="5974080" cy="460375"/>
          </a:xfrm>
          <a:prstGeom prst="rect">
            <a:avLst/>
          </a:prstGeom>
          <a:noFill/>
        </p:spPr>
        <p:txBody>
          <a:bodyPr wrap="none" rtlCol="0">
            <a:spAutoFit/>
          </a:bodyPr>
          <a:p>
            <a:pPr algn="l"/>
            <a:r>
              <a:rPr lang="zh-CN" altLang="en-US" sz="2400">
                <a:sym typeface="+mn-ea"/>
              </a:rPr>
              <a:t>相乘的两个数的分子分母是否颠倒了位置。</a:t>
            </a:r>
            <a:endParaRPr lang="en-US" altLang="zh-CN" sz="2400"/>
          </a:p>
        </p:txBody>
      </p:sp>
      <p:grpSp>
        <p:nvGrpSpPr>
          <p:cNvPr id="91" name="组合 90"/>
          <p:cNvGrpSpPr/>
          <p:nvPr/>
        </p:nvGrpSpPr>
        <p:grpSpPr>
          <a:xfrm>
            <a:off x="1263650" y="2743200"/>
            <a:ext cx="1701165" cy="939165"/>
            <a:chOff x="1990" y="4929"/>
            <a:chExt cx="2679" cy="1479"/>
          </a:xfrm>
        </p:grpSpPr>
        <p:grpSp>
          <p:nvGrpSpPr>
            <p:cNvPr id="92" name="组合 91"/>
            <p:cNvGrpSpPr/>
            <p:nvPr/>
          </p:nvGrpSpPr>
          <p:grpSpPr>
            <a:xfrm>
              <a:off x="2400" y="5294"/>
              <a:ext cx="2269" cy="1114"/>
              <a:chOff x="2400" y="5294"/>
              <a:chExt cx="2269" cy="1114"/>
            </a:xfrm>
          </p:grpSpPr>
          <p:pic>
            <p:nvPicPr>
              <p:cNvPr id="93" name="图片 92" descr="ea2b6ef3-3ed7-4fee-9424-b6ad66825633"/>
              <p:cNvPicPr>
                <a:picLocks noChangeAspect="1"/>
              </p:cNvPicPr>
              <p:nvPr/>
            </p:nvPicPr>
            <p:blipFill>
              <a:blip r:embed="rId4"/>
              <a:stretch>
                <a:fillRect/>
              </a:stretch>
            </p:blipFill>
            <p:spPr>
              <a:xfrm>
                <a:off x="2400" y="5294"/>
                <a:ext cx="2269" cy="1114"/>
              </a:xfrm>
              <a:prstGeom prst="rect">
                <a:avLst/>
              </a:prstGeom>
            </p:spPr>
          </p:pic>
          <p:sp>
            <p:nvSpPr>
              <p:cNvPr id="94" name="文本框 93"/>
              <p:cNvSpPr txBox="1"/>
              <p:nvPr/>
            </p:nvSpPr>
            <p:spPr>
              <a:xfrm>
                <a:off x="2642" y="5489"/>
                <a:ext cx="1728" cy="725"/>
              </a:xfrm>
              <a:prstGeom prst="rect">
                <a:avLst/>
              </a:prstGeom>
              <a:noFill/>
            </p:spPr>
            <p:txBody>
              <a:bodyPr wrap="none" rtlCol="0">
                <a:spAutoFit/>
              </a:bodyPr>
              <a:p>
                <a:r>
                  <a:rPr lang="zh-CN" altLang="en-US" sz="2400"/>
                  <a:t>方法二</a:t>
                </a:r>
                <a:endParaRPr lang="zh-CN" altLang="en-US" sz="2400"/>
              </a:p>
            </p:txBody>
          </p:sp>
        </p:grpSp>
        <p:pic>
          <p:nvPicPr>
            <p:cNvPr id="95" name="图片 94" descr="图片296"/>
            <p:cNvPicPr>
              <a:picLocks noChangeAspect="1"/>
            </p:cNvPicPr>
            <p:nvPr/>
          </p:nvPicPr>
          <p:blipFill>
            <a:blip r:embed="rId5"/>
            <a:stretch>
              <a:fillRect/>
            </a:stretch>
          </p:blipFill>
          <p:spPr>
            <a:xfrm>
              <a:off x="1990" y="4929"/>
              <a:ext cx="931" cy="941"/>
            </a:xfrm>
            <a:prstGeom prst="rect">
              <a:avLst/>
            </a:prstGeom>
          </p:spPr>
        </p:pic>
      </p:grpSp>
      <p:sp>
        <p:nvSpPr>
          <p:cNvPr id="9" name="文本框 8"/>
          <p:cNvSpPr txBox="1"/>
          <p:nvPr/>
        </p:nvSpPr>
        <p:spPr>
          <a:xfrm>
            <a:off x="1992630" y="4281805"/>
            <a:ext cx="58737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23" name="文本框 22"/>
          <p:cNvSpPr txBox="1"/>
          <p:nvPr/>
        </p:nvSpPr>
        <p:spPr>
          <a:xfrm>
            <a:off x="4578985" y="4286250"/>
            <a:ext cx="816610"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25" name="组合 24"/>
          <p:cNvGrpSpPr/>
          <p:nvPr/>
        </p:nvGrpSpPr>
        <p:grpSpPr>
          <a:xfrm>
            <a:off x="1854835" y="5271135"/>
            <a:ext cx="3979545" cy="866140"/>
            <a:chOff x="2382" y="8319"/>
            <a:chExt cx="3784" cy="1459"/>
          </a:xfrm>
        </p:grpSpPr>
        <p:pic>
          <p:nvPicPr>
            <p:cNvPr id="33" name="图片 32" descr="385973858996584450"/>
            <p:cNvPicPr>
              <a:picLocks noChangeAspect="1"/>
            </p:cNvPicPr>
            <p:nvPr/>
          </p:nvPicPr>
          <p:blipFill>
            <a:blip r:embed="rId6">
              <a:clrChange>
                <a:clrFrom>
                  <a:srgbClr val="FFFFFF">
                    <a:alpha val="100000"/>
                  </a:srgbClr>
                </a:clrFrom>
                <a:clrTo>
                  <a:srgbClr val="FFFFFF">
                    <a:alpha val="100000"/>
                    <a:alpha val="0"/>
                  </a:srgbClr>
                </a:clrTo>
              </a:clrChange>
            </a:blip>
            <a:srcRect l="26230" t="50806" b="25500"/>
            <a:stretch>
              <a:fillRect/>
            </a:stretch>
          </p:blipFill>
          <p:spPr>
            <a:xfrm flipV="1">
              <a:off x="2382" y="8319"/>
              <a:ext cx="3784" cy="1459"/>
            </a:xfrm>
            <a:prstGeom prst="rect">
              <a:avLst/>
            </a:prstGeom>
          </p:spPr>
        </p:pic>
        <p:sp>
          <p:nvSpPr>
            <p:cNvPr id="37" name="文本框 36"/>
            <p:cNvSpPr txBox="1"/>
            <p:nvPr/>
          </p:nvSpPr>
          <p:spPr>
            <a:xfrm>
              <a:off x="2662" y="8660"/>
              <a:ext cx="3247" cy="775"/>
            </a:xfrm>
            <a:prstGeom prst="rect">
              <a:avLst/>
            </a:prstGeom>
            <a:noFill/>
          </p:spPr>
          <p:txBody>
            <a:bodyPr wrap="square" rtlCol="0">
              <a:spAutoFit/>
            </a:bodyPr>
            <a:p>
              <a:r>
                <a:rPr lang="zh-CN" altLang="en-US" sz="2400"/>
                <a:t>分子和分母交换位置</a:t>
              </a:r>
              <a:endParaRPr lang="en-US" altLang="zh-CN" sz="2400"/>
            </a:p>
          </p:txBody>
        </p:sp>
      </p:grpSp>
      <p:grpSp>
        <p:nvGrpSpPr>
          <p:cNvPr id="50" name="组合 49"/>
          <p:cNvGrpSpPr/>
          <p:nvPr/>
        </p:nvGrpSpPr>
        <p:grpSpPr>
          <a:xfrm>
            <a:off x="2252980" y="4218940"/>
            <a:ext cx="987425" cy="717550"/>
            <a:chOff x="3548" y="6644"/>
            <a:chExt cx="1555" cy="1130"/>
          </a:xfrm>
        </p:grpSpPr>
        <p:grpSp>
          <p:nvGrpSpPr>
            <p:cNvPr id="41" name="Group 6"/>
            <p:cNvGrpSpPr/>
            <p:nvPr/>
          </p:nvGrpSpPr>
          <p:grpSpPr>
            <a:xfrm rot="0">
              <a:off x="4195" y="6644"/>
              <a:ext cx="908" cy="113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4" name="文本框 23"/>
            <p:cNvSpPr txBox="1"/>
            <p:nvPr/>
          </p:nvSpPr>
          <p:spPr>
            <a:xfrm>
              <a:off x="3548" y="6742"/>
              <a:ext cx="64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a:t>
              </a:r>
              <a:endParaRPr lang="en-US" altLang="zh-CN"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8" fill="hold" nodeType="click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additive="base">
                                        <p:cTn id="13" dur="500"/>
                                        <p:tgtEl>
                                          <p:spTgt spid="50"/>
                                        </p:tgtEl>
                                        <p:attrNameLst>
                                          <p:attrName>ppt_x</p:attrName>
                                        </p:attrNameLst>
                                      </p:cBhvr>
                                      <p:tavLst>
                                        <p:tav tm="0">
                                          <p:val>
                                            <p:strVal val="#ppt_x-#ppt_w*1.125000"/>
                                          </p:val>
                                        </p:tav>
                                        <p:tav tm="100000">
                                          <p:val>
                                            <p:strVal val="#ppt_x"/>
                                          </p:val>
                                        </p:tav>
                                      </p:tavLst>
                                    </p:anim>
                                    <p:animEffect transition="in" filter="wipe(right)">
                                      <p:cBhvr>
                                        <p:cTn id="14" dur="500"/>
                                        <p:tgtEl>
                                          <p:spTgt spid="5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par>
                                <p:cTn id="20" presetID="22" presetClass="entr" presetSubtype="8"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ppt_x</p:attrName>
                                        </p:attrNameLst>
                                      </p:cBhvr>
                                      <p:tavLst>
                                        <p:tav tm="0">
                                          <p:val>
                                            <p:strVal val="#ppt_x-#ppt_w*1.125000"/>
                                          </p:val>
                                        </p:tav>
                                        <p:tav tm="100000">
                                          <p:val>
                                            <p:strVal val="#ppt_x"/>
                                          </p:val>
                                        </p:tav>
                                      </p:tavLst>
                                    </p:anim>
                                    <p:animEffect transition="in" filter="wipe(right)">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nodeType="click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p:tgtEl>
                                          <p:spTgt spid="25"/>
                                        </p:tgtEl>
                                        <p:attrNameLst>
                                          <p:attrName>ppt_y</p:attrName>
                                        </p:attrNameLst>
                                      </p:cBhvr>
                                      <p:tavLst>
                                        <p:tav tm="0">
                                          <p:val>
                                            <p:strVal val="#ppt_y+#ppt_h*1.125000"/>
                                          </p:val>
                                        </p:tav>
                                        <p:tav tm="100000">
                                          <p:val>
                                            <p:strVal val="#ppt_y"/>
                                          </p:val>
                                        </p:tav>
                                      </p:tavLst>
                                    </p:anim>
                                    <p:animEffect transition="in" filter="wipe(up)">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31"/>
                                        </p:tgtEl>
                                        <p:attrNameLst>
                                          <p:attrName>style.visibility</p:attrName>
                                        </p:attrNameLst>
                                      </p:cBhvr>
                                      <p:to>
                                        <p:strVal val="visible"/>
                                      </p:to>
                                    </p:set>
                                    <p:animEffect transition="in" filter="wipe(left)">
                                      <p:cBhvr>
                                        <p:cTn id="45" dur="500"/>
                                        <p:tgtEl>
                                          <p:spTgt spid="3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left)">
                                      <p:cBhvr>
                                        <p:cTn id="5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65450" y="811530"/>
            <a:ext cx="3535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下面哪两个数互为倒数？</a:t>
            </a:r>
            <a:endParaRPr lang="zh-CN" altLang="en-US" sz="2400">
              <a:latin typeface="微软雅黑" panose="020B0503020204020204" pitchFamily="34" charset="-122"/>
              <a:ea typeface="微软雅黑" panose="020B0503020204020204" pitchFamily="34" charset="-122"/>
            </a:endParaRPr>
          </a:p>
        </p:txBody>
      </p:sp>
      <p:grpSp>
        <p:nvGrpSpPr>
          <p:cNvPr id="89" name="组合 88"/>
          <p:cNvGrpSpPr/>
          <p:nvPr/>
        </p:nvGrpSpPr>
        <p:grpSpPr>
          <a:xfrm>
            <a:off x="1560830" y="1406525"/>
            <a:ext cx="7793990" cy="1306830"/>
            <a:chOff x="2458" y="2761"/>
            <a:chExt cx="12274" cy="2058"/>
          </a:xfrm>
        </p:grpSpPr>
        <p:grpSp>
          <p:nvGrpSpPr>
            <p:cNvPr id="5" name="Group 6"/>
            <p:cNvGrpSpPr/>
            <p:nvPr/>
          </p:nvGrpSpPr>
          <p:grpSpPr>
            <a:xfrm>
              <a:off x="3316" y="335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4648" y="3497"/>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5961" y="3358"/>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a:off x="7300" y="3357"/>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3" name="Group 6"/>
            <p:cNvGrpSpPr/>
            <p:nvPr/>
          </p:nvGrpSpPr>
          <p:grpSpPr>
            <a:xfrm>
              <a:off x="8869" y="3358"/>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10238" y="3452"/>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9" name="Group 6"/>
            <p:cNvGrpSpPr/>
            <p:nvPr/>
          </p:nvGrpSpPr>
          <p:grpSpPr>
            <a:xfrm>
              <a:off x="11624" y="3357"/>
              <a:ext cx="908" cy="113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2" name="文本框 21"/>
            <p:cNvSpPr txBox="1"/>
            <p:nvPr/>
          </p:nvSpPr>
          <p:spPr>
            <a:xfrm>
              <a:off x="13129" y="3451"/>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rot="0">
              <a:off x="2458" y="2761"/>
              <a:ext cx="12274" cy="205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51" name="组合 50"/>
          <p:cNvGrpSpPr/>
          <p:nvPr/>
        </p:nvGrpSpPr>
        <p:grpSpPr>
          <a:xfrm>
            <a:off x="6601460" y="3000375"/>
            <a:ext cx="2673985" cy="1387475"/>
            <a:chOff x="12977" y="6156"/>
            <a:chExt cx="4211" cy="2185"/>
          </a:xfrm>
        </p:grpSpPr>
        <p:pic>
          <p:nvPicPr>
            <p:cNvPr id="50" name="图片 49" descr="9bdc7e45-1ecd-4015-90b4-1816295d21ca"/>
            <p:cNvPicPr>
              <a:picLocks noChangeAspect="1"/>
            </p:cNvPicPr>
            <p:nvPr/>
          </p:nvPicPr>
          <p:blipFill>
            <a:blip r:embed="rId2"/>
            <a:stretch>
              <a:fillRect/>
            </a:stretch>
          </p:blipFill>
          <p:spPr>
            <a:xfrm rot="21000000">
              <a:off x="12977" y="6156"/>
              <a:ext cx="4211" cy="2185"/>
            </a:xfrm>
            <a:prstGeom prst="rect">
              <a:avLst/>
            </a:prstGeom>
          </p:spPr>
        </p:pic>
        <p:sp>
          <p:nvSpPr>
            <p:cNvPr id="48" name="文本框 47"/>
            <p:cNvSpPr txBox="1"/>
            <p:nvPr/>
          </p:nvSpPr>
          <p:spPr>
            <a:xfrm>
              <a:off x="13202" y="6812"/>
              <a:ext cx="3929"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的倒数是几呢？</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3" name="组合 52"/>
          <p:cNvGrpSpPr/>
          <p:nvPr/>
        </p:nvGrpSpPr>
        <p:grpSpPr>
          <a:xfrm>
            <a:off x="1639570" y="2713990"/>
            <a:ext cx="3582670" cy="2576830"/>
            <a:chOff x="3884" y="4129"/>
            <a:chExt cx="5642" cy="4058"/>
          </a:xfrm>
        </p:grpSpPr>
        <p:pic>
          <p:nvPicPr>
            <p:cNvPr id="52" name="图片 51" descr="图片206"/>
            <p:cNvPicPr>
              <a:picLocks noChangeAspect="1"/>
            </p:cNvPicPr>
            <p:nvPr/>
          </p:nvPicPr>
          <p:blipFill>
            <a:blip r:embed="rId3"/>
            <a:stretch>
              <a:fillRect/>
            </a:stretch>
          </p:blipFill>
          <p:spPr>
            <a:xfrm flipH="1">
              <a:off x="3884" y="4129"/>
              <a:ext cx="5643" cy="4058"/>
            </a:xfrm>
            <a:prstGeom prst="rect">
              <a:avLst/>
            </a:prstGeom>
          </p:spPr>
        </p:pic>
        <p:sp>
          <p:nvSpPr>
            <p:cNvPr id="46" name="文本框 45"/>
            <p:cNvSpPr txBox="1"/>
            <p:nvPr/>
          </p:nvSpPr>
          <p:spPr>
            <a:xfrm>
              <a:off x="4981" y="5211"/>
              <a:ext cx="3449" cy="1888"/>
            </a:xfrm>
            <a:prstGeom prst="rect">
              <a:avLst/>
            </a:prstGeom>
            <a:noFill/>
          </p:spPr>
          <p:txBody>
            <a:bodyPr wrap="none" rtlCol="0">
              <a:spAutoFit/>
            </a:bodyPr>
            <a:p>
              <a:pPr algn="ctr">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与任何数相乘</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都不得</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4" name="组合 53"/>
          <p:cNvGrpSpPr/>
          <p:nvPr/>
        </p:nvGrpSpPr>
        <p:grpSpPr>
          <a:xfrm>
            <a:off x="5222592" y="5038090"/>
            <a:ext cx="3729782" cy="1360182"/>
            <a:chOff x="3686" y="5419"/>
            <a:chExt cx="4926" cy="1185"/>
          </a:xfrm>
        </p:grpSpPr>
        <p:pic>
          <p:nvPicPr>
            <p:cNvPr id="55" name="图片 54" descr="t01ee3703a08c94e376"/>
            <p:cNvPicPr>
              <a:picLocks noChangeAspect="1"/>
            </p:cNvPicPr>
            <p:nvPr/>
          </p:nvPicPr>
          <p:blipFill>
            <a:blip r:embed="rId4">
              <a:clrChange>
                <a:clrFrom>
                  <a:srgbClr val="FFFFFF">
                    <a:alpha val="100000"/>
                  </a:srgbClr>
                </a:clrFrom>
                <a:clrTo>
                  <a:srgbClr val="FFFFFF">
                    <a:alpha val="100000"/>
                    <a:alpha val="0"/>
                  </a:srgbClr>
                </a:clrTo>
              </a:clrChange>
            </a:blip>
            <a:srcRect l="12750" t="37233" r="11067" b="34550"/>
            <a:stretch>
              <a:fillRect/>
            </a:stretch>
          </p:blipFill>
          <p:spPr>
            <a:xfrm>
              <a:off x="3686" y="5419"/>
              <a:ext cx="4926" cy="1185"/>
            </a:xfrm>
            <a:prstGeom prst="rect">
              <a:avLst/>
            </a:prstGeom>
          </p:spPr>
        </p:pic>
        <p:sp>
          <p:nvSpPr>
            <p:cNvPr id="56" name="文本框 55"/>
            <p:cNvSpPr txBox="1"/>
            <p:nvPr/>
          </p:nvSpPr>
          <p:spPr>
            <a:xfrm>
              <a:off x="3729" y="5648"/>
              <a:ext cx="4536" cy="562"/>
            </a:xfrm>
            <a:prstGeom prst="rect">
              <a:avLst/>
            </a:prstGeom>
            <a:noFill/>
          </p:spPr>
          <p:txBody>
            <a:bodyPr wrap="square" rtlCol="0" anchor="t">
              <a:spAutoFit/>
            </a:bodyPr>
            <a:p>
              <a:pPr algn="ctr">
                <a:lnSpc>
                  <a:spcPct val="150000"/>
                </a:lnSpc>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没有倒数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9" name="图片 8" descr="图片160"/>
          <p:cNvPicPr>
            <a:picLocks noChangeAspect="1"/>
          </p:cNvPicPr>
          <p:nvPr/>
        </p:nvPicPr>
        <p:blipFill>
          <a:blip r:embed="rId5"/>
          <a:stretch>
            <a:fillRect/>
          </a:stretch>
        </p:blipFill>
        <p:spPr>
          <a:xfrm>
            <a:off x="1221740" y="5008245"/>
            <a:ext cx="1743710" cy="1390015"/>
          </a:xfrm>
          <a:prstGeom prst="rect">
            <a:avLst/>
          </a:prstGeom>
        </p:spPr>
      </p:pic>
      <p:pic>
        <p:nvPicPr>
          <p:cNvPr id="23" name="图片 22" descr="图片161"/>
          <p:cNvPicPr>
            <a:picLocks noChangeAspect="1"/>
          </p:cNvPicPr>
          <p:nvPr/>
        </p:nvPicPr>
        <p:blipFill>
          <a:blip r:embed="rId6"/>
          <a:stretch>
            <a:fillRect/>
          </a:stretch>
        </p:blipFill>
        <p:spPr>
          <a:xfrm>
            <a:off x="9258935" y="4000500"/>
            <a:ext cx="1731010" cy="19386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500" fill="hold"/>
                                        <p:tgtEl>
                                          <p:spTgt spid="51"/>
                                        </p:tgtEl>
                                        <p:attrNameLst>
                                          <p:attrName>ppt_w</p:attrName>
                                        </p:attrNameLst>
                                      </p:cBhvr>
                                      <p:tavLst>
                                        <p:tav tm="0">
                                          <p:val>
                                            <p:fltVal val="0"/>
                                          </p:val>
                                        </p:tav>
                                        <p:tav tm="100000">
                                          <p:val>
                                            <p:strVal val="#ppt_w"/>
                                          </p:val>
                                        </p:tav>
                                      </p:tavLst>
                                    </p:anim>
                                    <p:anim calcmode="lin" valueType="num">
                                      <p:cBhvr>
                                        <p:cTn id="12"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left)">
                                      <p:cBhvr>
                                        <p:cTn id="27"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 name="组合 7"/>
          <p:cNvGrpSpPr/>
          <p:nvPr/>
        </p:nvGrpSpPr>
        <p:grpSpPr>
          <a:xfrm>
            <a:off x="971550" y="1295400"/>
            <a:ext cx="8165465" cy="2256790"/>
            <a:chOff x="2488" y="1565"/>
            <a:chExt cx="12859" cy="3554"/>
          </a:xfrm>
        </p:grpSpPr>
        <p:pic>
          <p:nvPicPr>
            <p:cNvPr id="4" name="图片 3" descr="keaikatongshilianggou-22451824_1"/>
            <p:cNvPicPr>
              <a:picLocks noChangeAspect="1"/>
            </p:cNvPicPr>
            <p:nvPr>
              <p:custDataLst>
                <p:tags r:id="rId2"/>
              </p:custDataLst>
            </p:nvPr>
          </p:nvPicPr>
          <p:blipFill>
            <a:blip r:embed="rId3">
              <a:clrChange>
                <a:clrFrom>
                  <a:srgbClr val="FFFFFF">
                    <a:alpha val="100000"/>
                  </a:srgbClr>
                </a:clrFrom>
                <a:clrTo>
                  <a:srgbClr val="FFFFFF">
                    <a:alpha val="100000"/>
                    <a:alpha val="0"/>
                  </a:srgbClr>
                </a:clrTo>
              </a:clrChange>
            </a:blip>
            <a:srcRect l="1560" t="33272" b="30345"/>
            <a:stretch>
              <a:fillRect/>
            </a:stretch>
          </p:blipFill>
          <p:spPr>
            <a:xfrm>
              <a:off x="2488" y="1565"/>
              <a:ext cx="9657" cy="3555"/>
            </a:xfrm>
            <a:prstGeom prst="rect">
              <a:avLst/>
            </a:prstGeom>
          </p:spPr>
        </p:pic>
        <p:pic>
          <p:nvPicPr>
            <p:cNvPr id="5" name="图片 4" descr="keaikatongshilianggou-22451824_1"/>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rcRect l="69205" t="69082"/>
            <a:stretch>
              <a:fillRect/>
            </a:stretch>
          </p:blipFill>
          <p:spPr>
            <a:xfrm>
              <a:off x="12327" y="1832"/>
              <a:ext cx="3021" cy="3021"/>
            </a:xfrm>
            <a:prstGeom prst="rect">
              <a:avLst/>
            </a:prstGeom>
          </p:spPr>
        </p:pic>
      </p:grpSp>
      <p:grpSp>
        <p:nvGrpSpPr>
          <p:cNvPr id="7" name="组合 6"/>
          <p:cNvGrpSpPr/>
          <p:nvPr/>
        </p:nvGrpSpPr>
        <p:grpSpPr>
          <a:xfrm>
            <a:off x="807720" y="4416425"/>
            <a:ext cx="8329295" cy="2148840"/>
            <a:chOff x="2031" y="5791"/>
            <a:chExt cx="13117" cy="3384"/>
          </a:xfrm>
        </p:grpSpPr>
        <p:pic>
          <p:nvPicPr>
            <p:cNvPr id="3" name="图片 2" descr="keaikatongshilianggou-22451824_1"/>
            <p:cNvPicPr>
              <a:picLocks noChangeAspect="1"/>
            </p:cNvPicPr>
            <p:nvPr>
              <p:custDataLst>
                <p:tags r:id="rId5"/>
              </p:custDataLst>
            </p:nvPr>
          </p:nvPicPr>
          <p:blipFill>
            <a:blip r:embed="rId3">
              <a:clrChange>
                <a:clrFrom>
                  <a:srgbClr val="FFFFFF">
                    <a:alpha val="100000"/>
                  </a:srgbClr>
                </a:clrFrom>
                <a:clrTo>
                  <a:srgbClr val="FFFFFF">
                    <a:alpha val="100000"/>
                    <a:alpha val="0"/>
                  </a:srgbClr>
                </a:clrTo>
              </a:clrChange>
            </a:blip>
            <a:srcRect l="1366" b="65367"/>
            <a:stretch>
              <a:fillRect/>
            </a:stretch>
          </p:blipFill>
          <p:spPr>
            <a:xfrm>
              <a:off x="2031" y="5791"/>
              <a:ext cx="9676" cy="3384"/>
            </a:xfrm>
            <a:prstGeom prst="rect">
              <a:avLst/>
            </a:prstGeom>
          </p:spPr>
        </p:pic>
        <p:pic>
          <p:nvPicPr>
            <p:cNvPr id="6" name="图片 5" descr="keaikatongshilianggou-22451824_1"/>
            <p:cNvPicPr>
              <a:picLocks noChangeAspect="1"/>
            </p:cNvPicPr>
            <p:nvPr>
              <p:custDataLst>
                <p:tags r:id="rId6"/>
              </p:custDataLst>
            </p:nvPr>
          </p:nvPicPr>
          <p:blipFill>
            <a:blip r:embed="rId3">
              <a:clrChange>
                <a:clrFrom>
                  <a:srgbClr val="FFFFFF">
                    <a:alpha val="100000"/>
                  </a:srgbClr>
                </a:clrFrom>
                <a:clrTo>
                  <a:srgbClr val="FFFFFF">
                    <a:alpha val="100000"/>
                    <a:alpha val="0"/>
                  </a:srgbClr>
                </a:clrTo>
              </a:clrChange>
            </a:blip>
            <a:srcRect l="34893" t="69082" r="30601"/>
            <a:stretch>
              <a:fillRect/>
            </a:stretch>
          </p:blipFill>
          <p:spPr>
            <a:xfrm>
              <a:off x="11764" y="5972"/>
              <a:ext cx="3385" cy="3021"/>
            </a:xfrm>
            <a:prstGeom prst="rect">
              <a:avLst/>
            </a:prstGeom>
          </p:spPr>
        </p:pic>
      </p:grpSp>
      <p:grpSp>
        <p:nvGrpSpPr>
          <p:cNvPr id="36" name="Group 6"/>
          <p:cNvGrpSpPr/>
          <p:nvPr/>
        </p:nvGrpSpPr>
        <p:grpSpPr>
          <a:xfrm rot="0">
            <a:off x="1692910" y="2339340"/>
            <a:ext cx="576580" cy="938455"/>
            <a:chOff x="4822" y="2696"/>
            <a:chExt cx="363" cy="591"/>
          </a:xfrm>
        </p:grpSpPr>
        <p:sp>
          <p:nvSpPr>
            <p:cNvPr id="37" name="Text Box 7"/>
            <p:cNvSpPr txBox="1"/>
            <p:nvPr/>
          </p:nvSpPr>
          <p:spPr>
            <a:xfrm>
              <a:off x="4822" y="2696"/>
              <a:ext cx="363" cy="59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11</a:t>
              </a:r>
              <a:endParaRPr lang="en-US" altLang="zh-CN" sz="2400" dirty="0">
                <a:solidFill>
                  <a:schemeClr val="tx1"/>
                </a:solidFill>
                <a:latin typeface="+mj-ea"/>
                <a:ea typeface="+mj-ea"/>
              </a:endParaRPr>
            </a:p>
          </p:txBody>
        </p:sp>
        <p:sp>
          <p:nvSpPr>
            <p:cNvPr id="3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rot="0">
            <a:off x="3803650" y="2399665"/>
            <a:ext cx="576580" cy="939800"/>
            <a:chOff x="4822" y="2704"/>
            <a:chExt cx="363" cy="592"/>
          </a:xfrm>
        </p:grpSpPr>
        <p:sp>
          <p:nvSpPr>
            <p:cNvPr id="15" name="Text Box 7"/>
            <p:cNvSpPr txBox="1"/>
            <p:nvPr/>
          </p:nvSpPr>
          <p:spPr>
            <a:xfrm>
              <a:off x="4822" y="2704"/>
              <a:ext cx="363" cy="59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36</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6" name="文本框 45"/>
          <p:cNvSpPr txBox="1"/>
          <p:nvPr/>
        </p:nvSpPr>
        <p:spPr>
          <a:xfrm>
            <a:off x="5866130" y="2578735"/>
            <a:ext cx="71818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100</a:t>
            </a:r>
            <a:endParaRPr lang="en-US" altLang="zh-CN" sz="2400">
              <a:latin typeface="微软雅黑" panose="020B0503020204020204" pitchFamily="34" charset="-122"/>
              <a:ea typeface="微软雅黑" panose="020B0503020204020204" pitchFamily="34" charset="-122"/>
            </a:endParaRPr>
          </a:p>
        </p:txBody>
      </p:sp>
      <p:grpSp>
        <p:nvGrpSpPr>
          <p:cNvPr id="21" name="Group 6"/>
          <p:cNvGrpSpPr/>
          <p:nvPr/>
        </p:nvGrpSpPr>
        <p:grpSpPr>
          <a:xfrm rot="0">
            <a:off x="3433686" y="5624195"/>
            <a:ext cx="892667" cy="717550"/>
            <a:chOff x="4726" y="2840"/>
            <a:chExt cx="562" cy="452"/>
          </a:xfrm>
        </p:grpSpPr>
        <p:sp>
          <p:nvSpPr>
            <p:cNvPr id="22" name="Text Box 7"/>
            <p:cNvSpPr txBox="1"/>
            <p:nvPr/>
          </p:nvSpPr>
          <p:spPr>
            <a:xfrm>
              <a:off x="4726" y="2840"/>
              <a:ext cx="562"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100</a:t>
              </a:r>
              <a:endParaRPr lang="en-US" altLang="zh-CN" sz="2400" dirty="0">
                <a:solidFill>
                  <a:schemeClr val="tx1"/>
                </a:solidFill>
                <a:latin typeface="+mj-ea"/>
                <a:ea typeface="+mj-ea"/>
              </a:endParaRPr>
            </a:p>
          </p:txBody>
        </p:sp>
        <p:sp>
          <p:nvSpPr>
            <p:cNvPr id="23" name="Line 8"/>
            <p:cNvSpPr/>
            <p:nvPr/>
          </p:nvSpPr>
          <p:spPr>
            <a:xfrm>
              <a:off x="4876" y="3030"/>
              <a:ext cx="295" cy="0"/>
            </a:xfrm>
            <a:prstGeom prst="line">
              <a:avLst/>
            </a:prstGeom>
            <a:ln w="22225" cap="flat" cmpd="sng">
              <a:solidFill>
                <a:schemeClr val="tx1"/>
              </a:solidFill>
              <a:prstDash val="solid"/>
              <a:headEnd type="none" w="med" len="med"/>
              <a:tailEnd type="none" w="med" len="med"/>
            </a:ln>
          </p:spPr>
        </p:sp>
      </p:grpSp>
      <p:grpSp>
        <p:nvGrpSpPr>
          <p:cNvPr id="11" name="Group 6"/>
          <p:cNvGrpSpPr/>
          <p:nvPr/>
        </p:nvGrpSpPr>
        <p:grpSpPr>
          <a:xfrm rot="0">
            <a:off x="5780405" y="5452745"/>
            <a:ext cx="576580" cy="938455"/>
            <a:chOff x="4822" y="2696"/>
            <a:chExt cx="363" cy="591"/>
          </a:xfrm>
        </p:grpSpPr>
        <p:sp>
          <p:nvSpPr>
            <p:cNvPr id="12" name="Text Box 7"/>
            <p:cNvSpPr txBox="1"/>
            <p:nvPr/>
          </p:nvSpPr>
          <p:spPr>
            <a:xfrm>
              <a:off x="4822" y="2696"/>
              <a:ext cx="363" cy="59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25</a:t>
              </a:r>
              <a:endParaRPr lang="en-US" altLang="zh-CN" sz="2400" dirty="0">
                <a:solidFill>
                  <a:schemeClr val="tx1"/>
                </a:solidFill>
                <a:latin typeface="+mj-ea"/>
                <a:ea typeface="+mj-ea"/>
              </a:endParaRPr>
            </a:p>
          </p:txBody>
        </p:sp>
        <p:sp>
          <p:nvSpPr>
            <p:cNvPr id="1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4" name="Group 6"/>
          <p:cNvGrpSpPr/>
          <p:nvPr/>
        </p:nvGrpSpPr>
        <p:grpSpPr>
          <a:xfrm rot="0">
            <a:off x="7766685" y="5401945"/>
            <a:ext cx="576580" cy="939800"/>
            <a:chOff x="4822" y="2704"/>
            <a:chExt cx="363" cy="592"/>
          </a:xfrm>
        </p:grpSpPr>
        <p:sp>
          <p:nvSpPr>
            <p:cNvPr id="18" name="Text Box 7"/>
            <p:cNvSpPr txBox="1"/>
            <p:nvPr/>
          </p:nvSpPr>
          <p:spPr>
            <a:xfrm>
              <a:off x="4822" y="2704"/>
              <a:ext cx="363" cy="59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36</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17</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0" name="Group 6"/>
          <p:cNvGrpSpPr/>
          <p:nvPr/>
        </p:nvGrpSpPr>
        <p:grpSpPr>
          <a:xfrm rot="0">
            <a:off x="8009890" y="2510790"/>
            <a:ext cx="576580" cy="717550"/>
            <a:chOff x="4822" y="2840"/>
            <a:chExt cx="363" cy="452"/>
          </a:xfrm>
        </p:grpSpPr>
        <p:sp>
          <p:nvSpPr>
            <p:cNvPr id="24" name="Text Box 7"/>
            <p:cNvSpPr txBox="1"/>
            <p:nvPr/>
          </p:nvSpPr>
          <p:spPr>
            <a:xfrm>
              <a:off x="482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18</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1529715" y="5692140"/>
            <a:ext cx="5397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18</a:t>
            </a:r>
            <a:endParaRPr lang="en-US" altLang="zh-CN" sz="2400">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2045335" y="3531235"/>
            <a:ext cx="3959225" cy="98361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037965" y="3552825"/>
            <a:ext cx="4025265" cy="97853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3927475" y="3446145"/>
            <a:ext cx="2331720" cy="111760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838960" y="3470910"/>
            <a:ext cx="6448425" cy="111696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9638030" y="1013460"/>
            <a:ext cx="2553970" cy="1564640"/>
            <a:chOff x="7757" y="306"/>
            <a:chExt cx="4022" cy="2464"/>
          </a:xfrm>
        </p:grpSpPr>
        <p:pic>
          <p:nvPicPr>
            <p:cNvPr id="39" name="图片 38" descr="图片256"/>
            <p:cNvPicPr>
              <a:picLocks noChangeAspect="1"/>
            </p:cNvPicPr>
            <p:nvPr/>
          </p:nvPicPr>
          <p:blipFill>
            <a:blip r:embed="rId7"/>
            <a:stretch>
              <a:fillRect/>
            </a:stretch>
          </p:blipFill>
          <p:spPr>
            <a:xfrm>
              <a:off x="7757" y="306"/>
              <a:ext cx="4022" cy="2465"/>
            </a:xfrm>
            <a:prstGeom prst="rect">
              <a:avLst/>
            </a:prstGeom>
          </p:spPr>
        </p:pic>
        <p:sp>
          <p:nvSpPr>
            <p:cNvPr id="33" name="文本框 32"/>
            <p:cNvSpPr txBox="1"/>
            <p:nvPr/>
          </p:nvSpPr>
          <p:spPr>
            <a:xfrm>
              <a:off x="8460" y="1176"/>
              <a:ext cx="1728" cy="725"/>
            </a:xfrm>
            <a:prstGeom prst="rect">
              <a:avLst/>
            </a:prstGeom>
            <a:noFill/>
          </p:spPr>
          <p:txBody>
            <a:bodyPr wrap="none" rtlCol="0">
              <a:spAutoFit/>
            </a:bodyPr>
            <a:p>
              <a:r>
                <a:rPr lang="zh-CN" altLang="en-US" sz="2400"/>
                <a:t>找朋友</a:t>
              </a:r>
              <a:endParaRPr lang="zh-CN" altLang="en-US" sz="2400"/>
            </a:p>
          </p:txBody>
        </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up)">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27" name="组合 26"/>
          <p:cNvGrpSpPr/>
          <p:nvPr/>
        </p:nvGrpSpPr>
        <p:grpSpPr>
          <a:xfrm>
            <a:off x="2066290" y="2188210"/>
            <a:ext cx="812800" cy="1007110"/>
            <a:chOff x="3254" y="3446"/>
            <a:chExt cx="1280" cy="1586"/>
          </a:xfrm>
        </p:grpSpPr>
        <p:sp>
          <p:nvSpPr>
            <p:cNvPr id="3" name="矩形 2"/>
            <p:cNvSpPr/>
            <p:nvPr/>
          </p:nvSpPr>
          <p:spPr>
            <a:xfrm>
              <a:off x="3254" y="3446"/>
              <a:ext cx="1280" cy="1587"/>
            </a:xfrm>
            <a:prstGeom prst="rect">
              <a:avLst/>
            </a:prstGeom>
            <a:solidFill>
              <a:srgbClr val="55CDFF"/>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Group 6"/>
            <p:cNvGrpSpPr/>
            <p:nvPr/>
          </p:nvGrpSpPr>
          <p:grpSpPr>
            <a:xfrm>
              <a:off x="3424" y="3771"/>
              <a:ext cx="908" cy="1130"/>
              <a:chOff x="4822" y="2840"/>
              <a:chExt cx="363" cy="452"/>
            </a:xfrm>
          </p:grpSpPr>
          <p:sp>
            <p:nvSpPr>
              <p:cNvPr id="15" name="Text Box 7"/>
              <p:cNvSpPr txBox="1"/>
              <p:nvPr/>
            </p:nvSpPr>
            <p:spPr>
              <a:xfrm>
                <a:off x="482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2" name="组合 31"/>
          <p:cNvGrpSpPr/>
          <p:nvPr/>
        </p:nvGrpSpPr>
        <p:grpSpPr>
          <a:xfrm>
            <a:off x="2056130" y="4965700"/>
            <a:ext cx="812800" cy="1007110"/>
            <a:chOff x="3238" y="7820"/>
            <a:chExt cx="1280" cy="1586"/>
          </a:xfrm>
        </p:grpSpPr>
        <p:sp>
          <p:nvSpPr>
            <p:cNvPr id="13" name="矩形 12"/>
            <p:cNvSpPr/>
            <p:nvPr/>
          </p:nvSpPr>
          <p:spPr>
            <a:xfrm>
              <a:off x="3238" y="7820"/>
              <a:ext cx="1280" cy="1587"/>
            </a:xfrm>
            <a:prstGeom prst="rect">
              <a:avLst/>
            </a:prstGeom>
            <a:solidFill>
              <a:srgbClr val="55CDFF"/>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 name="Group 6"/>
            <p:cNvGrpSpPr/>
            <p:nvPr/>
          </p:nvGrpSpPr>
          <p:grpSpPr>
            <a:xfrm>
              <a:off x="3578" y="8067"/>
              <a:ext cx="908" cy="1130"/>
              <a:chOff x="4876" y="2840"/>
              <a:chExt cx="363" cy="452"/>
            </a:xfrm>
          </p:grpSpPr>
          <p:sp>
            <p:nvSpPr>
              <p:cNvPr id="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0" name="组合 29"/>
          <p:cNvGrpSpPr/>
          <p:nvPr/>
        </p:nvGrpSpPr>
        <p:grpSpPr>
          <a:xfrm>
            <a:off x="2033905" y="3576955"/>
            <a:ext cx="812800" cy="1007110"/>
            <a:chOff x="3203" y="5633"/>
            <a:chExt cx="1280" cy="1586"/>
          </a:xfrm>
        </p:grpSpPr>
        <p:sp>
          <p:nvSpPr>
            <p:cNvPr id="12" name="矩形 11"/>
            <p:cNvSpPr/>
            <p:nvPr/>
          </p:nvSpPr>
          <p:spPr>
            <a:xfrm>
              <a:off x="3203" y="5633"/>
              <a:ext cx="1280" cy="1587"/>
            </a:xfrm>
            <a:prstGeom prst="rect">
              <a:avLst/>
            </a:prstGeom>
            <a:solidFill>
              <a:srgbClr val="55CDFF"/>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593" y="6083"/>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8</a:t>
              </a:r>
              <a:endParaRPr lang="en-US" altLang="zh-CN" sz="2400">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4022090" y="3576955"/>
            <a:ext cx="812800" cy="1007110"/>
            <a:chOff x="6334" y="5633"/>
            <a:chExt cx="1280" cy="1586"/>
          </a:xfrm>
        </p:grpSpPr>
        <p:sp>
          <p:nvSpPr>
            <p:cNvPr id="19" name="矩形 18"/>
            <p:cNvSpPr/>
            <p:nvPr/>
          </p:nvSpPr>
          <p:spPr>
            <a:xfrm>
              <a:off x="6334" y="5633"/>
              <a:ext cx="1280" cy="1587"/>
            </a:xfrm>
            <a:prstGeom prst="rect">
              <a:avLst/>
            </a:prstGeom>
            <a:solidFill>
              <a:srgbClr val="55CDFF"/>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Group 6"/>
            <p:cNvGrpSpPr/>
            <p:nvPr/>
          </p:nvGrpSpPr>
          <p:grpSpPr>
            <a:xfrm>
              <a:off x="6520" y="5908"/>
              <a:ext cx="908" cy="1130"/>
              <a:chOff x="4813" y="2840"/>
              <a:chExt cx="363" cy="452"/>
            </a:xfrm>
          </p:grpSpPr>
          <p:sp>
            <p:nvSpPr>
              <p:cNvPr id="9" name="Text Box 7"/>
              <p:cNvSpPr txBox="1"/>
              <p:nvPr/>
            </p:nvSpPr>
            <p:spPr>
              <a:xfrm>
                <a:off x="4813"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5</a:t>
                </a:r>
                <a:endParaRPr lang="en-US" altLang="zh-CN" sz="2400" dirty="0">
                  <a:solidFill>
                    <a:schemeClr val="tx1"/>
                  </a:solidFill>
                  <a:latin typeface="+mj-ea"/>
                  <a:ea typeface="+mj-ea"/>
                </a:endParaRPr>
              </a:p>
            </p:txBody>
          </p:sp>
          <p:sp>
            <p:nvSpPr>
              <p:cNvPr id="1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8" name="组合 27"/>
          <p:cNvGrpSpPr/>
          <p:nvPr/>
        </p:nvGrpSpPr>
        <p:grpSpPr>
          <a:xfrm>
            <a:off x="4022090" y="2192655"/>
            <a:ext cx="812800" cy="1007110"/>
            <a:chOff x="6334" y="3453"/>
            <a:chExt cx="1280" cy="1586"/>
          </a:xfrm>
        </p:grpSpPr>
        <p:sp>
          <p:nvSpPr>
            <p:cNvPr id="17" name="矩形 16"/>
            <p:cNvSpPr/>
            <p:nvPr/>
          </p:nvSpPr>
          <p:spPr>
            <a:xfrm>
              <a:off x="6334" y="3453"/>
              <a:ext cx="1280" cy="1587"/>
            </a:xfrm>
            <a:prstGeom prst="rect">
              <a:avLst/>
            </a:prstGeom>
            <a:solidFill>
              <a:srgbClr val="55CDFF"/>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 name="Group 6"/>
            <p:cNvGrpSpPr/>
            <p:nvPr/>
          </p:nvGrpSpPr>
          <p:grpSpPr>
            <a:xfrm>
              <a:off x="6520" y="3731"/>
              <a:ext cx="908" cy="1130"/>
              <a:chOff x="4813" y="2840"/>
              <a:chExt cx="363" cy="452"/>
            </a:xfrm>
          </p:grpSpPr>
          <p:sp>
            <p:nvSpPr>
              <p:cNvPr id="22" name="Text Box 7"/>
              <p:cNvSpPr txBox="1"/>
              <p:nvPr/>
            </p:nvSpPr>
            <p:spPr>
              <a:xfrm>
                <a:off x="4813"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p:txBody>
          </p:sp>
          <p:sp>
            <p:nvSpPr>
              <p:cNvPr id="2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1" name="组合 30"/>
          <p:cNvGrpSpPr/>
          <p:nvPr/>
        </p:nvGrpSpPr>
        <p:grpSpPr>
          <a:xfrm>
            <a:off x="4022090" y="4961255"/>
            <a:ext cx="812800" cy="1007110"/>
            <a:chOff x="6334" y="7813"/>
            <a:chExt cx="1280" cy="1586"/>
          </a:xfrm>
        </p:grpSpPr>
        <p:sp>
          <p:nvSpPr>
            <p:cNvPr id="18" name="矩形 17"/>
            <p:cNvSpPr/>
            <p:nvPr/>
          </p:nvSpPr>
          <p:spPr>
            <a:xfrm>
              <a:off x="6334" y="7813"/>
              <a:ext cx="1280" cy="1587"/>
            </a:xfrm>
            <a:prstGeom prst="rect">
              <a:avLst/>
            </a:prstGeom>
            <a:solidFill>
              <a:srgbClr val="55CDFF"/>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4" name="Group 6"/>
            <p:cNvGrpSpPr/>
            <p:nvPr/>
          </p:nvGrpSpPr>
          <p:grpSpPr>
            <a:xfrm>
              <a:off x="6520" y="8131"/>
              <a:ext cx="908" cy="1130"/>
              <a:chOff x="4813" y="2840"/>
              <a:chExt cx="363" cy="452"/>
            </a:xfrm>
          </p:grpSpPr>
          <p:sp>
            <p:nvSpPr>
              <p:cNvPr id="25" name="Text Box 7"/>
              <p:cNvSpPr txBox="1"/>
              <p:nvPr/>
            </p:nvSpPr>
            <p:spPr>
              <a:xfrm>
                <a:off x="4813"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4</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4" name="组合 33"/>
          <p:cNvGrpSpPr/>
          <p:nvPr/>
        </p:nvGrpSpPr>
        <p:grpSpPr>
          <a:xfrm>
            <a:off x="6598920" y="2161540"/>
            <a:ext cx="812800" cy="1029970"/>
            <a:chOff x="3254" y="3411"/>
            <a:chExt cx="1280" cy="1622"/>
          </a:xfrm>
        </p:grpSpPr>
        <p:sp>
          <p:nvSpPr>
            <p:cNvPr id="35" name="矩形 34"/>
            <p:cNvSpPr/>
            <p:nvPr/>
          </p:nvSpPr>
          <p:spPr>
            <a:xfrm>
              <a:off x="3254" y="3446"/>
              <a:ext cx="1280" cy="1587"/>
            </a:xfrm>
            <a:prstGeom prst="rect">
              <a:avLst/>
            </a:prstGeom>
            <a:solidFill>
              <a:schemeClr val="accent4">
                <a:lumMod val="75000"/>
              </a:schemeClr>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Group 6"/>
            <p:cNvGrpSpPr/>
            <p:nvPr/>
          </p:nvGrpSpPr>
          <p:grpSpPr>
            <a:xfrm>
              <a:off x="3424" y="3411"/>
              <a:ext cx="908" cy="1480"/>
              <a:chOff x="4822" y="2696"/>
              <a:chExt cx="363" cy="592"/>
            </a:xfrm>
          </p:grpSpPr>
          <p:sp>
            <p:nvSpPr>
              <p:cNvPr id="37" name="Text Box 7"/>
              <p:cNvSpPr txBox="1"/>
              <p:nvPr/>
            </p:nvSpPr>
            <p:spPr>
              <a:xfrm>
                <a:off x="4822" y="2696"/>
                <a:ext cx="363" cy="59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25</a:t>
                </a:r>
                <a:endParaRPr lang="en-US" altLang="zh-CN" sz="2400" dirty="0">
                  <a:solidFill>
                    <a:schemeClr val="tx1"/>
                  </a:solidFill>
                  <a:latin typeface="+mj-ea"/>
                  <a:ea typeface="+mj-ea"/>
                </a:endParaRPr>
              </a:p>
            </p:txBody>
          </p:sp>
          <p:sp>
            <p:nvSpPr>
              <p:cNvPr id="3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9" name="组合 38"/>
          <p:cNvGrpSpPr/>
          <p:nvPr/>
        </p:nvGrpSpPr>
        <p:grpSpPr>
          <a:xfrm>
            <a:off x="6588760" y="4961255"/>
            <a:ext cx="812800" cy="1007745"/>
            <a:chOff x="3238" y="7820"/>
            <a:chExt cx="1280" cy="1587"/>
          </a:xfrm>
        </p:grpSpPr>
        <p:sp>
          <p:nvSpPr>
            <p:cNvPr id="40" name="矩形 39"/>
            <p:cNvSpPr/>
            <p:nvPr/>
          </p:nvSpPr>
          <p:spPr>
            <a:xfrm>
              <a:off x="3238" y="7820"/>
              <a:ext cx="1280" cy="1587"/>
            </a:xfrm>
            <a:prstGeom prst="rect">
              <a:avLst/>
            </a:prstGeom>
            <a:solidFill>
              <a:schemeClr val="accent4">
                <a:lumMod val="75000"/>
              </a:schemeClr>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1" name="Group 6"/>
            <p:cNvGrpSpPr/>
            <p:nvPr/>
          </p:nvGrpSpPr>
          <p:grpSpPr>
            <a:xfrm>
              <a:off x="3375" y="8067"/>
              <a:ext cx="908" cy="1130"/>
              <a:chOff x="4795" y="2840"/>
              <a:chExt cx="363" cy="452"/>
            </a:xfrm>
          </p:grpSpPr>
          <p:sp>
            <p:nvSpPr>
              <p:cNvPr id="42" name="Text Box 7"/>
              <p:cNvSpPr txBox="1"/>
              <p:nvPr/>
            </p:nvSpPr>
            <p:spPr>
              <a:xfrm>
                <a:off x="4795"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14</a:t>
                </a:r>
                <a:endParaRPr lang="en-US" altLang="zh-CN" sz="2400" dirty="0">
                  <a:solidFill>
                    <a:schemeClr val="tx1"/>
                  </a:solidFill>
                  <a:latin typeface="+mj-ea"/>
                  <a:ea typeface="+mj-ea"/>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44" name="组合 43"/>
          <p:cNvGrpSpPr/>
          <p:nvPr/>
        </p:nvGrpSpPr>
        <p:grpSpPr>
          <a:xfrm>
            <a:off x="6566535" y="3572510"/>
            <a:ext cx="812800" cy="1007745"/>
            <a:chOff x="3203" y="5633"/>
            <a:chExt cx="1280" cy="1587"/>
          </a:xfrm>
        </p:grpSpPr>
        <p:sp>
          <p:nvSpPr>
            <p:cNvPr id="45" name="矩形 44"/>
            <p:cNvSpPr/>
            <p:nvPr/>
          </p:nvSpPr>
          <p:spPr>
            <a:xfrm>
              <a:off x="3203" y="5633"/>
              <a:ext cx="1280" cy="1587"/>
            </a:xfrm>
            <a:prstGeom prst="rect">
              <a:avLst/>
            </a:prstGeom>
            <a:solidFill>
              <a:schemeClr val="accent4">
                <a:lumMod val="75000"/>
              </a:schemeClr>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文本框 45"/>
            <p:cNvSpPr txBox="1"/>
            <p:nvPr/>
          </p:nvSpPr>
          <p:spPr>
            <a:xfrm>
              <a:off x="3409" y="6083"/>
              <a:ext cx="85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73</a:t>
              </a:r>
              <a:endParaRPr lang="en-US" altLang="zh-CN" sz="2400">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8554720" y="2188210"/>
            <a:ext cx="878941" cy="1007745"/>
            <a:chOff x="6334" y="3453"/>
            <a:chExt cx="1384" cy="1587"/>
          </a:xfrm>
        </p:grpSpPr>
        <p:sp>
          <p:nvSpPr>
            <p:cNvPr id="53" name="矩形 52"/>
            <p:cNvSpPr/>
            <p:nvPr/>
          </p:nvSpPr>
          <p:spPr>
            <a:xfrm>
              <a:off x="6334" y="3453"/>
              <a:ext cx="1280" cy="1587"/>
            </a:xfrm>
            <a:prstGeom prst="rect">
              <a:avLst/>
            </a:prstGeom>
            <a:solidFill>
              <a:schemeClr val="accent4">
                <a:lumMod val="75000"/>
              </a:schemeClr>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4" name="Group 6"/>
            <p:cNvGrpSpPr/>
            <p:nvPr/>
          </p:nvGrpSpPr>
          <p:grpSpPr>
            <a:xfrm>
              <a:off x="6385" y="3731"/>
              <a:ext cx="1333" cy="1130"/>
              <a:chOff x="4759" y="2840"/>
              <a:chExt cx="533" cy="452"/>
            </a:xfrm>
          </p:grpSpPr>
          <p:sp>
            <p:nvSpPr>
              <p:cNvPr id="55" name="Text Box 7"/>
              <p:cNvSpPr txBox="1"/>
              <p:nvPr/>
            </p:nvSpPr>
            <p:spPr>
              <a:xfrm>
                <a:off x="4759" y="2840"/>
                <a:ext cx="533"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73</a:t>
                </a:r>
                <a:endParaRPr lang="en-US" altLang="zh-CN" sz="2400" dirty="0">
                  <a:solidFill>
                    <a:schemeClr val="tx1"/>
                  </a:solidFill>
                  <a:latin typeface="+mj-ea"/>
                  <a:ea typeface="+mj-ea"/>
                </a:endParaRPr>
              </a:p>
            </p:txBody>
          </p:sp>
          <p:sp>
            <p:nvSpPr>
              <p:cNvPr id="5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4" name="组合 63"/>
          <p:cNvGrpSpPr/>
          <p:nvPr/>
        </p:nvGrpSpPr>
        <p:grpSpPr>
          <a:xfrm>
            <a:off x="8554720" y="3549015"/>
            <a:ext cx="812800" cy="1030605"/>
            <a:chOff x="13472" y="5589"/>
            <a:chExt cx="1280" cy="1623"/>
          </a:xfrm>
        </p:grpSpPr>
        <p:grpSp>
          <p:nvGrpSpPr>
            <p:cNvPr id="47" name="组合 46"/>
            <p:cNvGrpSpPr/>
            <p:nvPr/>
          </p:nvGrpSpPr>
          <p:grpSpPr>
            <a:xfrm>
              <a:off x="13472" y="5626"/>
              <a:ext cx="1280" cy="1587"/>
              <a:chOff x="6334" y="5633"/>
              <a:chExt cx="1280" cy="1587"/>
            </a:xfrm>
          </p:grpSpPr>
          <p:sp>
            <p:nvSpPr>
              <p:cNvPr id="48" name="矩形 47"/>
              <p:cNvSpPr/>
              <p:nvPr/>
            </p:nvSpPr>
            <p:spPr>
              <a:xfrm>
                <a:off x="6334" y="5633"/>
                <a:ext cx="1280" cy="1587"/>
              </a:xfrm>
              <a:prstGeom prst="rect">
                <a:avLst/>
              </a:prstGeom>
              <a:solidFill>
                <a:schemeClr val="accent4">
                  <a:lumMod val="75000"/>
                </a:schemeClr>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Line 8"/>
              <p:cNvSpPr/>
              <p:nvPr/>
            </p:nvSpPr>
            <p:spPr>
              <a:xfrm>
                <a:off x="6678" y="6383"/>
                <a:ext cx="568" cy="0"/>
              </a:xfrm>
              <a:prstGeom prst="line">
                <a:avLst/>
              </a:prstGeom>
              <a:ln w="22225" cap="flat" cmpd="sng">
                <a:solidFill>
                  <a:schemeClr val="tx1"/>
                </a:solidFill>
                <a:prstDash val="solid"/>
                <a:headEnd type="none" w="med" len="med"/>
                <a:tailEnd type="none" w="med" len="med"/>
              </a:ln>
            </p:spPr>
          </p:sp>
        </p:grpSp>
        <p:sp>
          <p:nvSpPr>
            <p:cNvPr id="60" name="Text Box 7"/>
            <p:cNvSpPr txBox="1"/>
            <p:nvPr/>
          </p:nvSpPr>
          <p:spPr>
            <a:xfrm>
              <a:off x="13691" y="5589"/>
              <a:ext cx="908" cy="148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3</a:t>
              </a:r>
              <a:endParaRPr lang="en-US" altLang="zh-CN" sz="2400" dirty="0">
                <a:solidFill>
                  <a:schemeClr val="tx1"/>
                </a:solidFill>
                <a:latin typeface="+mj-ea"/>
                <a:ea typeface="+mj-ea"/>
              </a:endParaRPr>
            </a:p>
          </p:txBody>
        </p:sp>
      </p:grpSp>
      <p:grpSp>
        <p:nvGrpSpPr>
          <p:cNvPr id="65" name="组合 64"/>
          <p:cNvGrpSpPr/>
          <p:nvPr/>
        </p:nvGrpSpPr>
        <p:grpSpPr>
          <a:xfrm>
            <a:off x="8554720" y="4927600"/>
            <a:ext cx="812800" cy="1036320"/>
            <a:chOff x="13472" y="7760"/>
            <a:chExt cx="1280" cy="1632"/>
          </a:xfrm>
        </p:grpSpPr>
        <p:grpSp>
          <p:nvGrpSpPr>
            <p:cNvPr id="63" name="组合 62"/>
            <p:cNvGrpSpPr/>
            <p:nvPr/>
          </p:nvGrpSpPr>
          <p:grpSpPr>
            <a:xfrm>
              <a:off x="13472" y="7760"/>
              <a:ext cx="1280" cy="1632"/>
              <a:chOff x="13472" y="7760"/>
              <a:chExt cx="1280" cy="1632"/>
            </a:xfrm>
          </p:grpSpPr>
          <p:sp>
            <p:nvSpPr>
              <p:cNvPr id="58" name="矩形 57"/>
              <p:cNvSpPr/>
              <p:nvPr/>
            </p:nvSpPr>
            <p:spPr>
              <a:xfrm>
                <a:off x="13472" y="7806"/>
                <a:ext cx="1280" cy="1587"/>
              </a:xfrm>
              <a:prstGeom prst="rect">
                <a:avLst/>
              </a:prstGeom>
              <a:solidFill>
                <a:schemeClr val="accent4">
                  <a:lumMod val="75000"/>
                </a:schemeClr>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2" name="Text Box 7"/>
              <p:cNvSpPr txBox="1"/>
              <p:nvPr/>
            </p:nvSpPr>
            <p:spPr>
              <a:xfrm>
                <a:off x="13668" y="7760"/>
                <a:ext cx="908" cy="1479"/>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25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grpSp>
        <p:sp>
          <p:nvSpPr>
            <p:cNvPr id="61" name="Line 8"/>
            <p:cNvSpPr/>
            <p:nvPr/>
          </p:nvSpPr>
          <p:spPr>
            <a:xfrm>
              <a:off x="13816" y="8599"/>
              <a:ext cx="568" cy="0"/>
            </a:xfrm>
            <a:prstGeom prst="line">
              <a:avLst/>
            </a:prstGeom>
            <a:ln w="22225" cap="flat" cmpd="sng">
              <a:solidFill>
                <a:schemeClr val="tx1"/>
              </a:solidFill>
              <a:prstDash val="solid"/>
              <a:headEnd type="none" w="med" len="med"/>
              <a:tailEnd type="none" w="med" len="med"/>
            </a:ln>
          </p:spPr>
        </p:sp>
      </p:grpSp>
      <p:sp>
        <p:nvSpPr>
          <p:cNvPr id="66" name="文本框 65"/>
          <p:cNvSpPr txBox="1"/>
          <p:nvPr/>
        </p:nvSpPr>
        <p:spPr>
          <a:xfrm>
            <a:off x="3685540" y="944245"/>
            <a:ext cx="4450080" cy="460375"/>
          </a:xfrm>
          <a:prstGeom prst="rect">
            <a:avLst/>
          </a:prstGeom>
          <a:noFill/>
        </p:spPr>
        <p:txBody>
          <a:bodyPr wrap="none" rtlCol="0" anchor="t">
            <a:spAutoFit/>
          </a:bodyPr>
          <a:p>
            <a:r>
              <a:rPr lang="zh-CN" altLang="en-US" sz="2400" dirty="0">
                <a:solidFill>
                  <a:srgbClr val="000000"/>
                </a:solidFill>
                <a:latin typeface="微软雅黑" panose="020B0503020204020204" pitchFamily="34" charset="-122"/>
                <a:ea typeface="微软雅黑" panose="020B0503020204020204" pitchFamily="34" charset="-122"/>
                <a:cs typeface="taozhishuxue" panose="02010600040101010101" pitchFamily="2" charset="-128"/>
                <a:sym typeface="+mn-ea"/>
              </a:rPr>
              <a:t>将互为倒数的两个数用线连起来</a:t>
            </a:r>
            <a:endParaRPr lang="zh-CN" altLang="en-US" sz="2400" dirty="0">
              <a:solidFill>
                <a:srgbClr val="000000"/>
              </a:solidFill>
              <a:latin typeface="微软雅黑" panose="020B0503020204020204" pitchFamily="34" charset="-122"/>
              <a:ea typeface="微软雅黑" panose="020B0503020204020204" pitchFamily="34" charset="-122"/>
              <a:cs typeface="taozhishuxue" panose="02010600040101010101" pitchFamily="2" charset="-128"/>
              <a:sym typeface="+mn-ea"/>
            </a:endParaRPr>
          </a:p>
        </p:txBody>
      </p:sp>
      <p:cxnSp>
        <p:nvCxnSpPr>
          <p:cNvPr id="67" name="直接连接符 66"/>
          <p:cNvCxnSpPr/>
          <p:nvPr/>
        </p:nvCxnSpPr>
        <p:spPr>
          <a:xfrm>
            <a:off x="3077210" y="2684780"/>
            <a:ext cx="829945" cy="134302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2986405" y="2700020"/>
            <a:ext cx="875030" cy="140335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3061970" y="5400675"/>
            <a:ext cx="859790" cy="1524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7513320" y="2684780"/>
            <a:ext cx="950595" cy="276098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7452995" y="2729865"/>
            <a:ext cx="1010920" cy="1358265"/>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7528560" y="4043045"/>
            <a:ext cx="920115" cy="138811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wipe(left)">
                                      <p:cBhvr>
                                        <p:cTn id="12" dur="500"/>
                                        <p:tgtEl>
                                          <p:spTgt spid="6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9"/>
                                        </p:tgtEl>
                                        <p:attrNameLst>
                                          <p:attrName>style.visibility</p:attrName>
                                        </p:attrNameLst>
                                      </p:cBhvr>
                                      <p:to>
                                        <p:strVal val="visible"/>
                                      </p:to>
                                    </p:set>
                                    <p:animEffect transition="in" filter="wipe(left)">
                                      <p:cBhvr>
                                        <p:cTn id="17" dur="500"/>
                                        <p:tgtEl>
                                          <p:spTgt spid="6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wipe(left)">
                                      <p:cBhvr>
                                        <p:cTn id="22" dur="500"/>
                                        <p:tgtEl>
                                          <p:spTgt spid="7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1"/>
                                        </p:tgtEl>
                                        <p:attrNameLst>
                                          <p:attrName>style.visibility</p:attrName>
                                        </p:attrNameLst>
                                      </p:cBhvr>
                                      <p:to>
                                        <p:strVal val="visible"/>
                                      </p:to>
                                    </p:set>
                                    <p:animEffect transition="in" filter="wipe(left)">
                                      <p:cBhvr>
                                        <p:cTn id="27" dur="500"/>
                                        <p:tgtEl>
                                          <p:spTgt spid="71"/>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left)">
                                      <p:cBhvr>
                                        <p:cTn id="32"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43" name="图片 42" descr="图片263"/>
          <p:cNvPicPr>
            <a:picLocks noChangeAspect="1"/>
          </p:cNvPicPr>
          <p:nvPr/>
        </p:nvPicPr>
        <p:blipFill>
          <a:blip r:embed="rId2"/>
          <a:stretch>
            <a:fillRect/>
          </a:stretch>
        </p:blipFill>
        <p:spPr>
          <a:xfrm>
            <a:off x="2093595" y="3315970"/>
            <a:ext cx="7720965" cy="2951480"/>
          </a:xfrm>
          <a:prstGeom prst="rect">
            <a:avLst/>
          </a:prstGeom>
        </p:spPr>
      </p:pic>
      <p:sp>
        <p:nvSpPr>
          <p:cNvPr id="3" name="Rectangle 4"/>
          <p:cNvSpPr>
            <a:spLocks noChangeArrowheads="1"/>
          </p:cNvSpPr>
          <p:nvPr/>
        </p:nvSpPr>
        <p:spPr bwMode="auto">
          <a:xfrm>
            <a:off x="4794576" y="962148"/>
            <a:ext cx="2926080" cy="534035"/>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2000" b="1">
                <a:solidFill>
                  <a:schemeClr val="tx1"/>
                </a:solidFill>
                <a:latin typeface="楷体_GB2312" pitchFamily="1" charset="-122"/>
                <a:ea typeface="楷体_GB2312" pitchFamily="1" charset="-122"/>
              </a:defRPr>
            </a:lvl1pPr>
            <a:lvl2pPr marL="742950" indent="-285750">
              <a:defRPr sz="2000" b="1">
                <a:solidFill>
                  <a:schemeClr val="tx1"/>
                </a:solidFill>
                <a:latin typeface="楷体_GB2312" pitchFamily="1" charset="-122"/>
                <a:ea typeface="楷体_GB2312" pitchFamily="1" charset="-122"/>
              </a:defRPr>
            </a:lvl2pPr>
            <a:lvl3pPr marL="1143000" indent="-228600">
              <a:defRPr sz="2000" b="1">
                <a:solidFill>
                  <a:schemeClr val="tx1"/>
                </a:solidFill>
                <a:latin typeface="楷体_GB2312" pitchFamily="1" charset="-122"/>
                <a:ea typeface="楷体_GB2312" pitchFamily="1" charset="-122"/>
              </a:defRPr>
            </a:lvl3pPr>
            <a:lvl4pPr marL="1600200" indent="-228600">
              <a:defRPr sz="2000" b="1">
                <a:solidFill>
                  <a:schemeClr val="tx1"/>
                </a:solidFill>
                <a:latin typeface="楷体_GB2312" pitchFamily="1" charset="-122"/>
                <a:ea typeface="楷体_GB2312" pitchFamily="1" charset="-122"/>
              </a:defRPr>
            </a:lvl4pPr>
            <a:lvl5pPr marL="2057400" indent="-228600">
              <a:defRPr sz="2000" b="1">
                <a:solidFill>
                  <a:schemeClr val="tx1"/>
                </a:solidFill>
                <a:latin typeface="楷体_GB2312" pitchFamily="1" charset="-122"/>
                <a:ea typeface="楷体_GB2312" pitchFamily="1" charset="-122"/>
              </a:defRPr>
            </a:lvl5pPr>
            <a:lvl6pPr marL="2514600" indent="-228600" eaLnBrk="0" fontAlgn="base" hangingPunct="0">
              <a:spcBef>
                <a:spcPct val="0"/>
              </a:spcBef>
              <a:spcAft>
                <a:spcPct val="0"/>
              </a:spcAft>
              <a:defRPr sz="2000" b="1">
                <a:solidFill>
                  <a:schemeClr val="tx1"/>
                </a:solidFill>
                <a:latin typeface="楷体_GB2312" pitchFamily="1" charset="-122"/>
                <a:ea typeface="楷体_GB2312" pitchFamily="1" charset="-122"/>
              </a:defRPr>
            </a:lvl6pPr>
            <a:lvl7pPr marL="2971800" indent="-228600" eaLnBrk="0" fontAlgn="base" hangingPunct="0">
              <a:spcBef>
                <a:spcPct val="0"/>
              </a:spcBef>
              <a:spcAft>
                <a:spcPct val="0"/>
              </a:spcAft>
              <a:defRPr sz="2000" b="1">
                <a:solidFill>
                  <a:schemeClr val="tx1"/>
                </a:solidFill>
                <a:latin typeface="楷体_GB2312" pitchFamily="1" charset="-122"/>
                <a:ea typeface="楷体_GB2312" pitchFamily="1" charset="-122"/>
              </a:defRPr>
            </a:lvl7pPr>
            <a:lvl8pPr marL="3429000" indent="-228600" eaLnBrk="0" fontAlgn="base" hangingPunct="0">
              <a:spcBef>
                <a:spcPct val="0"/>
              </a:spcBef>
              <a:spcAft>
                <a:spcPct val="0"/>
              </a:spcAft>
              <a:defRPr sz="2000" b="1">
                <a:solidFill>
                  <a:schemeClr val="tx1"/>
                </a:solidFill>
                <a:latin typeface="楷体_GB2312" pitchFamily="1" charset="-122"/>
                <a:ea typeface="楷体_GB2312" pitchFamily="1" charset="-122"/>
              </a:defRPr>
            </a:lvl8pPr>
            <a:lvl9pPr marL="3886200" indent="-228600" eaLnBrk="0" fontAlgn="base" hangingPunct="0">
              <a:spcBef>
                <a:spcPct val="0"/>
              </a:spcBef>
              <a:spcAft>
                <a:spcPct val="0"/>
              </a:spcAft>
              <a:defRPr sz="2000" b="1">
                <a:solidFill>
                  <a:schemeClr val="tx1"/>
                </a:solidFill>
                <a:latin typeface="楷体_GB2312" pitchFamily="1" charset="-122"/>
                <a:ea typeface="楷体_GB2312" pitchFamily="1" charset="-122"/>
              </a:defRPr>
            </a:lvl9pPr>
          </a:lstStyle>
          <a:p>
            <a:pPr eaLnBrk="1" hangingPunct="1">
              <a:lnSpc>
                <a:spcPct val="120000"/>
              </a:lnSpc>
              <a:buFont typeface="Arial" panose="020B0604020202020204" pitchFamily="34" charset="0"/>
              <a:buNone/>
            </a:pPr>
            <a:r>
              <a:rPr lang="zh-CN" altLang="en-US" sz="2400" b="0" dirty="0">
                <a:latin typeface="微软雅黑" panose="020B0503020204020204" pitchFamily="34" charset="-122"/>
                <a:ea typeface="微软雅黑" panose="020B0503020204020204" pitchFamily="34" charset="-122"/>
              </a:rPr>
              <a:t>写出下面各数的倒数</a:t>
            </a:r>
            <a:endParaRPr lang="zh-CN" altLang="en-US" sz="2400" b="0" dirty="0">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718435" y="1814195"/>
            <a:ext cx="812800" cy="1230313"/>
            <a:chOff x="3254" y="3411"/>
            <a:chExt cx="1280" cy="1938"/>
          </a:xfrm>
        </p:grpSpPr>
        <p:sp>
          <p:nvSpPr>
            <p:cNvPr id="35" name="矩形 34"/>
            <p:cNvSpPr/>
            <p:nvPr/>
          </p:nvSpPr>
          <p:spPr>
            <a:xfrm>
              <a:off x="3254" y="3446"/>
              <a:ext cx="1280" cy="1587"/>
            </a:xfrm>
            <a:prstGeom prst="rect">
              <a:avLst/>
            </a:prstGeom>
            <a:solidFill>
              <a:srgbClr val="92D050"/>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6" name="Group 6"/>
            <p:cNvGrpSpPr/>
            <p:nvPr/>
          </p:nvGrpSpPr>
          <p:grpSpPr>
            <a:xfrm>
              <a:off x="3424" y="3411"/>
              <a:ext cx="908" cy="1938"/>
              <a:chOff x="4822" y="2696"/>
              <a:chExt cx="363" cy="775"/>
            </a:xfrm>
          </p:grpSpPr>
          <p:sp>
            <p:nvSpPr>
              <p:cNvPr id="37" name="Text Box 7"/>
              <p:cNvSpPr txBox="1"/>
              <p:nvPr/>
            </p:nvSpPr>
            <p:spPr>
              <a:xfrm>
                <a:off x="4822" y="2696"/>
                <a:ext cx="363" cy="775"/>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29</a:t>
                </a:r>
                <a:endParaRPr lang="en-US" altLang="zh-CN" sz="2400" dirty="0">
                  <a:solidFill>
                    <a:schemeClr val="tx1"/>
                  </a:solidFill>
                  <a:latin typeface="+mj-ea"/>
                  <a:ea typeface="+mj-ea"/>
                </a:endParaRPr>
              </a:p>
            </p:txBody>
          </p:sp>
          <p:sp>
            <p:nvSpPr>
              <p:cNvPr id="3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27" name="组合 26"/>
          <p:cNvGrpSpPr/>
          <p:nvPr/>
        </p:nvGrpSpPr>
        <p:grpSpPr>
          <a:xfrm>
            <a:off x="4794885" y="1840865"/>
            <a:ext cx="812800" cy="1007110"/>
            <a:chOff x="3254" y="3446"/>
            <a:chExt cx="1280" cy="1586"/>
          </a:xfrm>
        </p:grpSpPr>
        <p:sp>
          <p:nvSpPr>
            <p:cNvPr id="4" name="矩形 3"/>
            <p:cNvSpPr/>
            <p:nvPr/>
          </p:nvSpPr>
          <p:spPr>
            <a:xfrm>
              <a:off x="3254" y="3446"/>
              <a:ext cx="1280" cy="1587"/>
            </a:xfrm>
            <a:prstGeom prst="rect">
              <a:avLst/>
            </a:prstGeom>
            <a:solidFill>
              <a:srgbClr val="92D050"/>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Group 6"/>
            <p:cNvGrpSpPr/>
            <p:nvPr/>
          </p:nvGrpSpPr>
          <p:grpSpPr>
            <a:xfrm>
              <a:off x="3424" y="3771"/>
              <a:ext cx="908" cy="1130"/>
              <a:chOff x="4822" y="2840"/>
              <a:chExt cx="363" cy="452"/>
            </a:xfrm>
          </p:grpSpPr>
          <p:sp>
            <p:nvSpPr>
              <p:cNvPr id="15" name="Text Box 7"/>
              <p:cNvSpPr txBox="1"/>
              <p:nvPr/>
            </p:nvSpPr>
            <p:spPr>
              <a:xfrm>
                <a:off x="482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18</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44" name="组合 43"/>
          <p:cNvGrpSpPr/>
          <p:nvPr/>
        </p:nvGrpSpPr>
        <p:grpSpPr>
          <a:xfrm>
            <a:off x="6779260" y="1836420"/>
            <a:ext cx="812800" cy="1007745"/>
            <a:chOff x="3203" y="5633"/>
            <a:chExt cx="1280" cy="1587"/>
          </a:xfrm>
        </p:grpSpPr>
        <p:sp>
          <p:nvSpPr>
            <p:cNvPr id="45" name="矩形 44"/>
            <p:cNvSpPr/>
            <p:nvPr/>
          </p:nvSpPr>
          <p:spPr>
            <a:xfrm>
              <a:off x="3203" y="5633"/>
              <a:ext cx="1280" cy="1587"/>
            </a:xfrm>
            <a:prstGeom prst="rect">
              <a:avLst/>
            </a:prstGeom>
            <a:solidFill>
              <a:srgbClr val="92D050"/>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文本框 45"/>
            <p:cNvSpPr txBox="1"/>
            <p:nvPr/>
          </p:nvSpPr>
          <p:spPr>
            <a:xfrm>
              <a:off x="3409" y="6083"/>
              <a:ext cx="85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95</a:t>
              </a:r>
              <a:endParaRPr lang="en-US" altLang="zh-CN" sz="240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8708390" y="1849120"/>
            <a:ext cx="812800" cy="1007110"/>
            <a:chOff x="6334" y="3453"/>
            <a:chExt cx="1280" cy="1586"/>
          </a:xfrm>
        </p:grpSpPr>
        <p:sp>
          <p:nvSpPr>
            <p:cNvPr id="17" name="矩形 16"/>
            <p:cNvSpPr/>
            <p:nvPr/>
          </p:nvSpPr>
          <p:spPr>
            <a:xfrm>
              <a:off x="6334" y="3453"/>
              <a:ext cx="1280" cy="1587"/>
            </a:xfrm>
            <a:prstGeom prst="rect">
              <a:avLst/>
            </a:prstGeom>
            <a:solidFill>
              <a:srgbClr val="92D050"/>
            </a:solidFill>
            <a:ln>
              <a:noFill/>
            </a:ln>
            <a:effectLst>
              <a:outerShdw blurRad="1016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1" name="Group 6"/>
            <p:cNvGrpSpPr/>
            <p:nvPr/>
          </p:nvGrpSpPr>
          <p:grpSpPr>
            <a:xfrm>
              <a:off x="6520" y="3731"/>
              <a:ext cx="908" cy="1130"/>
              <a:chOff x="4813" y="2840"/>
              <a:chExt cx="363" cy="452"/>
            </a:xfrm>
          </p:grpSpPr>
          <p:sp>
            <p:nvSpPr>
              <p:cNvPr id="22" name="Text Box 7"/>
              <p:cNvSpPr txBox="1"/>
              <p:nvPr/>
            </p:nvSpPr>
            <p:spPr>
              <a:xfrm>
                <a:off x="4813"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2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5" name="组合 64"/>
          <p:cNvGrpSpPr/>
          <p:nvPr/>
        </p:nvGrpSpPr>
        <p:grpSpPr>
          <a:xfrm rot="0">
            <a:off x="3006352" y="3550603"/>
            <a:ext cx="2343150" cy="960438"/>
            <a:chOff x="9531" y="5781"/>
            <a:chExt cx="3690" cy="1513"/>
          </a:xfrm>
        </p:grpSpPr>
        <p:grpSp>
          <p:nvGrpSpPr>
            <p:cNvPr id="66" name="Group 6"/>
            <p:cNvGrpSpPr/>
            <p:nvPr/>
          </p:nvGrpSpPr>
          <p:grpSpPr>
            <a:xfrm rot="0">
              <a:off x="9531" y="5781"/>
              <a:ext cx="908" cy="1480"/>
              <a:chOff x="4813" y="2687"/>
              <a:chExt cx="363" cy="592"/>
            </a:xfrm>
          </p:grpSpPr>
          <p:sp>
            <p:nvSpPr>
              <p:cNvPr id="67" name="Text Box 7"/>
              <p:cNvSpPr txBox="1"/>
              <p:nvPr/>
            </p:nvSpPr>
            <p:spPr>
              <a:xfrm>
                <a:off x="4813" y="2687"/>
                <a:ext cx="363" cy="59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29</a:t>
                </a:r>
                <a:endParaRPr lang="en-US" altLang="zh-CN" sz="2400" dirty="0">
                  <a:solidFill>
                    <a:schemeClr val="tx1"/>
                  </a:solidFill>
                  <a:latin typeface="+mj-ea"/>
                  <a:ea typeface="+mj-ea"/>
                </a:endParaRPr>
              </a:p>
            </p:txBody>
          </p:sp>
          <p:sp>
            <p:nvSpPr>
              <p:cNvPr id="6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70" name="Group 6"/>
            <p:cNvGrpSpPr/>
            <p:nvPr/>
          </p:nvGrpSpPr>
          <p:grpSpPr>
            <a:xfrm rot="0">
              <a:off x="12313" y="6163"/>
              <a:ext cx="908" cy="1130"/>
              <a:chOff x="4813" y="2840"/>
              <a:chExt cx="363" cy="452"/>
            </a:xfrm>
          </p:grpSpPr>
          <p:sp>
            <p:nvSpPr>
              <p:cNvPr id="71" name="Text Box 7"/>
              <p:cNvSpPr txBox="1"/>
              <p:nvPr/>
            </p:nvSpPr>
            <p:spPr>
              <a:xfrm>
                <a:off x="4813" y="2840"/>
                <a:ext cx="363"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29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17</a:t>
                </a:r>
                <a:endParaRPr lang="en-US" altLang="zh-CN" sz="2400" dirty="0">
                  <a:solidFill>
                    <a:schemeClr val="tx1"/>
                  </a:solidFill>
                  <a:latin typeface="+mj-ea"/>
                  <a:ea typeface="+mj-ea"/>
                </a:endParaRPr>
              </a:p>
            </p:txBody>
          </p:sp>
          <p:sp>
            <p:nvSpPr>
              <p:cNvPr id="7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73" name="文本框 72"/>
            <p:cNvSpPr txBox="1"/>
            <p:nvPr/>
          </p:nvSpPr>
          <p:spPr>
            <a:xfrm>
              <a:off x="10260" y="6275"/>
              <a:ext cx="2208"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6" name="组合 5"/>
          <p:cNvGrpSpPr/>
          <p:nvPr/>
        </p:nvGrpSpPr>
        <p:grpSpPr>
          <a:xfrm rot="0">
            <a:off x="6639822" y="3843263"/>
            <a:ext cx="2343150" cy="732866"/>
            <a:chOff x="9531" y="6141"/>
            <a:chExt cx="3690" cy="1155"/>
          </a:xfrm>
        </p:grpSpPr>
        <p:grpSp>
          <p:nvGrpSpPr>
            <p:cNvPr id="7" name="Group 6"/>
            <p:cNvGrpSpPr/>
            <p:nvPr/>
          </p:nvGrpSpPr>
          <p:grpSpPr>
            <a:xfrm rot="0">
              <a:off x="9531" y="6141"/>
              <a:ext cx="908" cy="1133"/>
              <a:chOff x="4813" y="2831"/>
              <a:chExt cx="363" cy="453"/>
            </a:xfrm>
          </p:grpSpPr>
          <p:sp>
            <p:nvSpPr>
              <p:cNvPr id="8" name="Text Box 7"/>
              <p:cNvSpPr txBox="1"/>
              <p:nvPr/>
            </p:nvSpPr>
            <p:spPr>
              <a:xfrm>
                <a:off x="4813" y="2831"/>
                <a:ext cx="363" cy="453"/>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18</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rot="0">
              <a:off x="12313" y="6163"/>
              <a:ext cx="908" cy="1133"/>
              <a:chOff x="4813" y="2840"/>
              <a:chExt cx="363" cy="453"/>
            </a:xfrm>
          </p:grpSpPr>
          <p:sp>
            <p:nvSpPr>
              <p:cNvPr id="11" name="Text Box 7"/>
              <p:cNvSpPr txBox="1"/>
              <p:nvPr/>
            </p:nvSpPr>
            <p:spPr>
              <a:xfrm>
                <a:off x="4813" y="2840"/>
                <a:ext cx="363" cy="453"/>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18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7</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3" name="文本框 12"/>
            <p:cNvSpPr txBox="1"/>
            <p:nvPr/>
          </p:nvSpPr>
          <p:spPr>
            <a:xfrm>
              <a:off x="10260" y="6275"/>
              <a:ext cx="2208"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rot="0">
            <a:off x="2893322" y="5238988"/>
            <a:ext cx="2362200" cy="718900"/>
            <a:chOff x="9501" y="6163"/>
            <a:chExt cx="3720" cy="1133"/>
          </a:xfrm>
        </p:grpSpPr>
        <p:grpSp>
          <p:nvGrpSpPr>
            <p:cNvPr id="24" name="Group 6"/>
            <p:cNvGrpSpPr/>
            <p:nvPr/>
          </p:nvGrpSpPr>
          <p:grpSpPr>
            <a:xfrm rot="0">
              <a:off x="12313" y="6163"/>
              <a:ext cx="908" cy="1133"/>
              <a:chOff x="4813" y="2840"/>
              <a:chExt cx="363" cy="453"/>
            </a:xfrm>
          </p:grpSpPr>
          <p:sp>
            <p:nvSpPr>
              <p:cNvPr id="25" name="Text Box 7"/>
              <p:cNvSpPr txBox="1"/>
              <p:nvPr/>
            </p:nvSpPr>
            <p:spPr>
              <a:xfrm>
                <a:off x="4813" y="2840"/>
                <a:ext cx="363" cy="453"/>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95</a:t>
                </a:r>
                <a:endParaRPr lang="en-US" altLang="zh-CN" sz="2400" dirty="0">
                  <a:solidFill>
                    <a:schemeClr val="tx1"/>
                  </a:solidFill>
                  <a:latin typeface="+mj-ea"/>
                  <a:ea typeface="+mj-ea"/>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9" name="文本框 28"/>
            <p:cNvSpPr txBox="1"/>
            <p:nvPr/>
          </p:nvSpPr>
          <p:spPr>
            <a:xfrm>
              <a:off x="9501" y="6275"/>
              <a:ext cx="2912"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95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0" name="组合 29"/>
          <p:cNvGrpSpPr/>
          <p:nvPr/>
        </p:nvGrpSpPr>
        <p:grpSpPr>
          <a:xfrm rot="0">
            <a:off x="6639822" y="5239940"/>
            <a:ext cx="2133600" cy="718900"/>
            <a:chOff x="9531" y="6164"/>
            <a:chExt cx="3360" cy="1133"/>
          </a:xfrm>
        </p:grpSpPr>
        <p:grpSp>
          <p:nvGrpSpPr>
            <p:cNvPr id="31" name="Group 6"/>
            <p:cNvGrpSpPr/>
            <p:nvPr/>
          </p:nvGrpSpPr>
          <p:grpSpPr>
            <a:xfrm rot="0">
              <a:off x="9531" y="6164"/>
              <a:ext cx="908" cy="1133"/>
              <a:chOff x="4813" y="2840"/>
              <a:chExt cx="363" cy="453"/>
            </a:xfrm>
          </p:grpSpPr>
          <p:sp>
            <p:nvSpPr>
              <p:cNvPr id="32" name="Text Box 7"/>
              <p:cNvSpPr txBox="1"/>
              <p:nvPr/>
            </p:nvSpPr>
            <p:spPr>
              <a:xfrm>
                <a:off x="4813" y="2840"/>
                <a:ext cx="363" cy="453"/>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6</a:t>
                </a:r>
                <a:endParaRPr lang="en-US" altLang="zh-CN" sz="2400" dirty="0">
                  <a:solidFill>
                    <a:schemeClr val="tx1"/>
                  </a:solidFill>
                  <a:latin typeface="+mj-ea"/>
                  <a:ea typeface="+mj-ea"/>
                </a:endParaRPr>
              </a:p>
            </p:txBody>
          </p:sp>
          <p:sp>
            <p:nvSpPr>
              <p:cNvPr id="3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2" name="文本框 41"/>
            <p:cNvSpPr txBox="1"/>
            <p:nvPr/>
          </p:nvSpPr>
          <p:spPr>
            <a:xfrm>
              <a:off x="10260" y="6275"/>
              <a:ext cx="2631"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6</a:t>
              </a:r>
              <a:endPar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endParaRPr>
            </a:p>
          </p:txBody>
        </p:sp>
      </p:grpSp>
      <p:sp>
        <p:nvSpPr>
          <p:cNvPr id="19" name="文本框 18"/>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p:tgtEl>
                                          <p:spTgt spid="65"/>
                                        </p:tgtEl>
                                        <p:attrNameLst>
                                          <p:attrName>ppt_y</p:attrName>
                                        </p:attrNameLst>
                                      </p:cBhvr>
                                      <p:tavLst>
                                        <p:tav tm="0">
                                          <p:val>
                                            <p:strVal val="#ppt_y+#ppt_h*1.125000"/>
                                          </p:val>
                                        </p:tav>
                                        <p:tav tm="100000">
                                          <p:val>
                                            <p:strVal val="#ppt_y"/>
                                          </p:val>
                                        </p:tav>
                                      </p:tavLst>
                                    </p:anim>
                                    <p:animEffect transition="in" filter="wipe(up)">
                                      <p:cBhvr>
                                        <p:cTn id="8" dur="500"/>
                                        <p:tgtEl>
                                          <p:spTgt spid="65"/>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ppt_y</p:attrName>
                                        </p:attrNameLst>
                                      </p:cBhvr>
                                      <p:tavLst>
                                        <p:tav tm="0">
                                          <p:val>
                                            <p:strVal val="#ppt_y+#ppt_h*1.125000"/>
                                          </p:val>
                                        </p:tav>
                                        <p:tav tm="100000">
                                          <p:val>
                                            <p:strVal val="#ppt_y"/>
                                          </p:val>
                                        </p:tav>
                                      </p:tavLst>
                                    </p:anim>
                                    <p:animEffect transition="in" filter="wipe(up)">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p:tgtEl>
                                          <p:spTgt spid="30"/>
                                        </p:tgtEl>
                                        <p:attrNameLst>
                                          <p:attrName>ppt_y</p:attrName>
                                        </p:attrNameLst>
                                      </p:cBhvr>
                                      <p:tavLst>
                                        <p:tav tm="0">
                                          <p:val>
                                            <p:strVal val="#ppt_y+#ppt_h*1.125000"/>
                                          </p:val>
                                        </p:tav>
                                        <p:tav tm="100000">
                                          <p:val>
                                            <p:strVal val="#ppt_y"/>
                                          </p:val>
                                        </p:tav>
                                      </p:tavLst>
                                    </p:anim>
                                    <p:animEffect transition="in" filter="wipe(up)">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grpSp>
        <p:nvGrpSpPr>
          <p:cNvPr id="19" name="组合 18"/>
          <p:cNvGrpSpPr/>
          <p:nvPr/>
        </p:nvGrpSpPr>
        <p:grpSpPr>
          <a:xfrm>
            <a:off x="3479800" y="1821180"/>
            <a:ext cx="6783705" cy="4597400"/>
            <a:chOff x="5480" y="2868"/>
            <a:chExt cx="10683" cy="7240"/>
          </a:xfrm>
        </p:grpSpPr>
        <p:pic>
          <p:nvPicPr>
            <p:cNvPr id="11" name="图片 10" descr="385973816046911501"/>
            <p:cNvPicPr>
              <a:picLocks noChangeAspect="1"/>
            </p:cNvPicPr>
            <p:nvPr/>
          </p:nvPicPr>
          <p:blipFill>
            <a:blip r:embed="rId2"/>
            <a:srcRect l="25694"/>
            <a:stretch>
              <a:fillRect/>
            </a:stretch>
          </p:blipFill>
          <p:spPr>
            <a:xfrm>
              <a:off x="5480" y="2868"/>
              <a:ext cx="10683" cy="7240"/>
            </a:xfrm>
            <a:prstGeom prst="rect">
              <a:avLst/>
            </a:prstGeom>
          </p:spPr>
        </p:pic>
        <p:sp>
          <p:nvSpPr>
            <p:cNvPr id="7" name="文本框 6"/>
            <p:cNvSpPr txBox="1"/>
            <p:nvPr/>
          </p:nvSpPr>
          <p:spPr>
            <a:xfrm>
              <a:off x="6154" y="8734"/>
              <a:ext cx="943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互为倒数的两个数的乘积一定是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6337" y="7032"/>
              <a:ext cx="8800"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假分数的倒数是真分数。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6141" y="5331"/>
              <a:ext cx="8854"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任意一个自然数都有倒数。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文本框 9"/>
            <p:cNvSpPr txBox="1"/>
            <p:nvPr/>
          </p:nvSpPr>
          <p:spPr>
            <a:xfrm>
              <a:off x="6301" y="3541"/>
              <a:ext cx="8725" cy="725"/>
            </a:xfrm>
            <a:prstGeom prst="rect">
              <a:avLst/>
            </a:prstGeom>
            <a:noFill/>
          </p:spPr>
          <p:txBody>
            <a:bodyPr wrap="none" rtlCol="0">
              <a:spAutoFit/>
            </a:bodyPr>
            <a:p>
              <a:pPr algn="l"/>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0.9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的倒数是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 （   ）</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3" name="组合 12"/>
          <p:cNvGrpSpPr/>
          <p:nvPr/>
        </p:nvGrpSpPr>
        <p:grpSpPr>
          <a:xfrm>
            <a:off x="3899535" y="269240"/>
            <a:ext cx="2322830" cy="1148080"/>
            <a:chOff x="6141" y="424"/>
            <a:chExt cx="3658" cy="1808"/>
          </a:xfrm>
        </p:grpSpPr>
        <p:pic>
          <p:nvPicPr>
            <p:cNvPr id="12" name="图片 11" descr="00c6f25c-2d4e-428e-9d7a-0f3b6a4c3e8b"/>
            <p:cNvPicPr>
              <a:picLocks noChangeAspect="1"/>
            </p:cNvPicPr>
            <p:nvPr/>
          </p:nvPicPr>
          <p:blipFill>
            <a:blip r:embed="rId3"/>
            <a:stretch>
              <a:fillRect/>
            </a:stretch>
          </p:blipFill>
          <p:spPr>
            <a:xfrm>
              <a:off x="6141" y="424"/>
              <a:ext cx="3658" cy="1808"/>
            </a:xfrm>
            <a:prstGeom prst="rect">
              <a:avLst/>
            </a:prstGeom>
          </p:spPr>
        </p:pic>
        <p:sp>
          <p:nvSpPr>
            <p:cNvPr id="6" name="文本框 5"/>
            <p:cNvSpPr txBox="1"/>
            <p:nvPr/>
          </p:nvSpPr>
          <p:spPr>
            <a:xfrm>
              <a:off x="6842" y="1132"/>
              <a:ext cx="1816" cy="725"/>
            </a:xfrm>
            <a:prstGeom prst="rect">
              <a:avLst/>
            </a:prstGeom>
            <a:noFill/>
          </p:spPr>
          <p:txBody>
            <a:bodyPr wrap="none" rtlCol="0">
              <a:spAutoFit/>
            </a:bodyPr>
            <a:p>
              <a:pPr algn="l"/>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判</a:t>
              </a:r>
              <a:r>
                <a:rPr lang="en-US" altLang="zh-CN"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断</a:t>
              </a:r>
              <a:endParaRPr lang="zh-CN" altLang="en-US" sz="24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8" name="组合 17"/>
          <p:cNvGrpSpPr/>
          <p:nvPr/>
        </p:nvGrpSpPr>
        <p:grpSpPr>
          <a:xfrm>
            <a:off x="1953260" y="1823720"/>
            <a:ext cx="1412240" cy="4597400"/>
            <a:chOff x="3076" y="2872"/>
            <a:chExt cx="2224" cy="7240"/>
          </a:xfrm>
        </p:grpSpPr>
        <p:pic>
          <p:nvPicPr>
            <p:cNvPr id="5" name="图片 4" descr="385973816046911501"/>
            <p:cNvPicPr>
              <a:picLocks noChangeAspect="1"/>
            </p:cNvPicPr>
            <p:nvPr/>
          </p:nvPicPr>
          <p:blipFill>
            <a:blip r:embed="rId2">
              <a:clrChange>
                <a:clrFrom>
                  <a:srgbClr val="FFFFFF">
                    <a:alpha val="100000"/>
                  </a:srgbClr>
                </a:clrFrom>
                <a:clrTo>
                  <a:srgbClr val="FFFFFF">
                    <a:alpha val="100000"/>
                    <a:alpha val="0"/>
                  </a:srgbClr>
                </a:clrTo>
              </a:clrChange>
            </a:blip>
            <a:srcRect r="73824"/>
            <a:stretch>
              <a:fillRect/>
            </a:stretch>
          </p:blipFill>
          <p:spPr>
            <a:xfrm>
              <a:off x="3076" y="2872"/>
              <a:ext cx="2225" cy="7240"/>
            </a:xfrm>
            <a:prstGeom prst="rect">
              <a:avLst/>
            </a:prstGeom>
          </p:spPr>
        </p:pic>
        <p:sp>
          <p:nvSpPr>
            <p:cNvPr id="14" name="文本框 13"/>
            <p:cNvSpPr txBox="1"/>
            <p:nvPr/>
          </p:nvSpPr>
          <p:spPr>
            <a:xfrm>
              <a:off x="3927" y="3444"/>
              <a:ext cx="599" cy="822"/>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tx1"/>
                  </a:solidFill>
                </a:rPr>
                <a:t>1</a:t>
              </a:r>
              <a:endParaRPr lang="en-US" altLang="zh-CN" sz="2800" b="1">
                <a:solidFill>
                  <a:schemeClr val="tx1"/>
                </a:solidFill>
              </a:endParaRPr>
            </a:p>
          </p:txBody>
        </p:sp>
        <p:sp>
          <p:nvSpPr>
            <p:cNvPr id="15" name="文本框 14"/>
            <p:cNvSpPr txBox="1"/>
            <p:nvPr/>
          </p:nvSpPr>
          <p:spPr>
            <a:xfrm>
              <a:off x="3927" y="5282"/>
              <a:ext cx="599" cy="822"/>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tx1"/>
                  </a:solidFill>
                </a:rPr>
                <a:t>2</a:t>
              </a:r>
              <a:endParaRPr lang="en-US" altLang="zh-CN" sz="2800" b="1">
                <a:solidFill>
                  <a:schemeClr val="tx1"/>
                </a:solidFill>
              </a:endParaRPr>
            </a:p>
          </p:txBody>
        </p:sp>
        <p:sp>
          <p:nvSpPr>
            <p:cNvPr id="16" name="文本框 15"/>
            <p:cNvSpPr txBox="1"/>
            <p:nvPr/>
          </p:nvSpPr>
          <p:spPr>
            <a:xfrm>
              <a:off x="3927" y="6935"/>
              <a:ext cx="599" cy="822"/>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tx1"/>
                  </a:solidFill>
                </a:rPr>
                <a:t>3</a:t>
              </a:r>
              <a:endParaRPr lang="en-US" altLang="zh-CN" sz="2800" b="1">
                <a:solidFill>
                  <a:schemeClr val="tx1"/>
                </a:solidFill>
              </a:endParaRPr>
            </a:p>
          </p:txBody>
        </p:sp>
        <p:sp>
          <p:nvSpPr>
            <p:cNvPr id="17" name="文本框 16"/>
            <p:cNvSpPr txBox="1"/>
            <p:nvPr/>
          </p:nvSpPr>
          <p:spPr>
            <a:xfrm>
              <a:off x="3927" y="8669"/>
              <a:ext cx="599" cy="822"/>
            </a:xfrm>
            <a:prstGeom prst="rect">
              <a:avLst/>
            </a:prstGeom>
            <a:noFill/>
            <a:effectLst>
              <a:outerShdw blurRad="50800" dist="38100" dir="18900000" algn="bl" rotWithShape="0">
                <a:prstClr val="black">
                  <a:alpha val="40000"/>
                </a:prstClr>
              </a:outerShdw>
            </a:effectLst>
          </p:spPr>
          <p:txBody>
            <a:bodyPr wrap="none" rtlCol="0">
              <a:spAutoFit/>
            </a:bodyPr>
            <a:p>
              <a:r>
                <a:rPr lang="en-US" altLang="zh-CN" sz="2800" b="1">
                  <a:solidFill>
                    <a:schemeClr val="tx1"/>
                  </a:solidFill>
                </a:rPr>
                <a:t>4</a:t>
              </a:r>
              <a:endParaRPr lang="en-US" altLang="zh-CN" sz="2800" b="1">
                <a:solidFill>
                  <a:schemeClr val="tx1"/>
                </a:solidFill>
              </a:endParaRPr>
            </a:p>
          </p:txBody>
        </p:sp>
      </p:grpSp>
      <p:sp>
        <p:nvSpPr>
          <p:cNvPr id="20" name="文本框 19"/>
          <p:cNvSpPr txBox="1"/>
          <p:nvPr/>
        </p:nvSpPr>
        <p:spPr>
          <a:xfrm>
            <a:off x="8860155" y="4434523"/>
            <a:ext cx="320675" cy="521970"/>
          </a:xfrm>
          <a:prstGeom prst="rect">
            <a:avLst/>
          </a:prstGeom>
          <a:noFill/>
          <a:ln w="9525">
            <a:noFill/>
          </a:ln>
        </p:spPr>
        <p:txBody>
          <a:bodyPr wrap="square" anchor="t">
            <a:spAutoFit/>
          </a:bodyPr>
          <a:p>
            <a:r>
              <a:rPr lang="zh-CN" altLang="en-US" sz="2800" b="1">
                <a:solidFill>
                  <a:schemeClr val="tx1"/>
                </a:solidFill>
                <a:latin typeface="微软雅黑" panose="020B0503020204020204" pitchFamily="34" charset="-122"/>
                <a:ea typeface="微软雅黑" panose="020B0503020204020204" pitchFamily="34" charset="-122"/>
              </a:rPr>
              <a:t>×</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995093" y="5545455"/>
            <a:ext cx="320675" cy="521970"/>
          </a:xfrm>
          <a:prstGeom prst="rect">
            <a:avLst/>
          </a:prstGeom>
          <a:noFill/>
          <a:ln w="9525">
            <a:noFill/>
          </a:ln>
        </p:spPr>
        <p:txBody>
          <a:bodyPr wrap="square" anchor="t">
            <a:spAutoFit/>
          </a:bodyPr>
          <a:p>
            <a:r>
              <a:rPr lang="en-US" altLang="zh-CN" sz="2800" b="1">
                <a:solidFill>
                  <a:schemeClr val="tx1"/>
                </a:solidFill>
                <a:latin typeface="微软雅黑" panose="020B0503020204020204" pitchFamily="34" charset="-122"/>
                <a:ea typeface="微软雅黑" panose="020B0503020204020204" pitchFamily="34" charset="-122"/>
              </a:rPr>
              <a:t>√</a:t>
            </a:r>
            <a:endParaRPr lang="en-US" altLang="zh-CN" sz="2800" b="1">
              <a:solidFill>
                <a:schemeClr val="tx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779510" y="2213928"/>
            <a:ext cx="320675" cy="521970"/>
          </a:xfrm>
          <a:prstGeom prst="rect">
            <a:avLst/>
          </a:prstGeom>
          <a:noFill/>
          <a:ln w="9525">
            <a:noFill/>
          </a:ln>
        </p:spPr>
        <p:txBody>
          <a:bodyPr wrap="square" anchor="t">
            <a:spAutoFit/>
          </a:bodyPr>
          <a:p>
            <a:r>
              <a:rPr lang="zh-CN" altLang="en-US" sz="2800" b="1">
                <a:solidFill>
                  <a:schemeClr val="tx1"/>
                </a:solidFill>
                <a:latin typeface="微软雅黑" panose="020B0503020204020204" pitchFamily="34" charset="-122"/>
                <a:ea typeface="微软雅黑" panose="020B0503020204020204" pitchFamily="34" charset="-122"/>
              </a:rPr>
              <a:t>×</a:t>
            </a:r>
            <a:endParaRPr lang="zh-CN" altLang="en-US" sz="2800" b="1">
              <a:solidFill>
                <a:schemeClr val="tx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781098" y="3355340"/>
            <a:ext cx="319087" cy="521970"/>
          </a:xfrm>
          <a:prstGeom prst="rect">
            <a:avLst/>
          </a:prstGeom>
          <a:noFill/>
          <a:ln w="9525">
            <a:noFill/>
          </a:ln>
        </p:spPr>
        <p:txBody>
          <a:bodyPr wrap="square" anchor="t">
            <a:spAutoFit/>
          </a:bodyPr>
          <a:p>
            <a:r>
              <a:rPr lang="zh-CN" altLang="en-US" sz="2800" b="1">
                <a:solidFill>
                  <a:schemeClr val="tx1"/>
                </a:solidFill>
                <a:latin typeface="微软雅黑" panose="020B0503020204020204" pitchFamily="34" charset="-122"/>
                <a:ea typeface="微软雅黑" panose="020B0503020204020204" pitchFamily="34" charset="-122"/>
              </a:rPr>
              <a:t>×</a:t>
            </a:r>
            <a:endParaRPr lang="zh-CN" altLang="en-US" sz="2800" b="1">
              <a:solidFill>
                <a:schemeClr val="tx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P spid="22" grpId="0"/>
      <p:bldP spid="22" grpId="1"/>
      <p:bldP spid="23" grpId="0"/>
      <p:bldP spid="23"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big_c7844b6cc671bba1ccb30158a6c2c3a6"/>
          <p:cNvPicPr>
            <a:picLocks noChangeAspect="1"/>
          </p:cNvPicPr>
          <p:nvPr/>
        </p:nvPicPr>
        <p:blipFill>
          <a:blip r:embed="rId2"/>
          <a:stretch>
            <a:fillRect/>
          </a:stretch>
        </p:blipFill>
        <p:spPr>
          <a:xfrm>
            <a:off x="2432050" y="1170940"/>
            <a:ext cx="7713980" cy="4925695"/>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课堂总结</a:t>
            </a:r>
            <a:endParaRPr kumimoji="1" lang="zh-CN" altLang="en-US" sz="2400" b="1" dirty="0"/>
          </a:p>
        </p:txBody>
      </p:sp>
      <p:grpSp>
        <p:nvGrpSpPr>
          <p:cNvPr id="7" name="组合 6"/>
          <p:cNvGrpSpPr/>
          <p:nvPr/>
        </p:nvGrpSpPr>
        <p:grpSpPr>
          <a:xfrm>
            <a:off x="3004820" y="2185035"/>
            <a:ext cx="5392420" cy="880110"/>
            <a:chOff x="4732" y="3441"/>
            <a:chExt cx="8492" cy="1386"/>
          </a:xfrm>
        </p:grpSpPr>
        <p:sp>
          <p:nvSpPr>
            <p:cNvPr id="46" name="矩形 45"/>
            <p:cNvSpPr/>
            <p:nvPr/>
          </p:nvSpPr>
          <p:spPr>
            <a:xfrm>
              <a:off x="6244" y="3626"/>
              <a:ext cx="6980" cy="1016"/>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p>
              <a:pPr>
                <a:lnSpc>
                  <a:spcPct val="150000"/>
                </a:lnSpc>
              </a:pPr>
              <a:r>
                <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乘积是</a:t>
              </a:r>
              <a:r>
                <a:rPr lang="en-US" altLang="zh-CN"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的两个数互为倒数。</a:t>
              </a:r>
              <a:endPar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descr="图片231"/>
            <p:cNvPicPr>
              <a:picLocks noChangeAspect="1"/>
            </p:cNvPicPr>
            <p:nvPr/>
          </p:nvPicPr>
          <p:blipFill>
            <a:blip r:embed="rId3"/>
            <a:stretch>
              <a:fillRect/>
            </a:stretch>
          </p:blipFill>
          <p:spPr>
            <a:xfrm>
              <a:off x="4732" y="3441"/>
              <a:ext cx="1386" cy="1386"/>
            </a:xfrm>
            <a:prstGeom prst="rect">
              <a:avLst/>
            </a:prstGeom>
          </p:spPr>
        </p:pic>
      </p:grpSp>
      <p:grpSp>
        <p:nvGrpSpPr>
          <p:cNvPr id="8" name="组合 7"/>
          <p:cNvGrpSpPr/>
          <p:nvPr/>
        </p:nvGrpSpPr>
        <p:grpSpPr>
          <a:xfrm>
            <a:off x="3004820" y="3062605"/>
            <a:ext cx="4630420" cy="880110"/>
            <a:chOff x="4732" y="4823"/>
            <a:chExt cx="7292" cy="1386"/>
          </a:xfrm>
        </p:grpSpPr>
        <p:sp>
          <p:nvSpPr>
            <p:cNvPr id="47" name="矩形 46"/>
            <p:cNvSpPr/>
            <p:nvPr/>
          </p:nvSpPr>
          <p:spPr>
            <a:xfrm>
              <a:off x="6244" y="5008"/>
              <a:ext cx="5781" cy="1016"/>
            </a:xfrm>
            <a:prstGeom prst="rect">
              <a:avLst/>
            </a:prstGeom>
            <a:noFill/>
            <a:ln>
              <a:noFill/>
            </a:ln>
            <a:effectLst/>
          </p:spPr>
          <p:style>
            <a:lnRef idx="1">
              <a:schemeClr val="accent4"/>
            </a:lnRef>
            <a:fillRef idx="2">
              <a:schemeClr val="accent4"/>
            </a:fillRef>
            <a:effectRef idx="1">
              <a:schemeClr val="accent4"/>
            </a:effectRef>
            <a:fontRef idx="minor">
              <a:schemeClr val="dk1"/>
            </a:fontRef>
          </p:style>
          <p:txBody>
            <a:bodyPr wrap="square">
              <a:spAutoFit/>
            </a:bodyPr>
            <a:p>
              <a:pPr>
                <a:lnSpc>
                  <a:spcPct val="150000"/>
                </a:lnSpc>
              </a:pPr>
              <a:r>
                <a:rPr lang="en-US" altLang="zh-CN"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的倒数是</a:t>
              </a:r>
              <a:r>
                <a:rPr lang="en-US" altLang="zh-CN"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rPr>
                <a:t>没有倒数。</a:t>
              </a:r>
              <a:endParaRPr lang="zh-CN" altLang="en-US" sz="2400" kern="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5" name="图片 4" descr="图片231"/>
            <p:cNvPicPr>
              <a:picLocks noChangeAspect="1"/>
            </p:cNvPicPr>
            <p:nvPr/>
          </p:nvPicPr>
          <p:blipFill>
            <a:blip r:embed="rId3"/>
            <a:stretch>
              <a:fillRect/>
            </a:stretch>
          </p:blipFill>
          <p:spPr>
            <a:xfrm>
              <a:off x="4732" y="4823"/>
              <a:ext cx="1386" cy="1386"/>
            </a:xfrm>
            <a:prstGeom prst="rect">
              <a:avLst/>
            </a:prstGeom>
          </p:spPr>
        </p:pic>
      </p:grpSp>
      <p:grpSp>
        <p:nvGrpSpPr>
          <p:cNvPr id="9" name="组合 8"/>
          <p:cNvGrpSpPr/>
          <p:nvPr/>
        </p:nvGrpSpPr>
        <p:grpSpPr>
          <a:xfrm>
            <a:off x="3004820" y="4134485"/>
            <a:ext cx="6629400" cy="880110"/>
            <a:chOff x="4732" y="6511"/>
            <a:chExt cx="10440" cy="1386"/>
          </a:xfrm>
        </p:grpSpPr>
        <p:sp>
          <p:nvSpPr>
            <p:cNvPr id="51" name="矩形 50"/>
            <p:cNvSpPr>
              <a:spLocks noChangeArrowheads="1"/>
            </p:cNvSpPr>
            <p:nvPr/>
          </p:nvSpPr>
          <p:spPr bwMode="auto">
            <a:xfrm>
              <a:off x="6244" y="6841"/>
              <a:ext cx="8928"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l" eaLnBrk="1" latinLnBrk="1" hangingPunct="1"/>
              <a:r>
                <a:rPr lang="zh-CN" altLang="en-US" sz="2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求倒数的方法：</a:t>
              </a:r>
              <a:r>
                <a:rPr lang="zh-CN" altLang="zh-CN" sz="2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将分子和分母调换位置</a:t>
              </a:r>
              <a:r>
                <a:rPr lang="zh-CN" altLang="en-US" sz="2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a:t>
              </a:r>
              <a:endParaRPr lang="zh-CN" altLang="en-US" sz="2400" kern="0"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pic>
          <p:nvPicPr>
            <p:cNvPr id="6" name="图片 5" descr="图片231"/>
            <p:cNvPicPr>
              <a:picLocks noChangeAspect="1"/>
            </p:cNvPicPr>
            <p:nvPr/>
          </p:nvPicPr>
          <p:blipFill>
            <a:blip r:embed="rId3"/>
            <a:stretch>
              <a:fillRect/>
            </a:stretch>
          </p:blipFill>
          <p:spPr>
            <a:xfrm>
              <a:off x="4732" y="6511"/>
              <a:ext cx="1386" cy="1386"/>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subTnLst>
                                    <p:audio>
                                      <p:cMediaNode>
                                        <p:cTn display="1" masterRel="sameClick">
                                          <p:stCondLst>
                                            <p:cond evt="begin" delay="0">
                                              <p:tn val="5"/>
                                            </p:cond>
                                          </p:stCondLst>
                                          <p:endCondLst>
                                            <p:cond evt="onStopAudio" delay="0">
                                              <p:tgtEl>
                                                <p:sldTgt/>
                                              </p:tgtEl>
                                            </p:cond>
                                          </p:endCondLst>
                                        </p:cTn>
                                        <p:tgtEl>
                                          <p:sndTgt r:embed="rId4" name="chimes.wav"/>
                                        </p:tgtEl>
                                      </p:cMediaNode>
                                    </p:audio>
                                  </p:sub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subTnLst>
                                    <p:audio>
                                      <p:cMediaNode>
                                        <p:cTn display="1" masterRel="sameClick">
                                          <p:stCondLst>
                                            <p:cond evt="begin" delay="0">
                                              <p:tn val="11"/>
                                            </p:cond>
                                          </p:stCondLst>
                                          <p:endCondLst>
                                            <p:cond evt="onStopAudio" delay="0">
                                              <p:tgtEl>
                                                <p:sldTgt/>
                                              </p:tgtEl>
                                            </p:cond>
                                          </p:endCondLst>
                                        </p:cTn>
                                        <p:tgtEl>
                                          <p:sndTgt r:embed="rId4" name="chimes.wav"/>
                                        </p:tgtEl>
                                      </p:cMediaNode>
                                    </p:audio>
                                  </p:sub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subTnLst>
                                    <p:audio>
                                      <p:cMediaNode>
                                        <p:cTn display="1" masterRel="sameClick">
                                          <p:stCondLst>
                                            <p:cond evt="begin" delay="0">
                                              <p:tn val="17"/>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89" name="组合 88"/>
          <p:cNvGrpSpPr/>
          <p:nvPr/>
        </p:nvGrpSpPr>
        <p:grpSpPr>
          <a:xfrm>
            <a:off x="423545" y="2294255"/>
            <a:ext cx="1492250" cy="806450"/>
            <a:chOff x="758" y="3360"/>
            <a:chExt cx="2350" cy="1270"/>
          </a:xfrm>
        </p:grpSpPr>
        <p:sp>
          <p:nvSpPr>
            <p:cNvPr id="88" name="圆角矩形标注 87"/>
            <p:cNvSpPr/>
            <p:nvPr/>
          </p:nvSpPr>
          <p:spPr>
            <a:xfrm>
              <a:off x="758" y="3360"/>
              <a:ext cx="2351" cy="1270"/>
            </a:xfrm>
            <a:prstGeom prst="wedgeRoundRectCallout">
              <a:avLst/>
            </a:prstGeom>
            <a:solidFill>
              <a:srgbClr val="92D050"/>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945" y="3612"/>
              <a:ext cx="172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rPr>
                <a:t>男生组</a:t>
              </a:r>
              <a:endParaRPr lang="zh-CN" altLang="en-US" sz="2400">
                <a:latin typeface="微软雅黑" panose="020B0503020204020204" pitchFamily="34" charset="-122"/>
                <a:ea typeface="微软雅黑" panose="020B0503020204020204" pitchFamily="34" charset="-122"/>
              </a:endParaRPr>
            </a:p>
          </p:txBody>
        </p:sp>
      </p:grpSp>
      <p:grpSp>
        <p:nvGrpSpPr>
          <p:cNvPr id="72" name="组合 71"/>
          <p:cNvGrpSpPr/>
          <p:nvPr/>
        </p:nvGrpSpPr>
        <p:grpSpPr>
          <a:xfrm>
            <a:off x="4669155" y="2179320"/>
            <a:ext cx="1978025" cy="1116965"/>
            <a:chOff x="7232" y="3111"/>
            <a:chExt cx="3115" cy="1759"/>
          </a:xfrm>
        </p:grpSpPr>
        <p:sp>
          <p:nvSpPr>
            <p:cNvPr id="71" name="圆角矩形标注 70"/>
            <p:cNvSpPr/>
            <p:nvPr/>
          </p:nvSpPr>
          <p:spPr>
            <a:xfrm>
              <a:off x="7232" y="3111"/>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7378" y="3500"/>
              <a:ext cx="2412" cy="1130"/>
              <a:chOff x="7378" y="3500"/>
              <a:chExt cx="2412" cy="1130"/>
            </a:xfrm>
          </p:grpSpPr>
          <p:grpSp>
            <p:nvGrpSpPr>
              <p:cNvPr id="5" name="Group 6"/>
              <p:cNvGrpSpPr/>
              <p:nvPr/>
            </p:nvGrpSpPr>
            <p:grpSpPr>
              <a:xfrm>
                <a:off x="7378" y="3500"/>
                <a:ext cx="908" cy="1130"/>
                <a:chOff x="4820" y="2840"/>
                <a:chExt cx="363" cy="452"/>
              </a:xfrm>
            </p:grpSpPr>
            <p:sp>
              <p:nvSpPr>
                <p:cNvPr id="15" name="Text Box 7"/>
                <p:cNvSpPr txBox="1"/>
                <p:nvPr/>
              </p:nvSpPr>
              <p:spPr>
                <a:xfrm>
                  <a:off x="4820"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5" name="文本框 34"/>
              <p:cNvSpPr txBox="1"/>
              <p:nvPr/>
            </p:nvSpPr>
            <p:spPr>
              <a:xfrm>
                <a:off x="8086" y="3564"/>
                <a:ext cx="1704"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74" name="组合 73"/>
          <p:cNvGrpSpPr/>
          <p:nvPr/>
        </p:nvGrpSpPr>
        <p:grpSpPr>
          <a:xfrm>
            <a:off x="7126605" y="2165350"/>
            <a:ext cx="1978025" cy="1116965"/>
            <a:chOff x="10675" y="3032"/>
            <a:chExt cx="3115" cy="1759"/>
          </a:xfrm>
        </p:grpSpPr>
        <p:sp>
          <p:nvSpPr>
            <p:cNvPr id="73" name="圆角矩形标注 72"/>
            <p:cNvSpPr/>
            <p:nvPr/>
          </p:nvSpPr>
          <p:spPr>
            <a:xfrm>
              <a:off x="10675" y="3032"/>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0908" y="3500"/>
              <a:ext cx="2275" cy="1130"/>
              <a:chOff x="7746" y="3500"/>
              <a:chExt cx="2275" cy="1130"/>
            </a:xfrm>
          </p:grpSpPr>
          <p:sp>
            <p:nvSpPr>
              <p:cNvPr id="13" name="文本框 12"/>
              <p:cNvSpPr txBox="1"/>
              <p:nvPr/>
            </p:nvSpPr>
            <p:spPr>
              <a:xfrm>
                <a:off x="7746" y="3564"/>
                <a:ext cx="2275" cy="72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rPr>
                  <a:t>5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4" name="Group 6"/>
              <p:cNvGrpSpPr/>
              <p:nvPr/>
            </p:nvGrpSpPr>
            <p:grpSpPr>
              <a:xfrm>
                <a:off x="8789" y="3500"/>
                <a:ext cx="908" cy="1130"/>
                <a:chOff x="4876" y="2840"/>
                <a:chExt cx="363" cy="452"/>
              </a:xfrm>
            </p:grpSpPr>
            <p:sp>
              <p:nvSpPr>
                <p:cNvPr id="1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76" name="组合 75"/>
          <p:cNvGrpSpPr/>
          <p:nvPr/>
        </p:nvGrpSpPr>
        <p:grpSpPr>
          <a:xfrm>
            <a:off x="9593580" y="2115820"/>
            <a:ext cx="1978025" cy="1116965"/>
            <a:chOff x="13269" y="3081"/>
            <a:chExt cx="3115" cy="1759"/>
          </a:xfrm>
        </p:grpSpPr>
        <p:sp>
          <p:nvSpPr>
            <p:cNvPr id="75" name="圆角矩形标注 74"/>
            <p:cNvSpPr/>
            <p:nvPr/>
          </p:nvSpPr>
          <p:spPr>
            <a:xfrm>
              <a:off x="13269" y="3081"/>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13382" y="3500"/>
              <a:ext cx="2540" cy="1130"/>
              <a:chOff x="7398" y="3500"/>
              <a:chExt cx="2540" cy="1130"/>
            </a:xfrm>
          </p:grpSpPr>
          <p:grpSp>
            <p:nvGrpSpPr>
              <p:cNvPr id="20" name="Group 6"/>
              <p:cNvGrpSpPr/>
              <p:nvPr/>
            </p:nvGrpSpPr>
            <p:grpSpPr>
              <a:xfrm>
                <a:off x="7398" y="3500"/>
                <a:ext cx="908" cy="1130"/>
                <a:chOff x="4828" y="2840"/>
                <a:chExt cx="363" cy="452"/>
              </a:xfrm>
            </p:grpSpPr>
            <p:sp>
              <p:nvSpPr>
                <p:cNvPr id="21"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7</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24" name="Group 6"/>
              <p:cNvGrpSpPr/>
              <p:nvPr/>
            </p:nvGrpSpPr>
            <p:grpSpPr>
              <a:xfrm>
                <a:off x="8649" y="3500"/>
                <a:ext cx="908" cy="1130"/>
                <a:chOff x="4820" y="2840"/>
                <a:chExt cx="363" cy="452"/>
              </a:xfrm>
            </p:grpSpPr>
            <p:sp>
              <p:nvSpPr>
                <p:cNvPr id="25" name="Text Box 7"/>
                <p:cNvSpPr txBox="1"/>
                <p:nvPr/>
              </p:nvSpPr>
              <p:spPr>
                <a:xfrm>
                  <a:off x="4820"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87" name="组合 86"/>
          <p:cNvGrpSpPr/>
          <p:nvPr/>
        </p:nvGrpSpPr>
        <p:grpSpPr>
          <a:xfrm>
            <a:off x="2156460" y="2121535"/>
            <a:ext cx="1977390" cy="1116330"/>
            <a:chOff x="3995" y="3068"/>
            <a:chExt cx="3114" cy="1758"/>
          </a:xfrm>
        </p:grpSpPr>
        <p:sp>
          <p:nvSpPr>
            <p:cNvPr id="69" name="圆角矩形标注 68"/>
            <p:cNvSpPr/>
            <p:nvPr/>
          </p:nvSpPr>
          <p:spPr>
            <a:xfrm>
              <a:off x="3995" y="3068"/>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a:off x="4290" y="3564"/>
              <a:ext cx="2420" cy="1130"/>
              <a:chOff x="7518" y="3500"/>
              <a:chExt cx="2420" cy="1130"/>
            </a:xfrm>
          </p:grpSpPr>
          <p:grpSp>
            <p:nvGrpSpPr>
              <p:cNvPr id="28" name="Group 6"/>
              <p:cNvGrpSpPr/>
              <p:nvPr/>
            </p:nvGrpSpPr>
            <p:grpSpPr>
              <a:xfrm>
                <a:off x="7518" y="3500"/>
                <a:ext cx="908" cy="1130"/>
                <a:chOff x="4876" y="2840"/>
                <a:chExt cx="363" cy="452"/>
              </a:xfrm>
            </p:grpSpPr>
            <p:sp>
              <p:nvSpPr>
                <p:cNvPr id="2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1" name="文本框 30"/>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32" name="Group 6"/>
              <p:cNvGrpSpPr/>
              <p:nvPr/>
            </p:nvGrpSpPr>
            <p:grpSpPr>
              <a:xfrm>
                <a:off x="8789" y="3500"/>
                <a:ext cx="908" cy="1130"/>
                <a:chOff x="4876" y="2840"/>
                <a:chExt cx="363" cy="452"/>
              </a:xfrm>
            </p:grpSpPr>
            <p:sp>
              <p:nvSpPr>
                <p:cNvPr id="3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78" name="组合 77"/>
          <p:cNvGrpSpPr/>
          <p:nvPr/>
        </p:nvGrpSpPr>
        <p:grpSpPr>
          <a:xfrm>
            <a:off x="2156460" y="4512310"/>
            <a:ext cx="1978025" cy="1116965"/>
            <a:chOff x="3866" y="5876"/>
            <a:chExt cx="3115" cy="1759"/>
          </a:xfrm>
        </p:grpSpPr>
        <p:sp>
          <p:nvSpPr>
            <p:cNvPr id="77" name="圆角矩形标注 76"/>
            <p:cNvSpPr/>
            <p:nvPr/>
          </p:nvSpPr>
          <p:spPr>
            <a:xfrm>
              <a:off x="3866" y="5876"/>
              <a:ext cx="3115" cy="1759"/>
            </a:xfrm>
            <a:prstGeom prst="wedgeRoundRectCallout">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3" name="组合 42"/>
            <p:cNvGrpSpPr/>
            <p:nvPr/>
          </p:nvGrpSpPr>
          <p:grpSpPr>
            <a:xfrm>
              <a:off x="4091" y="6280"/>
              <a:ext cx="2278" cy="1130"/>
              <a:chOff x="7518" y="3500"/>
              <a:chExt cx="2278" cy="1130"/>
            </a:xfrm>
          </p:grpSpPr>
          <p:grpSp>
            <p:nvGrpSpPr>
              <p:cNvPr id="46" name="Group 6"/>
              <p:cNvGrpSpPr/>
              <p:nvPr/>
            </p:nvGrpSpPr>
            <p:grpSpPr>
              <a:xfrm>
                <a:off x="7518" y="3500"/>
                <a:ext cx="908" cy="1130"/>
                <a:chOff x="4876" y="2840"/>
                <a:chExt cx="363" cy="452"/>
              </a:xfrm>
            </p:grpSpPr>
            <p:sp>
              <p:nvSpPr>
                <p:cNvPr id="4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0" name="文本框 49"/>
              <p:cNvSpPr txBox="1"/>
              <p:nvPr/>
            </p:nvSpPr>
            <p:spPr>
              <a:xfrm>
                <a:off x="8086" y="3564"/>
                <a:ext cx="1710"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51" name="Group 6"/>
              <p:cNvGrpSpPr/>
              <p:nvPr/>
            </p:nvGrpSpPr>
            <p:grpSpPr>
              <a:xfrm>
                <a:off x="8649" y="3500"/>
                <a:ext cx="928" cy="1130"/>
                <a:chOff x="4820" y="2840"/>
                <a:chExt cx="371" cy="452"/>
              </a:xfrm>
            </p:grpSpPr>
            <p:sp>
              <p:nvSpPr>
                <p:cNvPr id="52"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3" name="Line 8"/>
                <p:cNvSpPr/>
                <p:nvPr/>
              </p:nvSpPr>
              <p:spPr>
                <a:xfrm>
                  <a:off x="4820" y="3030"/>
                  <a:ext cx="227" cy="0"/>
                </a:xfrm>
                <a:prstGeom prst="line">
                  <a:avLst/>
                </a:prstGeom>
                <a:ln w="22225" cap="flat" cmpd="sng">
                  <a:solidFill>
                    <a:schemeClr val="tx1"/>
                  </a:solidFill>
                  <a:prstDash val="solid"/>
                  <a:headEnd type="none" w="med" len="med"/>
                  <a:tailEnd type="none" w="med" len="med"/>
                </a:ln>
              </p:spPr>
            </p:sp>
          </p:grpSp>
        </p:grpSp>
      </p:grpSp>
      <p:grpSp>
        <p:nvGrpSpPr>
          <p:cNvPr id="81" name="组合 80"/>
          <p:cNvGrpSpPr/>
          <p:nvPr/>
        </p:nvGrpSpPr>
        <p:grpSpPr>
          <a:xfrm>
            <a:off x="4569460" y="4525645"/>
            <a:ext cx="1978025" cy="1116965"/>
            <a:chOff x="7166" y="5743"/>
            <a:chExt cx="3115" cy="1759"/>
          </a:xfrm>
        </p:grpSpPr>
        <p:sp>
          <p:nvSpPr>
            <p:cNvPr id="80" name="圆角矩形标注 79"/>
            <p:cNvSpPr/>
            <p:nvPr/>
          </p:nvSpPr>
          <p:spPr>
            <a:xfrm>
              <a:off x="7166" y="5743"/>
              <a:ext cx="3115" cy="1759"/>
            </a:xfrm>
            <a:prstGeom prst="wedgeRoundRectCallout">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4" name="组合 53"/>
            <p:cNvGrpSpPr/>
            <p:nvPr/>
          </p:nvGrpSpPr>
          <p:grpSpPr>
            <a:xfrm>
              <a:off x="7378" y="6190"/>
              <a:ext cx="2278" cy="1130"/>
              <a:chOff x="7518" y="3500"/>
              <a:chExt cx="2278" cy="1130"/>
            </a:xfrm>
          </p:grpSpPr>
          <p:grpSp>
            <p:nvGrpSpPr>
              <p:cNvPr id="55" name="Group 6"/>
              <p:cNvGrpSpPr/>
              <p:nvPr/>
            </p:nvGrpSpPr>
            <p:grpSpPr>
              <a:xfrm>
                <a:off x="7518" y="3500"/>
                <a:ext cx="908" cy="1130"/>
                <a:chOff x="4876" y="2840"/>
                <a:chExt cx="363" cy="452"/>
              </a:xfrm>
            </p:grpSpPr>
            <p:sp>
              <p:nvSpPr>
                <p:cNvPr id="5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5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8" name="文本框 57"/>
              <p:cNvSpPr txBox="1"/>
              <p:nvPr/>
            </p:nvSpPr>
            <p:spPr>
              <a:xfrm>
                <a:off x="8086" y="3564"/>
                <a:ext cx="1710"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59" name="Group 6"/>
              <p:cNvGrpSpPr/>
              <p:nvPr/>
            </p:nvGrpSpPr>
            <p:grpSpPr>
              <a:xfrm>
                <a:off x="8566" y="3500"/>
                <a:ext cx="908" cy="1130"/>
                <a:chOff x="4787" y="2840"/>
                <a:chExt cx="363" cy="452"/>
              </a:xfrm>
            </p:grpSpPr>
            <p:sp>
              <p:nvSpPr>
                <p:cNvPr id="60" name="Text Box 7"/>
                <p:cNvSpPr txBox="1"/>
                <p:nvPr/>
              </p:nvSpPr>
              <p:spPr>
                <a:xfrm>
                  <a:off x="4787"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1" name="Line 8"/>
                <p:cNvSpPr/>
                <p:nvPr/>
              </p:nvSpPr>
              <p:spPr>
                <a:xfrm>
                  <a:off x="4798" y="3030"/>
                  <a:ext cx="227" cy="0"/>
                </a:xfrm>
                <a:prstGeom prst="line">
                  <a:avLst/>
                </a:prstGeom>
                <a:ln w="22225" cap="flat" cmpd="sng">
                  <a:solidFill>
                    <a:schemeClr val="tx1"/>
                  </a:solidFill>
                  <a:prstDash val="solid"/>
                  <a:headEnd type="none" w="med" len="med"/>
                  <a:tailEnd type="none" w="med" len="med"/>
                </a:ln>
              </p:spPr>
            </p:sp>
          </p:grpSp>
        </p:grpSp>
      </p:grpSp>
      <p:grpSp>
        <p:nvGrpSpPr>
          <p:cNvPr id="83" name="组合 82"/>
          <p:cNvGrpSpPr/>
          <p:nvPr/>
        </p:nvGrpSpPr>
        <p:grpSpPr>
          <a:xfrm>
            <a:off x="7171055" y="4481195"/>
            <a:ext cx="1978025" cy="1116965"/>
            <a:chOff x="10665" y="6028"/>
            <a:chExt cx="3115" cy="1759"/>
          </a:xfrm>
        </p:grpSpPr>
        <p:sp>
          <p:nvSpPr>
            <p:cNvPr id="82" name="圆角矩形标注 81"/>
            <p:cNvSpPr/>
            <p:nvPr/>
          </p:nvSpPr>
          <p:spPr>
            <a:xfrm>
              <a:off x="10665" y="6028"/>
              <a:ext cx="3115" cy="1759"/>
            </a:xfrm>
            <a:prstGeom prst="wedgeRoundRectCallout">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2" name="组合 61"/>
            <p:cNvGrpSpPr/>
            <p:nvPr/>
          </p:nvGrpSpPr>
          <p:grpSpPr>
            <a:xfrm>
              <a:off x="10765" y="6497"/>
              <a:ext cx="2414" cy="1130"/>
              <a:chOff x="7506" y="3500"/>
              <a:chExt cx="2414" cy="1130"/>
            </a:xfrm>
          </p:grpSpPr>
          <p:sp>
            <p:nvSpPr>
              <p:cNvPr id="63" name="文本框 62"/>
              <p:cNvSpPr txBox="1"/>
              <p:nvPr/>
            </p:nvSpPr>
            <p:spPr>
              <a:xfrm>
                <a:off x="7506" y="3585"/>
                <a:ext cx="2414" cy="72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rPr>
                  <a:t>12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64" name="Group 6"/>
              <p:cNvGrpSpPr/>
              <p:nvPr/>
            </p:nvGrpSpPr>
            <p:grpSpPr>
              <a:xfrm>
                <a:off x="8789" y="3500"/>
                <a:ext cx="908" cy="1130"/>
                <a:chOff x="4876" y="2840"/>
                <a:chExt cx="363" cy="452"/>
              </a:xfrm>
            </p:grpSpPr>
            <p:sp>
              <p:nvSpPr>
                <p:cNvPr id="6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4</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6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85" name="组合 84"/>
          <p:cNvGrpSpPr/>
          <p:nvPr/>
        </p:nvGrpSpPr>
        <p:grpSpPr>
          <a:xfrm>
            <a:off x="9593580" y="4481195"/>
            <a:ext cx="1978025" cy="1116965"/>
            <a:chOff x="13661" y="5876"/>
            <a:chExt cx="3115" cy="1759"/>
          </a:xfrm>
        </p:grpSpPr>
        <p:sp>
          <p:nvSpPr>
            <p:cNvPr id="84" name="圆角矩形标注 83"/>
            <p:cNvSpPr/>
            <p:nvPr/>
          </p:nvSpPr>
          <p:spPr>
            <a:xfrm>
              <a:off x="13661" y="5876"/>
              <a:ext cx="3115" cy="1759"/>
            </a:xfrm>
            <a:prstGeom prst="wedgeRoundRectCallout">
              <a:avLst/>
            </a:prstGeom>
            <a:gradFill>
              <a:gsLst>
                <a:gs pos="0">
                  <a:schemeClr val="accent1">
                    <a:lumMod val="5000"/>
                    <a:lumOff val="95000"/>
                  </a:schemeClr>
                </a:gs>
                <a:gs pos="98000">
                  <a:schemeClr val="accent4">
                    <a:lumMod val="75000"/>
                  </a:schemeClr>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文本框 66"/>
            <p:cNvSpPr txBox="1"/>
            <p:nvPr/>
          </p:nvSpPr>
          <p:spPr>
            <a:xfrm>
              <a:off x="13722" y="6482"/>
              <a:ext cx="2524" cy="72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rPr>
                <a:t>4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0.25=</a:t>
              </a:r>
              <a:endParaRPr lang="en-US" altLang="zh-CN" sz="2400">
                <a:latin typeface="微软雅黑" panose="020B0503020204020204" pitchFamily="34" charset="-122"/>
                <a:ea typeface="微软雅黑" panose="020B0503020204020204" pitchFamily="34" charset="-122"/>
              </a:endParaRPr>
            </a:p>
          </p:txBody>
        </p:sp>
      </p:grpSp>
      <p:sp>
        <p:nvSpPr>
          <p:cNvPr id="86" name="文本框 85"/>
          <p:cNvSpPr txBox="1"/>
          <p:nvPr/>
        </p:nvSpPr>
        <p:spPr>
          <a:xfrm>
            <a:off x="3709670" y="249428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90" name="组合 89"/>
          <p:cNvGrpSpPr/>
          <p:nvPr/>
        </p:nvGrpSpPr>
        <p:grpSpPr>
          <a:xfrm>
            <a:off x="423545" y="4690745"/>
            <a:ext cx="1492885" cy="806450"/>
            <a:chOff x="758" y="3360"/>
            <a:chExt cx="2351" cy="1270"/>
          </a:xfrm>
        </p:grpSpPr>
        <p:sp>
          <p:nvSpPr>
            <p:cNvPr id="91" name="圆角矩形标注 90"/>
            <p:cNvSpPr/>
            <p:nvPr/>
          </p:nvSpPr>
          <p:spPr>
            <a:xfrm>
              <a:off x="758" y="3360"/>
              <a:ext cx="2351" cy="1270"/>
            </a:xfrm>
            <a:prstGeom prst="wedgeRoundRectCallout">
              <a:avLst/>
            </a:prstGeom>
            <a:solidFill>
              <a:schemeClr val="accent4">
                <a:lumMod val="75000"/>
              </a:schemeClr>
            </a:soli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2" name="文本框 91"/>
            <p:cNvSpPr txBox="1"/>
            <p:nvPr/>
          </p:nvSpPr>
          <p:spPr>
            <a:xfrm>
              <a:off x="945" y="3612"/>
              <a:ext cx="172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rPr>
                <a:t>女生组</a:t>
              </a:r>
              <a:endParaRPr lang="zh-CN" altLang="en-US" sz="2400">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4569460" y="675640"/>
            <a:ext cx="2808605" cy="987425"/>
            <a:chOff x="7196" y="623"/>
            <a:chExt cx="4423" cy="1555"/>
          </a:xfrm>
        </p:grpSpPr>
        <p:pic>
          <p:nvPicPr>
            <p:cNvPr id="94" name="图片 93" descr="图片254"/>
            <p:cNvPicPr>
              <a:picLocks noChangeAspect="1"/>
            </p:cNvPicPr>
            <p:nvPr/>
          </p:nvPicPr>
          <p:blipFill>
            <a:blip r:embed="rId2"/>
            <a:stretch>
              <a:fillRect/>
            </a:stretch>
          </p:blipFill>
          <p:spPr>
            <a:xfrm>
              <a:off x="7196" y="623"/>
              <a:ext cx="4423" cy="1555"/>
            </a:xfrm>
            <a:prstGeom prst="rect">
              <a:avLst/>
            </a:prstGeom>
          </p:spPr>
        </p:pic>
        <p:sp>
          <p:nvSpPr>
            <p:cNvPr id="93" name="文本框 92"/>
            <p:cNvSpPr txBox="1"/>
            <p:nvPr/>
          </p:nvSpPr>
          <p:spPr>
            <a:xfrm>
              <a:off x="8330" y="975"/>
              <a:ext cx="2208" cy="725"/>
            </a:xfrm>
            <a:prstGeom prst="rect">
              <a:avLst/>
            </a:prstGeom>
            <a:noFill/>
          </p:spPr>
          <p:txBody>
            <a:bodyPr wrap="none" rtlCol="0">
              <a:spAutoFit/>
            </a:bodyPr>
            <a:p>
              <a:r>
                <a:rPr lang="zh-CN" altLang="en-US" sz="2400"/>
                <a:t>小组竞赛</a:t>
              </a:r>
              <a:endParaRPr lang="zh-CN" altLang="en-US" sz="2400"/>
            </a:p>
          </p:txBody>
        </p:sp>
      </p:grpSp>
      <p:sp>
        <p:nvSpPr>
          <p:cNvPr id="96" name="文本框 95"/>
          <p:cNvSpPr txBox="1"/>
          <p:nvPr/>
        </p:nvSpPr>
        <p:spPr>
          <a:xfrm>
            <a:off x="6240780" y="249364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7" name="文本框 96"/>
          <p:cNvSpPr txBox="1"/>
          <p:nvPr/>
        </p:nvSpPr>
        <p:spPr>
          <a:xfrm>
            <a:off x="8625840" y="25076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8" name="文本框 97"/>
          <p:cNvSpPr txBox="1"/>
          <p:nvPr/>
        </p:nvSpPr>
        <p:spPr>
          <a:xfrm>
            <a:off x="11150600" y="2454275"/>
            <a:ext cx="39560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99" name="Group 6"/>
          <p:cNvGrpSpPr/>
          <p:nvPr/>
        </p:nvGrpSpPr>
        <p:grpSpPr>
          <a:xfrm>
            <a:off x="3640455" y="4768533"/>
            <a:ext cx="576263" cy="717550"/>
            <a:chOff x="4812" y="2840"/>
            <a:chExt cx="363" cy="452"/>
          </a:xfrm>
        </p:grpSpPr>
        <p:sp>
          <p:nvSpPr>
            <p:cNvPr id="100" name="Text Box 7"/>
            <p:cNvSpPr txBox="1"/>
            <p:nvPr/>
          </p:nvSpPr>
          <p:spPr>
            <a:xfrm>
              <a:off x="481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32</a:t>
              </a:r>
              <a:endParaRPr lang="en-US" altLang="zh-CN" sz="2400" dirty="0">
                <a:solidFill>
                  <a:schemeClr val="tx1"/>
                </a:solidFill>
                <a:latin typeface="+mj-ea"/>
                <a:ea typeface="+mj-ea"/>
              </a:endParaRPr>
            </a:p>
          </p:txBody>
        </p:sp>
        <p:sp>
          <p:nvSpPr>
            <p:cNvPr id="10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2" name="Group 6"/>
          <p:cNvGrpSpPr/>
          <p:nvPr/>
        </p:nvGrpSpPr>
        <p:grpSpPr>
          <a:xfrm>
            <a:off x="5974715" y="4779328"/>
            <a:ext cx="576263" cy="717550"/>
            <a:chOff x="4812" y="2840"/>
            <a:chExt cx="363" cy="452"/>
          </a:xfrm>
        </p:grpSpPr>
        <p:sp>
          <p:nvSpPr>
            <p:cNvPr id="103" name="Text Box 7"/>
            <p:cNvSpPr txBox="1"/>
            <p:nvPr/>
          </p:nvSpPr>
          <p:spPr>
            <a:xfrm>
              <a:off x="4812"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 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35</a:t>
              </a:r>
              <a:endParaRPr lang="en-US" altLang="zh-CN" sz="2400" dirty="0">
                <a:solidFill>
                  <a:schemeClr val="tx1"/>
                </a:solidFill>
                <a:latin typeface="+mj-ea"/>
                <a:ea typeface="+mj-ea"/>
              </a:endParaRPr>
            </a:p>
          </p:txBody>
        </p:sp>
        <p:sp>
          <p:nvSpPr>
            <p:cNvPr id="10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07" name="文本框 106"/>
          <p:cNvSpPr txBox="1"/>
          <p:nvPr/>
        </p:nvSpPr>
        <p:spPr>
          <a:xfrm>
            <a:off x="8663940" y="4853940"/>
            <a:ext cx="361315"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rPr>
              <a:t>9</a:t>
            </a:r>
            <a:endParaRPr lang="en-US" altLang="zh-CN" sz="2400">
              <a:latin typeface="微软雅黑" panose="020B0503020204020204" pitchFamily="34" charset="-122"/>
              <a:ea typeface="微软雅黑" panose="020B0503020204020204" pitchFamily="34" charset="-122"/>
            </a:endParaRPr>
          </a:p>
        </p:txBody>
      </p:sp>
      <p:sp>
        <p:nvSpPr>
          <p:cNvPr id="108" name="文本框 107"/>
          <p:cNvSpPr txBox="1"/>
          <p:nvPr/>
        </p:nvSpPr>
        <p:spPr>
          <a:xfrm>
            <a:off x="11150600" y="4866005"/>
            <a:ext cx="39560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2" name="文本框 1"/>
          <p:cNvSpPr txBox="1"/>
          <p:nvPr/>
        </p:nvSpPr>
        <p:spPr>
          <a:xfrm>
            <a:off x="858183" y="350873"/>
            <a:ext cx="1402080" cy="460375"/>
          </a:xfrm>
          <a:prstGeom prst="rect">
            <a:avLst/>
          </a:prstGeom>
          <a:noFill/>
        </p:spPr>
        <p:txBody>
          <a:bodyPr wrap="none" rtlCol="0">
            <a:spAutoFit/>
          </a:bodyPr>
          <a:p>
            <a:r>
              <a:rPr kumimoji="1" lang="zh-CN" altLang="en-US" sz="2400" b="1" dirty="0"/>
              <a:t>新课导入</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par>
                                <p:cTn id="10" presetID="53" presetClass="entr" presetSubtype="16" fill="hold" nodeType="withEffect">
                                  <p:stCondLst>
                                    <p:cond delay="0"/>
                                  </p:stCondLst>
                                  <p:childTnLst>
                                    <p:set>
                                      <p:cBhvr>
                                        <p:cTn id="11" dur="1" fill="hold">
                                          <p:stCondLst>
                                            <p:cond delay="0"/>
                                          </p:stCondLst>
                                        </p:cTn>
                                        <p:tgtEl>
                                          <p:spTgt spid="87"/>
                                        </p:tgtEl>
                                        <p:attrNameLst>
                                          <p:attrName>style.visibility</p:attrName>
                                        </p:attrNameLst>
                                      </p:cBhvr>
                                      <p:to>
                                        <p:strVal val="visible"/>
                                      </p:to>
                                    </p:set>
                                    <p:anim calcmode="lin" valueType="num">
                                      <p:cBhvr>
                                        <p:cTn id="12" dur="500" fill="hold"/>
                                        <p:tgtEl>
                                          <p:spTgt spid="87"/>
                                        </p:tgtEl>
                                        <p:attrNameLst>
                                          <p:attrName>ppt_w</p:attrName>
                                        </p:attrNameLst>
                                      </p:cBhvr>
                                      <p:tavLst>
                                        <p:tav tm="0">
                                          <p:val>
                                            <p:fltVal val="0"/>
                                          </p:val>
                                        </p:tav>
                                        <p:tav tm="100000">
                                          <p:val>
                                            <p:strVal val="#ppt_w"/>
                                          </p:val>
                                        </p:tav>
                                      </p:tavLst>
                                    </p:anim>
                                    <p:anim calcmode="lin" valueType="num">
                                      <p:cBhvr>
                                        <p:cTn id="13" dur="500" fill="hold"/>
                                        <p:tgtEl>
                                          <p:spTgt spid="87"/>
                                        </p:tgtEl>
                                        <p:attrNameLst>
                                          <p:attrName>ppt_h</p:attrName>
                                        </p:attrNameLst>
                                      </p:cBhvr>
                                      <p:tavLst>
                                        <p:tav tm="0">
                                          <p:val>
                                            <p:fltVal val="0"/>
                                          </p:val>
                                        </p:tav>
                                        <p:tav tm="100000">
                                          <p:val>
                                            <p:strVal val="#ppt_h"/>
                                          </p:val>
                                        </p:tav>
                                      </p:tavLst>
                                    </p:anim>
                                    <p:animEffect transition="in" filter="fade">
                                      <p:cBhvr>
                                        <p:cTn id="14" dur="500"/>
                                        <p:tgtEl>
                                          <p:spTgt spid="87"/>
                                        </p:tgtEl>
                                      </p:cBhvr>
                                    </p:animEffect>
                                  </p:childTnLst>
                                </p:cTn>
                              </p:par>
                              <p:par>
                                <p:cTn id="15" presetID="53" presetClass="entr" presetSubtype="16" fill="hold" nodeType="with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par>
                                <p:cTn id="20" presetID="53" presetClass="entr" presetSubtype="16" fill="hold" nodeType="with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p:cTn id="22" dur="500" fill="hold"/>
                                        <p:tgtEl>
                                          <p:spTgt spid="74"/>
                                        </p:tgtEl>
                                        <p:attrNameLst>
                                          <p:attrName>ppt_w</p:attrName>
                                        </p:attrNameLst>
                                      </p:cBhvr>
                                      <p:tavLst>
                                        <p:tav tm="0">
                                          <p:val>
                                            <p:fltVal val="0"/>
                                          </p:val>
                                        </p:tav>
                                        <p:tav tm="100000">
                                          <p:val>
                                            <p:strVal val="#ppt_w"/>
                                          </p:val>
                                        </p:tav>
                                      </p:tavLst>
                                    </p:anim>
                                    <p:anim calcmode="lin" valueType="num">
                                      <p:cBhvr>
                                        <p:cTn id="23" dur="500" fill="hold"/>
                                        <p:tgtEl>
                                          <p:spTgt spid="74"/>
                                        </p:tgtEl>
                                        <p:attrNameLst>
                                          <p:attrName>ppt_h</p:attrName>
                                        </p:attrNameLst>
                                      </p:cBhvr>
                                      <p:tavLst>
                                        <p:tav tm="0">
                                          <p:val>
                                            <p:fltVal val="0"/>
                                          </p:val>
                                        </p:tav>
                                        <p:tav tm="100000">
                                          <p:val>
                                            <p:strVal val="#ppt_h"/>
                                          </p:val>
                                        </p:tav>
                                      </p:tavLst>
                                    </p:anim>
                                    <p:animEffect transition="in" filter="fade">
                                      <p:cBhvr>
                                        <p:cTn id="24" dur="500"/>
                                        <p:tgtEl>
                                          <p:spTgt spid="74"/>
                                        </p:tgtEl>
                                      </p:cBhvr>
                                    </p:animEffect>
                                  </p:childTnLst>
                                </p:cTn>
                              </p:par>
                              <p:par>
                                <p:cTn id="25" presetID="53" presetClass="entr" presetSubtype="16" fill="hold"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childTnLst>
                          </p:cTn>
                        </p:par>
                      </p:childTnLst>
                    </p:cTn>
                  </p:par>
                  <p:par>
                    <p:cTn id="30" fill="hold">
                      <p:stCondLst>
                        <p:cond delay="indefinite"/>
                      </p:stCondLst>
                      <p:childTnLst>
                        <p:par>
                          <p:cTn id="31" fill="hold">
                            <p:stCondLst>
                              <p:cond delay="0"/>
                            </p:stCondLst>
                            <p:childTnLst>
                              <p:par>
                                <p:cTn id="32" presetID="25" presetClass="entr" presetSubtype="0" fill="hold" nodeType="click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p:cTn id="34" dur="500" decel="50000" fill="hold">
                                          <p:stCondLst>
                                            <p:cond delay="0"/>
                                          </p:stCondLst>
                                        </p:cTn>
                                        <p:tgtEl>
                                          <p:spTgt spid="85"/>
                                        </p:tgtEl>
                                        <p:attrNameLst>
                                          <p:attrName>style.rotation</p:attrName>
                                        </p:attrNameLst>
                                      </p:cBhvr>
                                      <p:tavLst>
                                        <p:tav tm="0">
                                          <p:val>
                                            <p:fltVal val="-90"/>
                                          </p:val>
                                        </p:tav>
                                        <p:tav tm="100000">
                                          <p:val>
                                            <p:fltVal val="0"/>
                                          </p:val>
                                        </p:tav>
                                      </p:tavLst>
                                    </p:anim>
                                    <p:anim calcmode="lin" valueType="num">
                                      <p:cBhvr>
                                        <p:cTn id="35" dur="500" decel="50000" fill="hold">
                                          <p:stCondLst>
                                            <p:cond delay="0"/>
                                          </p:stCondLst>
                                        </p:cTn>
                                        <p:tgtEl>
                                          <p:spTgt spid="85"/>
                                        </p:tgtEl>
                                        <p:attrNameLst>
                                          <p:attrName>ppt_w</p:attrName>
                                        </p:attrNameLst>
                                      </p:cBhvr>
                                      <p:tavLst>
                                        <p:tav tm="0">
                                          <p:val>
                                            <p:strVal val="#ppt_w"/>
                                          </p:val>
                                        </p:tav>
                                        <p:tav tm="100000">
                                          <p:val>
                                            <p:strVal val="#ppt_w*.05"/>
                                          </p:val>
                                        </p:tav>
                                      </p:tavLst>
                                    </p:anim>
                                    <p:anim calcmode="lin" valueType="num">
                                      <p:cBhvr>
                                        <p:cTn id="36" dur="500" accel="50000" fill="hold">
                                          <p:stCondLst>
                                            <p:cond delay="500"/>
                                          </p:stCondLst>
                                        </p:cTn>
                                        <p:tgtEl>
                                          <p:spTgt spid="85"/>
                                        </p:tgtEl>
                                        <p:attrNameLst>
                                          <p:attrName>ppt_w</p:attrName>
                                        </p:attrNameLst>
                                      </p:cBhvr>
                                      <p:tavLst>
                                        <p:tav tm="0">
                                          <p:val>
                                            <p:strVal val="#ppt_w*.05"/>
                                          </p:val>
                                        </p:tav>
                                        <p:tav tm="100000">
                                          <p:val>
                                            <p:strVal val="#ppt_w"/>
                                          </p:val>
                                        </p:tav>
                                      </p:tavLst>
                                    </p:anim>
                                    <p:anim calcmode="lin" valueType="num">
                                      <p:cBhvr>
                                        <p:cTn id="37" dur="1000" fill="hold"/>
                                        <p:tgtEl>
                                          <p:spTgt spid="85"/>
                                        </p:tgtEl>
                                        <p:attrNameLst>
                                          <p:attrName>ppt_h</p:attrName>
                                        </p:attrNameLst>
                                      </p:cBhvr>
                                      <p:tavLst>
                                        <p:tav tm="0">
                                          <p:val>
                                            <p:strVal val="#ppt_h"/>
                                          </p:val>
                                        </p:tav>
                                        <p:tav tm="100000">
                                          <p:val>
                                            <p:strVal val="#ppt_h"/>
                                          </p:val>
                                        </p:tav>
                                      </p:tavLst>
                                    </p:anim>
                                    <p:anim calcmode="lin" valueType="num">
                                      <p:cBhvr>
                                        <p:cTn id="38" dur="500" decel="50000" fill="hold">
                                          <p:stCondLst>
                                            <p:cond delay="0"/>
                                          </p:stCondLst>
                                        </p:cTn>
                                        <p:tgtEl>
                                          <p:spTgt spid="85"/>
                                        </p:tgtEl>
                                        <p:attrNameLst>
                                          <p:attrName>ppt_x</p:attrName>
                                        </p:attrNameLst>
                                      </p:cBhvr>
                                      <p:tavLst>
                                        <p:tav tm="0">
                                          <p:val>
                                            <p:strVal val="#ppt_x+.4"/>
                                          </p:val>
                                        </p:tav>
                                        <p:tav tm="100000">
                                          <p:val>
                                            <p:strVal val="#ppt_x"/>
                                          </p:val>
                                        </p:tav>
                                      </p:tavLst>
                                    </p:anim>
                                    <p:anim calcmode="lin" valueType="num">
                                      <p:cBhvr>
                                        <p:cTn id="39" dur="500" decel="50000" fill="hold">
                                          <p:stCondLst>
                                            <p:cond delay="0"/>
                                          </p:stCondLst>
                                        </p:cTn>
                                        <p:tgtEl>
                                          <p:spTgt spid="85"/>
                                        </p:tgtEl>
                                        <p:attrNameLst>
                                          <p:attrName>ppt_y</p:attrName>
                                        </p:attrNameLst>
                                      </p:cBhvr>
                                      <p:tavLst>
                                        <p:tav tm="0">
                                          <p:val>
                                            <p:strVal val="#ppt_y-.2"/>
                                          </p:val>
                                        </p:tav>
                                        <p:tav tm="100000">
                                          <p:val>
                                            <p:strVal val="#ppt_y+.1"/>
                                          </p:val>
                                        </p:tav>
                                      </p:tavLst>
                                    </p:anim>
                                    <p:anim calcmode="lin" valueType="num">
                                      <p:cBhvr>
                                        <p:cTn id="40" dur="500" accel="50000" fill="hold">
                                          <p:stCondLst>
                                            <p:cond delay="500"/>
                                          </p:stCondLst>
                                        </p:cTn>
                                        <p:tgtEl>
                                          <p:spTgt spid="85"/>
                                        </p:tgtEl>
                                        <p:attrNameLst>
                                          <p:attrName>ppt_y</p:attrName>
                                        </p:attrNameLst>
                                      </p:cBhvr>
                                      <p:tavLst>
                                        <p:tav tm="0">
                                          <p:val>
                                            <p:strVal val="#ppt_y+.1"/>
                                          </p:val>
                                        </p:tav>
                                        <p:tav tm="100000">
                                          <p:val>
                                            <p:strVal val="#ppt_y"/>
                                          </p:val>
                                        </p:tav>
                                      </p:tavLst>
                                    </p:anim>
                                    <p:animEffect transition="in" filter="fade">
                                      <p:cBhvr>
                                        <p:cTn id="41" dur="1000" decel="50000">
                                          <p:stCondLst>
                                            <p:cond delay="0"/>
                                          </p:stCondLst>
                                        </p:cTn>
                                        <p:tgtEl>
                                          <p:spTgt spid="85"/>
                                        </p:tgtEl>
                                      </p:cBhvr>
                                    </p:animEffect>
                                  </p:childTnLst>
                                </p:cTn>
                              </p:par>
                              <p:par>
                                <p:cTn id="42" presetID="25" presetClass="entr" presetSubtype="0" fill="hold" nodeType="with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p:cTn id="44"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45"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46"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47" dur="1000" fill="hold"/>
                                        <p:tgtEl>
                                          <p:spTgt spid="83"/>
                                        </p:tgtEl>
                                        <p:attrNameLst>
                                          <p:attrName>ppt_h</p:attrName>
                                        </p:attrNameLst>
                                      </p:cBhvr>
                                      <p:tavLst>
                                        <p:tav tm="0">
                                          <p:val>
                                            <p:strVal val="#ppt_h"/>
                                          </p:val>
                                        </p:tav>
                                        <p:tav tm="100000">
                                          <p:val>
                                            <p:strVal val="#ppt_h"/>
                                          </p:val>
                                        </p:tav>
                                      </p:tavLst>
                                    </p:anim>
                                    <p:anim calcmode="lin" valueType="num">
                                      <p:cBhvr>
                                        <p:cTn id="48"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49"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50"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51" dur="1000" decel="50000">
                                          <p:stCondLst>
                                            <p:cond delay="0"/>
                                          </p:stCondLst>
                                        </p:cTn>
                                        <p:tgtEl>
                                          <p:spTgt spid="83"/>
                                        </p:tgtEl>
                                      </p:cBhvr>
                                    </p:animEffect>
                                  </p:childTnLst>
                                </p:cTn>
                              </p:par>
                              <p:par>
                                <p:cTn id="52" presetID="25" presetClass="entr" presetSubtype="0" fill="hold" nodeType="withEffect">
                                  <p:stCondLst>
                                    <p:cond delay="0"/>
                                  </p:stCondLst>
                                  <p:childTnLst>
                                    <p:set>
                                      <p:cBhvr>
                                        <p:cTn id="53" dur="1" fill="hold">
                                          <p:stCondLst>
                                            <p:cond delay="0"/>
                                          </p:stCondLst>
                                        </p:cTn>
                                        <p:tgtEl>
                                          <p:spTgt spid="81"/>
                                        </p:tgtEl>
                                        <p:attrNameLst>
                                          <p:attrName>style.visibility</p:attrName>
                                        </p:attrNameLst>
                                      </p:cBhvr>
                                      <p:to>
                                        <p:strVal val="visible"/>
                                      </p:to>
                                    </p:set>
                                    <p:anim calcmode="lin" valueType="num">
                                      <p:cBhvr>
                                        <p:cTn id="54" dur="500" decel="50000" fill="hold">
                                          <p:stCondLst>
                                            <p:cond delay="0"/>
                                          </p:stCondLst>
                                        </p:cTn>
                                        <p:tgtEl>
                                          <p:spTgt spid="81"/>
                                        </p:tgtEl>
                                        <p:attrNameLst>
                                          <p:attrName>style.rotation</p:attrName>
                                        </p:attrNameLst>
                                      </p:cBhvr>
                                      <p:tavLst>
                                        <p:tav tm="0">
                                          <p:val>
                                            <p:fltVal val="-90"/>
                                          </p:val>
                                        </p:tav>
                                        <p:tav tm="100000">
                                          <p:val>
                                            <p:fltVal val="0"/>
                                          </p:val>
                                        </p:tav>
                                      </p:tavLst>
                                    </p:anim>
                                    <p:anim calcmode="lin" valueType="num">
                                      <p:cBhvr>
                                        <p:cTn id="55" dur="500" decel="50000" fill="hold">
                                          <p:stCondLst>
                                            <p:cond delay="0"/>
                                          </p:stCondLst>
                                        </p:cTn>
                                        <p:tgtEl>
                                          <p:spTgt spid="81"/>
                                        </p:tgtEl>
                                        <p:attrNameLst>
                                          <p:attrName>ppt_w</p:attrName>
                                        </p:attrNameLst>
                                      </p:cBhvr>
                                      <p:tavLst>
                                        <p:tav tm="0">
                                          <p:val>
                                            <p:strVal val="#ppt_w"/>
                                          </p:val>
                                        </p:tav>
                                        <p:tav tm="100000">
                                          <p:val>
                                            <p:strVal val="#ppt_w*.05"/>
                                          </p:val>
                                        </p:tav>
                                      </p:tavLst>
                                    </p:anim>
                                    <p:anim calcmode="lin" valueType="num">
                                      <p:cBhvr>
                                        <p:cTn id="56" dur="500" accel="50000" fill="hold">
                                          <p:stCondLst>
                                            <p:cond delay="500"/>
                                          </p:stCondLst>
                                        </p:cTn>
                                        <p:tgtEl>
                                          <p:spTgt spid="81"/>
                                        </p:tgtEl>
                                        <p:attrNameLst>
                                          <p:attrName>ppt_w</p:attrName>
                                        </p:attrNameLst>
                                      </p:cBhvr>
                                      <p:tavLst>
                                        <p:tav tm="0">
                                          <p:val>
                                            <p:strVal val="#ppt_w*.05"/>
                                          </p:val>
                                        </p:tav>
                                        <p:tav tm="100000">
                                          <p:val>
                                            <p:strVal val="#ppt_w"/>
                                          </p:val>
                                        </p:tav>
                                      </p:tavLst>
                                    </p:anim>
                                    <p:anim calcmode="lin" valueType="num">
                                      <p:cBhvr>
                                        <p:cTn id="57" dur="1000" fill="hold"/>
                                        <p:tgtEl>
                                          <p:spTgt spid="81"/>
                                        </p:tgtEl>
                                        <p:attrNameLst>
                                          <p:attrName>ppt_h</p:attrName>
                                        </p:attrNameLst>
                                      </p:cBhvr>
                                      <p:tavLst>
                                        <p:tav tm="0">
                                          <p:val>
                                            <p:strVal val="#ppt_h"/>
                                          </p:val>
                                        </p:tav>
                                        <p:tav tm="100000">
                                          <p:val>
                                            <p:strVal val="#ppt_h"/>
                                          </p:val>
                                        </p:tav>
                                      </p:tavLst>
                                    </p:anim>
                                    <p:anim calcmode="lin" valueType="num">
                                      <p:cBhvr>
                                        <p:cTn id="58" dur="500" decel="50000" fill="hold">
                                          <p:stCondLst>
                                            <p:cond delay="0"/>
                                          </p:stCondLst>
                                        </p:cTn>
                                        <p:tgtEl>
                                          <p:spTgt spid="81"/>
                                        </p:tgtEl>
                                        <p:attrNameLst>
                                          <p:attrName>ppt_x</p:attrName>
                                        </p:attrNameLst>
                                      </p:cBhvr>
                                      <p:tavLst>
                                        <p:tav tm="0">
                                          <p:val>
                                            <p:strVal val="#ppt_x+.4"/>
                                          </p:val>
                                        </p:tav>
                                        <p:tav tm="100000">
                                          <p:val>
                                            <p:strVal val="#ppt_x"/>
                                          </p:val>
                                        </p:tav>
                                      </p:tavLst>
                                    </p:anim>
                                    <p:anim calcmode="lin" valueType="num">
                                      <p:cBhvr>
                                        <p:cTn id="59" dur="500" decel="50000" fill="hold">
                                          <p:stCondLst>
                                            <p:cond delay="0"/>
                                          </p:stCondLst>
                                        </p:cTn>
                                        <p:tgtEl>
                                          <p:spTgt spid="81"/>
                                        </p:tgtEl>
                                        <p:attrNameLst>
                                          <p:attrName>ppt_y</p:attrName>
                                        </p:attrNameLst>
                                      </p:cBhvr>
                                      <p:tavLst>
                                        <p:tav tm="0">
                                          <p:val>
                                            <p:strVal val="#ppt_y-.2"/>
                                          </p:val>
                                        </p:tav>
                                        <p:tav tm="100000">
                                          <p:val>
                                            <p:strVal val="#ppt_y+.1"/>
                                          </p:val>
                                        </p:tav>
                                      </p:tavLst>
                                    </p:anim>
                                    <p:anim calcmode="lin" valueType="num">
                                      <p:cBhvr>
                                        <p:cTn id="60" dur="500" accel="50000" fill="hold">
                                          <p:stCondLst>
                                            <p:cond delay="500"/>
                                          </p:stCondLst>
                                        </p:cTn>
                                        <p:tgtEl>
                                          <p:spTgt spid="81"/>
                                        </p:tgtEl>
                                        <p:attrNameLst>
                                          <p:attrName>ppt_y</p:attrName>
                                        </p:attrNameLst>
                                      </p:cBhvr>
                                      <p:tavLst>
                                        <p:tav tm="0">
                                          <p:val>
                                            <p:strVal val="#ppt_y+.1"/>
                                          </p:val>
                                        </p:tav>
                                        <p:tav tm="100000">
                                          <p:val>
                                            <p:strVal val="#ppt_y"/>
                                          </p:val>
                                        </p:tav>
                                      </p:tavLst>
                                    </p:anim>
                                    <p:animEffect transition="in" filter="fade">
                                      <p:cBhvr>
                                        <p:cTn id="61" dur="1000" decel="50000">
                                          <p:stCondLst>
                                            <p:cond delay="0"/>
                                          </p:stCondLst>
                                        </p:cTn>
                                        <p:tgtEl>
                                          <p:spTgt spid="81"/>
                                        </p:tgtEl>
                                      </p:cBhvr>
                                    </p:animEffect>
                                  </p:childTnLst>
                                </p:cTn>
                              </p:par>
                              <p:par>
                                <p:cTn id="62" presetID="25" presetClass="entr" presetSubtype="0" fill="hold" nodeType="with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p:cTn id="64"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65"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66"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67" dur="1000" fill="hold"/>
                                        <p:tgtEl>
                                          <p:spTgt spid="78"/>
                                        </p:tgtEl>
                                        <p:attrNameLst>
                                          <p:attrName>ppt_h</p:attrName>
                                        </p:attrNameLst>
                                      </p:cBhvr>
                                      <p:tavLst>
                                        <p:tav tm="0">
                                          <p:val>
                                            <p:strVal val="#ppt_h"/>
                                          </p:val>
                                        </p:tav>
                                        <p:tav tm="100000">
                                          <p:val>
                                            <p:strVal val="#ppt_h"/>
                                          </p:val>
                                        </p:tav>
                                      </p:tavLst>
                                    </p:anim>
                                    <p:anim calcmode="lin" valueType="num">
                                      <p:cBhvr>
                                        <p:cTn id="68"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69"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70"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71" dur="1000" decel="50000">
                                          <p:stCondLst>
                                            <p:cond delay="0"/>
                                          </p:stCondLst>
                                        </p:cTn>
                                        <p:tgtEl>
                                          <p:spTgt spid="78"/>
                                        </p:tgtEl>
                                      </p:cBhvr>
                                    </p:animEffect>
                                  </p:childTnLst>
                                </p:cTn>
                              </p:par>
                              <p:par>
                                <p:cTn id="72" presetID="25" presetClass="entr" presetSubtype="0" fill="hold" nodeType="with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p:cTn id="74" dur="500" decel="50000" fill="hold">
                                          <p:stCondLst>
                                            <p:cond delay="0"/>
                                          </p:stCondLst>
                                        </p:cTn>
                                        <p:tgtEl>
                                          <p:spTgt spid="90"/>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90"/>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90"/>
                                        </p:tgtEl>
                                        <p:attrNameLst>
                                          <p:attrName>ppt_w</p:attrName>
                                        </p:attrNameLst>
                                      </p:cBhvr>
                                      <p:tavLst>
                                        <p:tav tm="0">
                                          <p:val>
                                            <p:strVal val="#ppt_w*.05"/>
                                          </p:val>
                                        </p:tav>
                                        <p:tav tm="100000">
                                          <p:val>
                                            <p:strVal val="#ppt_w"/>
                                          </p:val>
                                        </p:tav>
                                      </p:tavLst>
                                    </p:anim>
                                    <p:anim calcmode="lin" valueType="num">
                                      <p:cBhvr>
                                        <p:cTn id="77" dur="1000" fill="hold"/>
                                        <p:tgtEl>
                                          <p:spTgt spid="90"/>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90"/>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90"/>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90"/>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90"/>
                                        </p:tgtEl>
                                      </p:cBhvr>
                                    </p:animEffect>
                                  </p:childTnLst>
                                </p:cTn>
                              </p:par>
                            </p:childTnLst>
                          </p:cTn>
                        </p:par>
                      </p:childTnLst>
                    </p:cTn>
                  </p:par>
                  <p:par>
                    <p:cTn id="82" fill="hold">
                      <p:stCondLst>
                        <p:cond delay="indefinite"/>
                      </p:stCondLst>
                      <p:childTnLst>
                        <p:par>
                          <p:cTn id="83" fill="hold">
                            <p:stCondLst>
                              <p:cond delay="0"/>
                            </p:stCondLst>
                            <p:childTnLst>
                              <p:par>
                                <p:cTn id="84" presetID="12" presetClass="entr" presetSubtype="4" fill="hold" grpId="0" nodeType="clickEffect">
                                  <p:stCondLst>
                                    <p:cond delay="0"/>
                                  </p:stCondLst>
                                  <p:childTnLst>
                                    <p:set>
                                      <p:cBhvr>
                                        <p:cTn id="85" dur="1" fill="hold">
                                          <p:stCondLst>
                                            <p:cond delay="0"/>
                                          </p:stCondLst>
                                        </p:cTn>
                                        <p:tgtEl>
                                          <p:spTgt spid="86"/>
                                        </p:tgtEl>
                                        <p:attrNameLst>
                                          <p:attrName>style.visibility</p:attrName>
                                        </p:attrNameLst>
                                      </p:cBhvr>
                                      <p:to>
                                        <p:strVal val="visible"/>
                                      </p:to>
                                    </p:set>
                                    <p:anim calcmode="lin" valueType="num">
                                      <p:cBhvr additive="base">
                                        <p:cTn id="86" dur="500"/>
                                        <p:tgtEl>
                                          <p:spTgt spid="86"/>
                                        </p:tgtEl>
                                        <p:attrNameLst>
                                          <p:attrName>ppt_y</p:attrName>
                                        </p:attrNameLst>
                                      </p:cBhvr>
                                      <p:tavLst>
                                        <p:tav tm="0">
                                          <p:val>
                                            <p:strVal val="#ppt_y+#ppt_h*1.125000"/>
                                          </p:val>
                                        </p:tav>
                                        <p:tav tm="100000">
                                          <p:val>
                                            <p:strVal val="#ppt_y"/>
                                          </p:val>
                                        </p:tav>
                                      </p:tavLst>
                                    </p:anim>
                                    <p:animEffect transition="in" filter="wipe(up)">
                                      <p:cBhvr>
                                        <p:cTn id="87" dur="500"/>
                                        <p:tgtEl>
                                          <p:spTgt spid="86"/>
                                        </p:tgtEl>
                                      </p:cBhvr>
                                    </p:animEffect>
                                  </p:childTnLst>
                                </p:cTn>
                              </p:par>
                            </p:childTnLst>
                          </p:cTn>
                        </p:par>
                      </p:childTnLst>
                    </p:cTn>
                  </p:par>
                  <p:par>
                    <p:cTn id="88" fill="hold">
                      <p:stCondLst>
                        <p:cond delay="indefinite"/>
                      </p:stCondLst>
                      <p:childTnLst>
                        <p:par>
                          <p:cTn id="89" fill="hold">
                            <p:stCondLst>
                              <p:cond delay="0"/>
                            </p:stCondLst>
                            <p:childTnLst>
                              <p:par>
                                <p:cTn id="90" presetID="12" presetClass="entr" presetSubtype="4" fill="hold" grpId="0" nodeType="clickEffect">
                                  <p:stCondLst>
                                    <p:cond delay="0"/>
                                  </p:stCondLst>
                                  <p:childTnLst>
                                    <p:set>
                                      <p:cBhvr>
                                        <p:cTn id="91" dur="1" fill="hold">
                                          <p:stCondLst>
                                            <p:cond delay="0"/>
                                          </p:stCondLst>
                                        </p:cTn>
                                        <p:tgtEl>
                                          <p:spTgt spid="96"/>
                                        </p:tgtEl>
                                        <p:attrNameLst>
                                          <p:attrName>style.visibility</p:attrName>
                                        </p:attrNameLst>
                                      </p:cBhvr>
                                      <p:to>
                                        <p:strVal val="visible"/>
                                      </p:to>
                                    </p:set>
                                    <p:anim calcmode="lin" valueType="num">
                                      <p:cBhvr additive="base">
                                        <p:cTn id="92" dur="500"/>
                                        <p:tgtEl>
                                          <p:spTgt spid="96"/>
                                        </p:tgtEl>
                                        <p:attrNameLst>
                                          <p:attrName>ppt_y</p:attrName>
                                        </p:attrNameLst>
                                      </p:cBhvr>
                                      <p:tavLst>
                                        <p:tav tm="0">
                                          <p:val>
                                            <p:strVal val="#ppt_y+#ppt_h*1.125000"/>
                                          </p:val>
                                        </p:tav>
                                        <p:tav tm="100000">
                                          <p:val>
                                            <p:strVal val="#ppt_y"/>
                                          </p:val>
                                        </p:tav>
                                      </p:tavLst>
                                    </p:anim>
                                    <p:animEffect transition="in" filter="wipe(up)">
                                      <p:cBhvr>
                                        <p:cTn id="93" dur="500"/>
                                        <p:tgtEl>
                                          <p:spTgt spid="96"/>
                                        </p:tgtEl>
                                      </p:cBhvr>
                                    </p:animEffect>
                                  </p:childTnLst>
                                </p:cTn>
                              </p:par>
                            </p:childTnLst>
                          </p:cTn>
                        </p:par>
                      </p:childTnLst>
                    </p:cTn>
                  </p:par>
                  <p:par>
                    <p:cTn id="94" fill="hold">
                      <p:stCondLst>
                        <p:cond delay="indefinite"/>
                      </p:stCondLst>
                      <p:childTnLst>
                        <p:par>
                          <p:cTn id="95" fill="hold">
                            <p:stCondLst>
                              <p:cond delay="0"/>
                            </p:stCondLst>
                            <p:childTnLst>
                              <p:par>
                                <p:cTn id="96" presetID="12" presetClass="entr" presetSubtype="4" fill="hold" grpId="0" nodeType="clickEffect">
                                  <p:stCondLst>
                                    <p:cond delay="0"/>
                                  </p:stCondLst>
                                  <p:childTnLst>
                                    <p:set>
                                      <p:cBhvr>
                                        <p:cTn id="97" dur="1" fill="hold">
                                          <p:stCondLst>
                                            <p:cond delay="0"/>
                                          </p:stCondLst>
                                        </p:cTn>
                                        <p:tgtEl>
                                          <p:spTgt spid="97"/>
                                        </p:tgtEl>
                                        <p:attrNameLst>
                                          <p:attrName>style.visibility</p:attrName>
                                        </p:attrNameLst>
                                      </p:cBhvr>
                                      <p:to>
                                        <p:strVal val="visible"/>
                                      </p:to>
                                    </p:set>
                                    <p:anim calcmode="lin" valueType="num">
                                      <p:cBhvr additive="base">
                                        <p:cTn id="98" dur="500"/>
                                        <p:tgtEl>
                                          <p:spTgt spid="97"/>
                                        </p:tgtEl>
                                        <p:attrNameLst>
                                          <p:attrName>ppt_y</p:attrName>
                                        </p:attrNameLst>
                                      </p:cBhvr>
                                      <p:tavLst>
                                        <p:tav tm="0">
                                          <p:val>
                                            <p:strVal val="#ppt_y+#ppt_h*1.125000"/>
                                          </p:val>
                                        </p:tav>
                                        <p:tav tm="100000">
                                          <p:val>
                                            <p:strVal val="#ppt_y"/>
                                          </p:val>
                                        </p:tav>
                                      </p:tavLst>
                                    </p:anim>
                                    <p:animEffect transition="in" filter="wipe(up)">
                                      <p:cBhvr>
                                        <p:cTn id="99" dur="500"/>
                                        <p:tgtEl>
                                          <p:spTgt spid="97"/>
                                        </p:tgtEl>
                                      </p:cBhvr>
                                    </p:animEffect>
                                  </p:childTnLst>
                                </p:cTn>
                              </p:par>
                            </p:childTnLst>
                          </p:cTn>
                        </p:par>
                      </p:childTnLst>
                    </p:cTn>
                  </p:par>
                  <p:par>
                    <p:cTn id="100" fill="hold">
                      <p:stCondLst>
                        <p:cond delay="indefinite"/>
                      </p:stCondLst>
                      <p:childTnLst>
                        <p:par>
                          <p:cTn id="101" fill="hold">
                            <p:stCondLst>
                              <p:cond delay="0"/>
                            </p:stCondLst>
                            <p:childTnLst>
                              <p:par>
                                <p:cTn id="102" presetID="12" presetClass="entr" presetSubtype="4" fill="hold" grpId="0" nodeType="clickEffect">
                                  <p:stCondLst>
                                    <p:cond delay="0"/>
                                  </p:stCondLst>
                                  <p:childTnLst>
                                    <p:set>
                                      <p:cBhvr>
                                        <p:cTn id="103" dur="1" fill="hold">
                                          <p:stCondLst>
                                            <p:cond delay="0"/>
                                          </p:stCondLst>
                                        </p:cTn>
                                        <p:tgtEl>
                                          <p:spTgt spid="98"/>
                                        </p:tgtEl>
                                        <p:attrNameLst>
                                          <p:attrName>style.visibility</p:attrName>
                                        </p:attrNameLst>
                                      </p:cBhvr>
                                      <p:to>
                                        <p:strVal val="visible"/>
                                      </p:to>
                                    </p:set>
                                    <p:anim calcmode="lin" valueType="num">
                                      <p:cBhvr additive="base">
                                        <p:cTn id="104" dur="500"/>
                                        <p:tgtEl>
                                          <p:spTgt spid="98"/>
                                        </p:tgtEl>
                                        <p:attrNameLst>
                                          <p:attrName>ppt_y</p:attrName>
                                        </p:attrNameLst>
                                      </p:cBhvr>
                                      <p:tavLst>
                                        <p:tav tm="0">
                                          <p:val>
                                            <p:strVal val="#ppt_y+#ppt_h*1.125000"/>
                                          </p:val>
                                        </p:tav>
                                        <p:tav tm="100000">
                                          <p:val>
                                            <p:strVal val="#ppt_y"/>
                                          </p:val>
                                        </p:tav>
                                      </p:tavLst>
                                    </p:anim>
                                    <p:animEffect transition="in" filter="wipe(up)">
                                      <p:cBhvr>
                                        <p:cTn id="105" dur="500"/>
                                        <p:tgtEl>
                                          <p:spTgt spid="98"/>
                                        </p:tgtEl>
                                      </p:cBhvr>
                                    </p:animEffect>
                                  </p:childTnLst>
                                </p:cTn>
                              </p:par>
                            </p:childTnLst>
                          </p:cTn>
                        </p:par>
                      </p:childTnLst>
                    </p:cTn>
                  </p:par>
                  <p:par>
                    <p:cTn id="106" fill="hold">
                      <p:stCondLst>
                        <p:cond delay="indefinite"/>
                      </p:stCondLst>
                      <p:childTnLst>
                        <p:par>
                          <p:cTn id="107" fill="hold">
                            <p:stCondLst>
                              <p:cond delay="0"/>
                            </p:stCondLst>
                            <p:childTnLst>
                              <p:par>
                                <p:cTn id="108" presetID="9" presetClass="entr" presetSubtype="0" fill="hold" nodeType="clickEffect">
                                  <p:stCondLst>
                                    <p:cond delay="0"/>
                                  </p:stCondLst>
                                  <p:childTnLst>
                                    <p:set>
                                      <p:cBhvr>
                                        <p:cTn id="109" dur="1" fill="hold">
                                          <p:stCondLst>
                                            <p:cond delay="0"/>
                                          </p:stCondLst>
                                        </p:cTn>
                                        <p:tgtEl>
                                          <p:spTgt spid="99"/>
                                        </p:tgtEl>
                                        <p:attrNameLst>
                                          <p:attrName>style.visibility</p:attrName>
                                        </p:attrNameLst>
                                      </p:cBhvr>
                                      <p:to>
                                        <p:strVal val="visible"/>
                                      </p:to>
                                    </p:set>
                                    <p:animEffect transition="in" filter="dissolve">
                                      <p:cBhvr>
                                        <p:cTn id="110" dur="500"/>
                                        <p:tgtEl>
                                          <p:spTgt spid="99"/>
                                        </p:tgtEl>
                                      </p:cBhvr>
                                    </p:animEffect>
                                  </p:childTnLst>
                                </p:cTn>
                              </p:par>
                            </p:childTnLst>
                          </p:cTn>
                        </p:par>
                      </p:childTnLst>
                    </p:cTn>
                  </p:par>
                  <p:par>
                    <p:cTn id="111" fill="hold">
                      <p:stCondLst>
                        <p:cond delay="indefinite"/>
                      </p:stCondLst>
                      <p:childTnLst>
                        <p:par>
                          <p:cTn id="112" fill="hold">
                            <p:stCondLst>
                              <p:cond delay="0"/>
                            </p:stCondLst>
                            <p:childTnLst>
                              <p:par>
                                <p:cTn id="113" presetID="9" presetClass="entr" presetSubtype="0" fill="hold" nodeType="clickEffect">
                                  <p:stCondLst>
                                    <p:cond delay="0"/>
                                  </p:stCondLst>
                                  <p:childTnLst>
                                    <p:set>
                                      <p:cBhvr>
                                        <p:cTn id="114" dur="1" fill="hold">
                                          <p:stCondLst>
                                            <p:cond delay="0"/>
                                          </p:stCondLst>
                                        </p:cTn>
                                        <p:tgtEl>
                                          <p:spTgt spid="102"/>
                                        </p:tgtEl>
                                        <p:attrNameLst>
                                          <p:attrName>style.visibility</p:attrName>
                                        </p:attrNameLst>
                                      </p:cBhvr>
                                      <p:to>
                                        <p:strVal val="visible"/>
                                      </p:to>
                                    </p:set>
                                    <p:animEffect transition="in" filter="dissolve">
                                      <p:cBhvr>
                                        <p:cTn id="115" dur="500"/>
                                        <p:tgtEl>
                                          <p:spTgt spid="102"/>
                                        </p:tgtEl>
                                      </p:cBhvr>
                                    </p:animEffect>
                                  </p:childTnLst>
                                </p:cTn>
                              </p:par>
                            </p:childTnLst>
                          </p:cTn>
                        </p:par>
                      </p:childTnLst>
                    </p:cTn>
                  </p:par>
                  <p:par>
                    <p:cTn id="116" fill="hold">
                      <p:stCondLst>
                        <p:cond delay="indefinite"/>
                      </p:stCondLst>
                      <p:childTnLst>
                        <p:par>
                          <p:cTn id="117" fill="hold">
                            <p:stCondLst>
                              <p:cond delay="0"/>
                            </p:stCondLst>
                            <p:childTnLst>
                              <p:par>
                                <p:cTn id="118" presetID="12" presetClass="entr" presetSubtype="4" fill="hold" grpId="0" nodeType="clickEffect">
                                  <p:stCondLst>
                                    <p:cond delay="0"/>
                                  </p:stCondLst>
                                  <p:childTnLst>
                                    <p:set>
                                      <p:cBhvr>
                                        <p:cTn id="119" dur="1" fill="hold">
                                          <p:stCondLst>
                                            <p:cond delay="0"/>
                                          </p:stCondLst>
                                        </p:cTn>
                                        <p:tgtEl>
                                          <p:spTgt spid="107"/>
                                        </p:tgtEl>
                                        <p:attrNameLst>
                                          <p:attrName>style.visibility</p:attrName>
                                        </p:attrNameLst>
                                      </p:cBhvr>
                                      <p:to>
                                        <p:strVal val="visible"/>
                                      </p:to>
                                    </p:set>
                                    <p:anim calcmode="lin" valueType="num">
                                      <p:cBhvr additive="base">
                                        <p:cTn id="120" dur="500"/>
                                        <p:tgtEl>
                                          <p:spTgt spid="107"/>
                                        </p:tgtEl>
                                        <p:attrNameLst>
                                          <p:attrName>ppt_y</p:attrName>
                                        </p:attrNameLst>
                                      </p:cBhvr>
                                      <p:tavLst>
                                        <p:tav tm="0">
                                          <p:val>
                                            <p:strVal val="#ppt_y+#ppt_h*1.125000"/>
                                          </p:val>
                                        </p:tav>
                                        <p:tav tm="100000">
                                          <p:val>
                                            <p:strVal val="#ppt_y"/>
                                          </p:val>
                                        </p:tav>
                                      </p:tavLst>
                                    </p:anim>
                                    <p:animEffect transition="in" filter="wipe(up)">
                                      <p:cBhvr>
                                        <p:cTn id="121" dur="500"/>
                                        <p:tgtEl>
                                          <p:spTgt spid="107"/>
                                        </p:tgtEl>
                                      </p:cBhvr>
                                    </p:animEffect>
                                  </p:childTnLst>
                                </p:cTn>
                              </p:par>
                            </p:childTnLst>
                          </p:cTn>
                        </p:par>
                      </p:childTnLst>
                    </p:cTn>
                  </p:par>
                  <p:par>
                    <p:cTn id="122" fill="hold">
                      <p:stCondLst>
                        <p:cond delay="indefinite"/>
                      </p:stCondLst>
                      <p:childTnLst>
                        <p:par>
                          <p:cTn id="123" fill="hold">
                            <p:stCondLst>
                              <p:cond delay="0"/>
                            </p:stCondLst>
                            <p:childTnLst>
                              <p:par>
                                <p:cTn id="124" presetID="12" presetClass="entr" presetSubtype="4" fill="hold" grpId="0" nodeType="clickEffect">
                                  <p:stCondLst>
                                    <p:cond delay="0"/>
                                  </p:stCondLst>
                                  <p:childTnLst>
                                    <p:set>
                                      <p:cBhvr>
                                        <p:cTn id="125" dur="1" fill="hold">
                                          <p:stCondLst>
                                            <p:cond delay="0"/>
                                          </p:stCondLst>
                                        </p:cTn>
                                        <p:tgtEl>
                                          <p:spTgt spid="108"/>
                                        </p:tgtEl>
                                        <p:attrNameLst>
                                          <p:attrName>style.visibility</p:attrName>
                                        </p:attrNameLst>
                                      </p:cBhvr>
                                      <p:to>
                                        <p:strVal val="visible"/>
                                      </p:to>
                                    </p:set>
                                    <p:anim calcmode="lin" valueType="num">
                                      <p:cBhvr additive="base">
                                        <p:cTn id="126" dur="500"/>
                                        <p:tgtEl>
                                          <p:spTgt spid="108"/>
                                        </p:tgtEl>
                                        <p:attrNameLst>
                                          <p:attrName>ppt_y</p:attrName>
                                        </p:attrNameLst>
                                      </p:cBhvr>
                                      <p:tavLst>
                                        <p:tav tm="0">
                                          <p:val>
                                            <p:strVal val="#ppt_y+#ppt_h*1.125000"/>
                                          </p:val>
                                        </p:tav>
                                        <p:tav tm="100000">
                                          <p:val>
                                            <p:strVal val="#ppt_y"/>
                                          </p:val>
                                        </p:tav>
                                      </p:tavLst>
                                    </p:anim>
                                    <p:animEffect transition="in" filter="wipe(up)">
                                      <p:cBhvr>
                                        <p:cTn id="12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96" grpId="0"/>
      <p:bldP spid="97" grpId="0"/>
      <p:bldP spid="98" grpId="0"/>
      <p:bldP spid="108" grpId="0"/>
      <p:bldP spid="10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2" name="组合 71"/>
          <p:cNvGrpSpPr/>
          <p:nvPr/>
        </p:nvGrpSpPr>
        <p:grpSpPr>
          <a:xfrm>
            <a:off x="3516630" y="1443990"/>
            <a:ext cx="1978025" cy="1116965"/>
            <a:chOff x="7232" y="3111"/>
            <a:chExt cx="3115" cy="1759"/>
          </a:xfrm>
        </p:grpSpPr>
        <p:sp>
          <p:nvSpPr>
            <p:cNvPr id="71" name="圆角矩形标注 70"/>
            <p:cNvSpPr/>
            <p:nvPr/>
          </p:nvSpPr>
          <p:spPr>
            <a:xfrm>
              <a:off x="7232" y="3111"/>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7378" y="3500"/>
              <a:ext cx="2412" cy="1130"/>
              <a:chOff x="7378" y="3500"/>
              <a:chExt cx="2412" cy="1130"/>
            </a:xfrm>
          </p:grpSpPr>
          <p:grpSp>
            <p:nvGrpSpPr>
              <p:cNvPr id="5" name="Group 6"/>
              <p:cNvGrpSpPr/>
              <p:nvPr/>
            </p:nvGrpSpPr>
            <p:grpSpPr>
              <a:xfrm>
                <a:off x="7378" y="3500"/>
                <a:ext cx="908" cy="1130"/>
                <a:chOff x="4820" y="2840"/>
                <a:chExt cx="363" cy="452"/>
              </a:xfrm>
            </p:grpSpPr>
            <p:sp>
              <p:nvSpPr>
                <p:cNvPr id="15" name="Text Box 7"/>
                <p:cNvSpPr txBox="1"/>
                <p:nvPr/>
              </p:nvSpPr>
              <p:spPr>
                <a:xfrm>
                  <a:off x="4820"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5" name="文本框 34"/>
              <p:cNvSpPr txBox="1"/>
              <p:nvPr/>
            </p:nvSpPr>
            <p:spPr>
              <a:xfrm>
                <a:off x="8086" y="3564"/>
                <a:ext cx="1704"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74" name="组合 73"/>
          <p:cNvGrpSpPr/>
          <p:nvPr/>
        </p:nvGrpSpPr>
        <p:grpSpPr>
          <a:xfrm>
            <a:off x="6028055" y="1461770"/>
            <a:ext cx="1978025" cy="1116965"/>
            <a:chOff x="10675" y="3032"/>
            <a:chExt cx="3115" cy="1759"/>
          </a:xfrm>
        </p:grpSpPr>
        <p:sp>
          <p:nvSpPr>
            <p:cNvPr id="73" name="圆角矩形标注 72"/>
            <p:cNvSpPr/>
            <p:nvPr/>
          </p:nvSpPr>
          <p:spPr>
            <a:xfrm>
              <a:off x="10675" y="3032"/>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0908" y="3500"/>
              <a:ext cx="2275" cy="1130"/>
              <a:chOff x="7746" y="3500"/>
              <a:chExt cx="2275" cy="1130"/>
            </a:xfrm>
          </p:grpSpPr>
          <p:sp>
            <p:nvSpPr>
              <p:cNvPr id="13" name="文本框 12"/>
              <p:cNvSpPr txBox="1"/>
              <p:nvPr/>
            </p:nvSpPr>
            <p:spPr>
              <a:xfrm>
                <a:off x="7746" y="3564"/>
                <a:ext cx="2275" cy="72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rPr>
                  <a:t>5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4" name="Group 6"/>
              <p:cNvGrpSpPr/>
              <p:nvPr/>
            </p:nvGrpSpPr>
            <p:grpSpPr>
              <a:xfrm>
                <a:off x="8789" y="3500"/>
                <a:ext cx="908" cy="1130"/>
                <a:chOff x="4876" y="2840"/>
                <a:chExt cx="363" cy="452"/>
              </a:xfrm>
            </p:grpSpPr>
            <p:sp>
              <p:nvSpPr>
                <p:cNvPr id="1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76" name="组合 75"/>
          <p:cNvGrpSpPr/>
          <p:nvPr/>
        </p:nvGrpSpPr>
        <p:grpSpPr>
          <a:xfrm>
            <a:off x="8516620" y="1436370"/>
            <a:ext cx="1978025" cy="1116965"/>
            <a:chOff x="13269" y="3081"/>
            <a:chExt cx="3115" cy="1759"/>
          </a:xfrm>
        </p:grpSpPr>
        <p:sp>
          <p:nvSpPr>
            <p:cNvPr id="75" name="圆角矩形标注 74"/>
            <p:cNvSpPr/>
            <p:nvPr/>
          </p:nvSpPr>
          <p:spPr>
            <a:xfrm>
              <a:off x="13269" y="3081"/>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13382" y="3500"/>
              <a:ext cx="2540" cy="1130"/>
              <a:chOff x="7398" y="3500"/>
              <a:chExt cx="2540" cy="1130"/>
            </a:xfrm>
          </p:grpSpPr>
          <p:grpSp>
            <p:nvGrpSpPr>
              <p:cNvPr id="20" name="Group 6"/>
              <p:cNvGrpSpPr/>
              <p:nvPr/>
            </p:nvGrpSpPr>
            <p:grpSpPr>
              <a:xfrm>
                <a:off x="7398" y="3500"/>
                <a:ext cx="908" cy="1130"/>
                <a:chOff x="4828" y="2840"/>
                <a:chExt cx="363" cy="452"/>
              </a:xfrm>
            </p:grpSpPr>
            <p:sp>
              <p:nvSpPr>
                <p:cNvPr id="21"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7</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24" name="Group 6"/>
              <p:cNvGrpSpPr/>
              <p:nvPr/>
            </p:nvGrpSpPr>
            <p:grpSpPr>
              <a:xfrm>
                <a:off x="8649" y="3500"/>
                <a:ext cx="908" cy="1130"/>
                <a:chOff x="4820" y="2840"/>
                <a:chExt cx="363" cy="452"/>
              </a:xfrm>
            </p:grpSpPr>
            <p:sp>
              <p:nvSpPr>
                <p:cNvPr id="25" name="Text Box 7"/>
                <p:cNvSpPr txBox="1"/>
                <p:nvPr/>
              </p:nvSpPr>
              <p:spPr>
                <a:xfrm>
                  <a:off x="4820"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87" name="组合 86"/>
          <p:cNvGrpSpPr/>
          <p:nvPr/>
        </p:nvGrpSpPr>
        <p:grpSpPr>
          <a:xfrm>
            <a:off x="1006475" y="1443990"/>
            <a:ext cx="1977390" cy="1116330"/>
            <a:chOff x="3995" y="3068"/>
            <a:chExt cx="3114" cy="1758"/>
          </a:xfrm>
        </p:grpSpPr>
        <p:sp>
          <p:nvSpPr>
            <p:cNvPr id="69" name="圆角矩形标注 68"/>
            <p:cNvSpPr/>
            <p:nvPr/>
          </p:nvSpPr>
          <p:spPr>
            <a:xfrm>
              <a:off x="3995" y="3068"/>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a:off x="4290" y="3564"/>
              <a:ext cx="2420" cy="1130"/>
              <a:chOff x="7518" y="3500"/>
              <a:chExt cx="2420" cy="1130"/>
            </a:xfrm>
          </p:grpSpPr>
          <p:grpSp>
            <p:nvGrpSpPr>
              <p:cNvPr id="28" name="Group 6"/>
              <p:cNvGrpSpPr/>
              <p:nvPr/>
            </p:nvGrpSpPr>
            <p:grpSpPr>
              <a:xfrm>
                <a:off x="7518" y="3500"/>
                <a:ext cx="908" cy="1130"/>
                <a:chOff x="4876" y="2840"/>
                <a:chExt cx="363" cy="452"/>
              </a:xfrm>
            </p:grpSpPr>
            <p:sp>
              <p:nvSpPr>
                <p:cNvPr id="2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1" name="文本框 30"/>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32" name="Group 6"/>
              <p:cNvGrpSpPr/>
              <p:nvPr/>
            </p:nvGrpSpPr>
            <p:grpSpPr>
              <a:xfrm>
                <a:off x="8789" y="3500"/>
                <a:ext cx="908" cy="1130"/>
                <a:chOff x="4876" y="2840"/>
                <a:chExt cx="363" cy="452"/>
              </a:xfrm>
            </p:grpSpPr>
            <p:sp>
              <p:nvSpPr>
                <p:cNvPr id="3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86" name="文本框 85"/>
          <p:cNvSpPr txBox="1"/>
          <p:nvPr/>
        </p:nvSpPr>
        <p:spPr>
          <a:xfrm>
            <a:off x="2559685" y="18167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6" name="文本框 95"/>
          <p:cNvSpPr txBox="1"/>
          <p:nvPr/>
        </p:nvSpPr>
        <p:spPr>
          <a:xfrm>
            <a:off x="5088255" y="17583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7" name="文本框 96"/>
          <p:cNvSpPr txBox="1"/>
          <p:nvPr/>
        </p:nvSpPr>
        <p:spPr>
          <a:xfrm>
            <a:off x="7527290" y="18040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8" name="文本框 97"/>
          <p:cNvSpPr txBox="1"/>
          <p:nvPr/>
        </p:nvSpPr>
        <p:spPr>
          <a:xfrm>
            <a:off x="10073640" y="1774825"/>
            <a:ext cx="39560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968365" y="4799330"/>
            <a:ext cx="3414395" cy="1311910"/>
            <a:chOff x="4599" y="8383"/>
            <a:chExt cx="5377" cy="2066"/>
          </a:xfrm>
        </p:grpSpPr>
        <p:grpSp>
          <p:nvGrpSpPr>
            <p:cNvPr id="39" name="组合 38"/>
            <p:cNvGrpSpPr/>
            <p:nvPr/>
          </p:nvGrpSpPr>
          <p:grpSpPr>
            <a:xfrm rot="0">
              <a:off x="4599" y="8383"/>
              <a:ext cx="5377" cy="2067"/>
              <a:chOff x="11732" y="6237"/>
              <a:chExt cx="5252" cy="1361"/>
            </a:xfrm>
          </p:grpSpPr>
          <p:sp>
            <p:nvSpPr>
              <p:cNvPr id="40" name="圆角矩形 39"/>
              <p:cNvSpPr/>
              <p:nvPr/>
            </p:nvSpPr>
            <p:spPr>
              <a:xfrm>
                <a:off x="11861" y="6322"/>
                <a:ext cx="4959" cy="1195"/>
              </a:xfrm>
              <a:prstGeom prst="roundRect">
                <a:avLst/>
              </a:prstGeom>
              <a:solidFill>
                <a:srgbClr val="55CD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标注 40"/>
              <p:cNvSpPr/>
              <p:nvPr/>
            </p:nvSpPr>
            <p:spPr>
              <a:xfrm>
                <a:off x="11732" y="6237"/>
                <a:ext cx="5252" cy="1361"/>
              </a:xfrm>
              <a:prstGeom prst="wedgeRoundRectCallout">
                <a:avLst>
                  <a:gd name="adj1" fmla="val 61921"/>
                  <a:gd name="adj2" fmla="val -26487"/>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4888" y="8383"/>
              <a:ext cx="5088" cy="1888"/>
            </a:xfrm>
            <a:prstGeom prst="rect">
              <a:avLst/>
            </a:prstGeom>
            <a:noFill/>
          </p:spPr>
          <p:txBody>
            <a:bodyPr wrap="none" rtlCol="0" anchor="t">
              <a:spAutoFit/>
            </a:bodyPr>
            <a:p>
              <a:pPr latinLnBrk="1">
                <a:lnSpc>
                  <a:spcPct val="150000"/>
                </a:lnSpc>
              </a:pPr>
              <a:r>
                <a:rPr lang="zh-CN" altLang="en-US" sz="2400" dirty="0">
                  <a:latin typeface="微软雅黑" panose="020B0503020204020204" pitchFamily="34" charset="-122"/>
                  <a:ea typeface="微软雅黑" panose="020B0503020204020204" pitchFamily="34" charset="-122"/>
                  <a:sym typeface="+mn-ea"/>
                </a:rPr>
                <a:t>相乘的两个数的分子、</a:t>
              </a:r>
              <a:endParaRPr lang="zh-CN" altLang="en-US" sz="2400" dirty="0">
                <a:latin typeface="微软雅黑" panose="020B0503020204020204" pitchFamily="34" charset="-122"/>
                <a:ea typeface="微软雅黑" panose="020B0503020204020204" pitchFamily="34" charset="-122"/>
                <a:sym typeface="+mn-ea"/>
              </a:endParaRPr>
            </a:p>
            <a:p>
              <a:pPr latinLnBrk="1">
                <a:lnSpc>
                  <a:spcPct val="150000"/>
                </a:lnSpc>
              </a:pPr>
              <a:r>
                <a:rPr lang="zh-CN" altLang="en-US" sz="2400" dirty="0">
                  <a:latin typeface="微软雅黑" panose="020B0503020204020204" pitchFamily="34" charset="-122"/>
                  <a:ea typeface="微软雅黑" panose="020B0503020204020204" pitchFamily="34" charset="-122"/>
                  <a:sym typeface="+mn-ea"/>
                </a:rPr>
                <a:t>分母正好</a:t>
              </a:r>
              <a:r>
                <a:rPr lang="zh-CN" altLang="en-US" sz="2400" dirty="0">
                  <a:solidFill>
                    <a:srgbClr val="FF0000"/>
                  </a:solidFill>
                  <a:latin typeface="微软雅黑" panose="020B0503020204020204" pitchFamily="34" charset="-122"/>
                  <a:ea typeface="微软雅黑" panose="020B0503020204020204" pitchFamily="34" charset="-122"/>
                  <a:sym typeface="+mn-ea"/>
                </a:rPr>
                <a:t>颠倒了位置</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553335" y="3248025"/>
            <a:ext cx="4502150" cy="1388110"/>
            <a:chOff x="8654" y="5656"/>
            <a:chExt cx="6748" cy="2186"/>
          </a:xfrm>
        </p:grpSpPr>
        <p:grpSp>
          <p:nvGrpSpPr>
            <p:cNvPr id="11" name="组合 10"/>
            <p:cNvGrpSpPr/>
            <p:nvPr/>
          </p:nvGrpSpPr>
          <p:grpSpPr>
            <a:xfrm rot="0">
              <a:off x="8654" y="5656"/>
              <a:ext cx="6645" cy="2186"/>
              <a:chOff x="5191" y="5674"/>
              <a:chExt cx="6319" cy="1361"/>
            </a:xfrm>
          </p:grpSpPr>
          <p:sp>
            <p:nvSpPr>
              <p:cNvPr id="7" name="圆角矩形 6"/>
              <p:cNvSpPr/>
              <p:nvPr/>
            </p:nvSpPr>
            <p:spPr>
              <a:xfrm>
                <a:off x="5318" y="5742"/>
                <a:ext cx="6066" cy="1200"/>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标注 5"/>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8874" y="5698"/>
              <a:ext cx="6528" cy="1888"/>
            </a:xfrm>
            <a:prstGeom prst="rect">
              <a:avLst/>
            </a:prstGeom>
            <a:noFill/>
          </p:spPr>
          <p:txBody>
            <a:bodyPr wrap="square" rtlCol="0" anchor="t">
              <a:spAutoFit/>
            </a:bodyPr>
            <a:p>
              <a:pPr eaLnBrk="1" latinLnBrk="1" hangingPunct="1">
                <a:lnSpc>
                  <a:spcPct val="150000"/>
                </a:lnSpc>
              </a:pPr>
              <a:r>
                <a:rPr lang="zh-CN" altLang="zh-CN" sz="2400" dirty="0">
                  <a:latin typeface="微软雅黑" panose="020B0503020204020204" pitchFamily="34" charset="-122"/>
                  <a:ea typeface="微软雅黑" panose="020B0503020204020204" pitchFamily="34" charset="-122"/>
                  <a:sym typeface="+mn-ea"/>
                </a:rPr>
                <a:t>仔细观察每组分数的分子和</a:t>
              </a:r>
              <a:endParaRPr lang="zh-CN" altLang="zh-CN" sz="2400" dirty="0">
                <a:latin typeface="微软雅黑" panose="020B0503020204020204" pitchFamily="34" charset="-122"/>
                <a:ea typeface="微软雅黑" panose="020B0503020204020204" pitchFamily="34" charset="-122"/>
                <a:sym typeface="+mn-ea"/>
              </a:endParaRPr>
            </a:p>
            <a:p>
              <a:pPr eaLnBrk="1" latinLnBrk="1" hangingPunct="1">
                <a:lnSpc>
                  <a:spcPct val="150000"/>
                </a:lnSpc>
              </a:pPr>
              <a:r>
                <a:rPr lang="zh-CN" altLang="zh-CN" sz="2400" dirty="0">
                  <a:latin typeface="微软雅黑" panose="020B0503020204020204" pitchFamily="34" charset="-122"/>
                  <a:ea typeface="微软雅黑" panose="020B0503020204020204" pitchFamily="34" charset="-122"/>
                  <a:sym typeface="+mn-ea"/>
                </a:rPr>
                <a:t>分母，它们之间有什么关系？</a:t>
              </a:r>
              <a:endParaRPr lang="zh-CN" altLang="en-US" sz="2400">
                <a:latin typeface="微软雅黑" panose="020B0503020204020204" pitchFamily="34" charset="-122"/>
                <a:ea typeface="微软雅黑" panose="020B0503020204020204" pitchFamily="34" charset="-122"/>
              </a:endParaRPr>
            </a:p>
          </p:txBody>
        </p:sp>
      </p:grpSp>
      <p:pic>
        <p:nvPicPr>
          <p:cNvPr id="36" name="图片 35" descr="图片168"/>
          <p:cNvPicPr>
            <a:picLocks noChangeAspect="1"/>
          </p:cNvPicPr>
          <p:nvPr/>
        </p:nvPicPr>
        <p:blipFill>
          <a:blip r:embed="rId2"/>
          <a:stretch>
            <a:fillRect/>
          </a:stretch>
        </p:blipFill>
        <p:spPr>
          <a:xfrm flipH="1">
            <a:off x="775335" y="3561080"/>
            <a:ext cx="1287145" cy="1499870"/>
          </a:xfrm>
          <a:prstGeom prst="rect">
            <a:avLst/>
          </a:prstGeom>
        </p:spPr>
      </p:pic>
      <p:pic>
        <p:nvPicPr>
          <p:cNvPr id="37" name="图片 36" descr="图片107"/>
          <p:cNvPicPr>
            <a:picLocks noChangeAspect="1"/>
          </p:cNvPicPr>
          <p:nvPr/>
        </p:nvPicPr>
        <p:blipFill>
          <a:blip r:embed="rId3"/>
          <a:stretch>
            <a:fillRect/>
          </a:stretch>
        </p:blipFill>
        <p:spPr>
          <a:xfrm flipH="1">
            <a:off x="10073640" y="4541520"/>
            <a:ext cx="994410" cy="14617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2" name="组合 71"/>
          <p:cNvGrpSpPr/>
          <p:nvPr/>
        </p:nvGrpSpPr>
        <p:grpSpPr>
          <a:xfrm>
            <a:off x="3516630" y="1443990"/>
            <a:ext cx="1978025" cy="1116965"/>
            <a:chOff x="7232" y="3111"/>
            <a:chExt cx="3115" cy="1759"/>
          </a:xfrm>
        </p:grpSpPr>
        <p:sp>
          <p:nvSpPr>
            <p:cNvPr id="71" name="圆角矩形标注 70"/>
            <p:cNvSpPr/>
            <p:nvPr/>
          </p:nvSpPr>
          <p:spPr>
            <a:xfrm>
              <a:off x="7232" y="3111"/>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 name="组合 7"/>
            <p:cNvGrpSpPr/>
            <p:nvPr/>
          </p:nvGrpSpPr>
          <p:grpSpPr>
            <a:xfrm>
              <a:off x="7378" y="3500"/>
              <a:ext cx="2412" cy="1130"/>
              <a:chOff x="7378" y="3500"/>
              <a:chExt cx="2412" cy="1130"/>
            </a:xfrm>
          </p:grpSpPr>
          <p:grpSp>
            <p:nvGrpSpPr>
              <p:cNvPr id="5" name="Group 6"/>
              <p:cNvGrpSpPr/>
              <p:nvPr/>
            </p:nvGrpSpPr>
            <p:grpSpPr>
              <a:xfrm>
                <a:off x="7378" y="3500"/>
                <a:ext cx="908" cy="1130"/>
                <a:chOff x="4820" y="2840"/>
                <a:chExt cx="363" cy="452"/>
              </a:xfrm>
            </p:grpSpPr>
            <p:sp>
              <p:nvSpPr>
                <p:cNvPr id="15" name="Text Box 7"/>
                <p:cNvSpPr txBox="1"/>
                <p:nvPr/>
              </p:nvSpPr>
              <p:spPr>
                <a:xfrm>
                  <a:off x="4820"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5" name="文本框 34"/>
              <p:cNvSpPr txBox="1"/>
              <p:nvPr/>
            </p:nvSpPr>
            <p:spPr>
              <a:xfrm>
                <a:off x="8086" y="3564"/>
                <a:ext cx="1704"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12=</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grpSp>
        <p:nvGrpSpPr>
          <p:cNvPr id="74" name="组合 73"/>
          <p:cNvGrpSpPr/>
          <p:nvPr/>
        </p:nvGrpSpPr>
        <p:grpSpPr>
          <a:xfrm>
            <a:off x="6028055" y="1461770"/>
            <a:ext cx="1978025" cy="1116965"/>
            <a:chOff x="10675" y="3032"/>
            <a:chExt cx="3115" cy="1759"/>
          </a:xfrm>
        </p:grpSpPr>
        <p:sp>
          <p:nvSpPr>
            <p:cNvPr id="73" name="圆角矩形标注 72"/>
            <p:cNvSpPr/>
            <p:nvPr/>
          </p:nvSpPr>
          <p:spPr>
            <a:xfrm>
              <a:off x="10675" y="3032"/>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a:off x="10908" y="3500"/>
              <a:ext cx="2275" cy="1130"/>
              <a:chOff x="7746" y="3500"/>
              <a:chExt cx="2275" cy="1130"/>
            </a:xfrm>
          </p:grpSpPr>
          <p:sp>
            <p:nvSpPr>
              <p:cNvPr id="13" name="文本框 12"/>
              <p:cNvSpPr txBox="1"/>
              <p:nvPr/>
            </p:nvSpPr>
            <p:spPr>
              <a:xfrm>
                <a:off x="7746" y="3564"/>
                <a:ext cx="2275" cy="72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rPr>
                  <a:t>5 </a:t>
                </a:r>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14" name="Group 6"/>
              <p:cNvGrpSpPr/>
              <p:nvPr/>
            </p:nvGrpSpPr>
            <p:grpSpPr>
              <a:xfrm>
                <a:off x="8789" y="3500"/>
                <a:ext cx="908" cy="1130"/>
                <a:chOff x="4876" y="2840"/>
                <a:chExt cx="363" cy="452"/>
              </a:xfrm>
            </p:grpSpPr>
            <p:sp>
              <p:nvSpPr>
                <p:cNvPr id="1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1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76" name="组合 75"/>
          <p:cNvGrpSpPr/>
          <p:nvPr/>
        </p:nvGrpSpPr>
        <p:grpSpPr>
          <a:xfrm>
            <a:off x="8516620" y="1436370"/>
            <a:ext cx="1978025" cy="1116965"/>
            <a:chOff x="13269" y="3081"/>
            <a:chExt cx="3115" cy="1759"/>
          </a:xfrm>
        </p:grpSpPr>
        <p:sp>
          <p:nvSpPr>
            <p:cNvPr id="75" name="圆角矩形标注 74"/>
            <p:cNvSpPr/>
            <p:nvPr/>
          </p:nvSpPr>
          <p:spPr>
            <a:xfrm>
              <a:off x="13269" y="3081"/>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9" name="组合 18"/>
            <p:cNvGrpSpPr/>
            <p:nvPr/>
          </p:nvGrpSpPr>
          <p:grpSpPr>
            <a:xfrm>
              <a:off x="13382" y="3500"/>
              <a:ext cx="2540" cy="1130"/>
              <a:chOff x="7398" y="3500"/>
              <a:chExt cx="2540" cy="1130"/>
            </a:xfrm>
          </p:grpSpPr>
          <p:grpSp>
            <p:nvGrpSpPr>
              <p:cNvPr id="20" name="Group 6"/>
              <p:cNvGrpSpPr/>
              <p:nvPr/>
            </p:nvGrpSpPr>
            <p:grpSpPr>
              <a:xfrm>
                <a:off x="7398" y="3500"/>
                <a:ext cx="908" cy="1130"/>
                <a:chOff x="4828" y="2840"/>
                <a:chExt cx="363" cy="452"/>
              </a:xfrm>
            </p:grpSpPr>
            <p:sp>
              <p:nvSpPr>
                <p:cNvPr id="21" name="Text Box 7"/>
                <p:cNvSpPr txBox="1"/>
                <p:nvPr/>
              </p:nvSpPr>
              <p:spPr>
                <a:xfrm>
                  <a:off x="4828"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7</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24" name="Group 6"/>
              <p:cNvGrpSpPr/>
              <p:nvPr/>
            </p:nvGrpSpPr>
            <p:grpSpPr>
              <a:xfrm>
                <a:off x="8649" y="3500"/>
                <a:ext cx="908" cy="1130"/>
                <a:chOff x="4820" y="2840"/>
                <a:chExt cx="363" cy="452"/>
              </a:xfrm>
            </p:grpSpPr>
            <p:sp>
              <p:nvSpPr>
                <p:cNvPr id="25" name="Text Box 7"/>
                <p:cNvSpPr txBox="1"/>
                <p:nvPr/>
              </p:nvSpPr>
              <p:spPr>
                <a:xfrm>
                  <a:off x="4820"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15</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 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2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87" name="组合 86"/>
          <p:cNvGrpSpPr/>
          <p:nvPr/>
        </p:nvGrpSpPr>
        <p:grpSpPr>
          <a:xfrm>
            <a:off x="1006475" y="1443990"/>
            <a:ext cx="1977390" cy="1116330"/>
            <a:chOff x="3995" y="3068"/>
            <a:chExt cx="3114" cy="1758"/>
          </a:xfrm>
        </p:grpSpPr>
        <p:sp>
          <p:nvSpPr>
            <p:cNvPr id="69" name="圆角矩形标注 68"/>
            <p:cNvSpPr/>
            <p:nvPr/>
          </p:nvSpPr>
          <p:spPr>
            <a:xfrm>
              <a:off x="3995" y="3068"/>
              <a:ext cx="3115" cy="1759"/>
            </a:xfrm>
            <a:prstGeom prst="wedgeRoundRectCallout">
              <a:avLst/>
            </a:prstGeom>
            <a:gradFill>
              <a:gsLst>
                <a:gs pos="0">
                  <a:schemeClr val="accent1">
                    <a:lumMod val="5000"/>
                    <a:lumOff val="95000"/>
                  </a:schemeClr>
                </a:gs>
                <a:gs pos="98000">
                  <a:srgbClr val="92D050"/>
                </a:gs>
              </a:gsLst>
              <a:lin ang="5400000" scaled="0"/>
            </a:gradFill>
            <a:ln>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7" name="组合 26"/>
            <p:cNvGrpSpPr/>
            <p:nvPr/>
          </p:nvGrpSpPr>
          <p:grpSpPr>
            <a:xfrm>
              <a:off x="4290" y="3564"/>
              <a:ext cx="2420" cy="1130"/>
              <a:chOff x="7518" y="3500"/>
              <a:chExt cx="2420" cy="1130"/>
            </a:xfrm>
          </p:grpSpPr>
          <p:grpSp>
            <p:nvGrpSpPr>
              <p:cNvPr id="28" name="Group 6"/>
              <p:cNvGrpSpPr/>
              <p:nvPr/>
            </p:nvGrpSpPr>
            <p:grpSpPr>
              <a:xfrm>
                <a:off x="7518" y="3500"/>
                <a:ext cx="908" cy="1130"/>
                <a:chOff x="4876" y="2840"/>
                <a:chExt cx="363" cy="452"/>
              </a:xfrm>
            </p:grpSpPr>
            <p:sp>
              <p:nvSpPr>
                <p:cNvPr id="2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1" name="文本框 30"/>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32" name="Group 6"/>
              <p:cNvGrpSpPr/>
              <p:nvPr/>
            </p:nvGrpSpPr>
            <p:grpSpPr>
              <a:xfrm>
                <a:off x="8789" y="3500"/>
                <a:ext cx="908" cy="1130"/>
                <a:chOff x="4876" y="2840"/>
                <a:chExt cx="363" cy="452"/>
              </a:xfrm>
            </p:grpSpPr>
            <p:sp>
              <p:nvSpPr>
                <p:cNvPr id="3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86" name="文本框 85"/>
          <p:cNvSpPr txBox="1"/>
          <p:nvPr/>
        </p:nvSpPr>
        <p:spPr>
          <a:xfrm>
            <a:off x="2559685" y="18167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6" name="文本框 95"/>
          <p:cNvSpPr txBox="1"/>
          <p:nvPr/>
        </p:nvSpPr>
        <p:spPr>
          <a:xfrm>
            <a:off x="5088255" y="175831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7" name="文本框 96"/>
          <p:cNvSpPr txBox="1"/>
          <p:nvPr/>
        </p:nvSpPr>
        <p:spPr>
          <a:xfrm>
            <a:off x="7527290" y="180403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
        <p:nvSpPr>
          <p:cNvPr id="98" name="文本框 97"/>
          <p:cNvSpPr txBox="1"/>
          <p:nvPr/>
        </p:nvSpPr>
        <p:spPr>
          <a:xfrm>
            <a:off x="10073640" y="1774825"/>
            <a:ext cx="39560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5968365" y="4799330"/>
            <a:ext cx="3414395" cy="955040"/>
            <a:chOff x="4599" y="8383"/>
            <a:chExt cx="5377" cy="2067"/>
          </a:xfrm>
        </p:grpSpPr>
        <p:grpSp>
          <p:nvGrpSpPr>
            <p:cNvPr id="39" name="组合 38"/>
            <p:cNvGrpSpPr/>
            <p:nvPr/>
          </p:nvGrpSpPr>
          <p:grpSpPr>
            <a:xfrm rot="0">
              <a:off x="4599" y="8383"/>
              <a:ext cx="5377" cy="2067"/>
              <a:chOff x="11732" y="6237"/>
              <a:chExt cx="5252" cy="1361"/>
            </a:xfrm>
          </p:grpSpPr>
          <p:sp>
            <p:nvSpPr>
              <p:cNvPr id="40" name="圆角矩形 39"/>
              <p:cNvSpPr/>
              <p:nvPr/>
            </p:nvSpPr>
            <p:spPr>
              <a:xfrm>
                <a:off x="11861" y="6360"/>
                <a:ext cx="4959" cy="1077"/>
              </a:xfrm>
              <a:prstGeom prst="roundRect">
                <a:avLst/>
              </a:prstGeom>
              <a:solidFill>
                <a:srgbClr val="55CD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圆角矩形标注 40"/>
              <p:cNvSpPr/>
              <p:nvPr/>
            </p:nvSpPr>
            <p:spPr>
              <a:xfrm>
                <a:off x="11732" y="6237"/>
                <a:ext cx="5252" cy="1361"/>
              </a:xfrm>
              <a:prstGeom prst="wedgeRoundRectCallout">
                <a:avLst>
                  <a:gd name="adj1" fmla="val 61921"/>
                  <a:gd name="adj2" fmla="val -26487"/>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 name="文本框 3"/>
            <p:cNvSpPr txBox="1"/>
            <p:nvPr/>
          </p:nvSpPr>
          <p:spPr>
            <a:xfrm>
              <a:off x="5094" y="8566"/>
              <a:ext cx="4409" cy="1396"/>
            </a:xfrm>
            <a:prstGeom prst="rect">
              <a:avLst/>
            </a:prstGeom>
            <a:noFill/>
          </p:spPr>
          <p:txBody>
            <a:bodyPr wrap="square" rtlCol="0" anchor="t">
              <a:spAutoFit/>
            </a:bodyPr>
            <a:p>
              <a:pPr latinLnBrk="1">
                <a:lnSpc>
                  <a:spcPct val="150000"/>
                </a:lnSpc>
              </a:pPr>
              <a:r>
                <a:rPr lang="zh-CN" altLang="en-US" sz="2400">
                  <a:latin typeface="微软雅黑" panose="020B0503020204020204" pitchFamily="34" charset="-122"/>
                  <a:ea typeface="微软雅黑" panose="020B0503020204020204" pitchFamily="34" charset="-122"/>
                </a:rPr>
                <a:t>两个数的乘积都是</a:t>
              </a:r>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553335" y="3248025"/>
            <a:ext cx="4219575" cy="979805"/>
            <a:chOff x="8654" y="5656"/>
            <a:chExt cx="6645" cy="2186"/>
          </a:xfrm>
        </p:grpSpPr>
        <p:grpSp>
          <p:nvGrpSpPr>
            <p:cNvPr id="11" name="组合 10"/>
            <p:cNvGrpSpPr/>
            <p:nvPr/>
          </p:nvGrpSpPr>
          <p:grpSpPr>
            <a:xfrm rot="0">
              <a:off x="8654" y="5656"/>
              <a:ext cx="6645" cy="2186"/>
              <a:chOff x="5191" y="5674"/>
              <a:chExt cx="6319" cy="1361"/>
            </a:xfrm>
          </p:grpSpPr>
          <p:sp>
            <p:nvSpPr>
              <p:cNvPr id="7" name="圆角矩形 6"/>
              <p:cNvSpPr/>
              <p:nvPr/>
            </p:nvSpPr>
            <p:spPr>
              <a:xfrm>
                <a:off x="5318" y="5780"/>
                <a:ext cx="6066" cy="1100"/>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标注 5"/>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 name="文本框 2"/>
            <p:cNvSpPr txBox="1"/>
            <p:nvPr/>
          </p:nvSpPr>
          <p:spPr>
            <a:xfrm>
              <a:off x="9233" y="5860"/>
              <a:ext cx="5568" cy="1439"/>
            </a:xfrm>
            <a:prstGeom prst="rect">
              <a:avLst/>
            </a:prstGeom>
            <a:noFill/>
          </p:spPr>
          <p:txBody>
            <a:bodyPr wrap="square" rtlCol="0" anchor="t">
              <a:spAutoFit/>
            </a:bodyPr>
            <a:p>
              <a:pPr eaLnBrk="1" latinLnBrk="1" hangingPunct="1">
                <a:lnSpc>
                  <a:spcPct val="150000"/>
                </a:lnSpc>
              </a:pPr>
              <a:r>
                <a:rPr lang="zh-CN" altLang="en-US" sz="2400">
                  <a:latin typeface="微软雅黑" panose="020B0503020204020204" pitchFamily="34" charset="-122"/>
                  <a:ea typeface="微软雅黑" panose="020B0503020204020204" pitchFamily="34" charset="-122"/>
                </a:rPr>
                <a:t>它们的乘积有什么特点？</a:t>
              </a:r>
              <a:endParaRPr lang="zh-CN" altLang="en-US" sz="2400">
                <a:latin typeface="微软雅黑" panose="020B0503020204020204" pitchFamily="34" charset="-122"/>
                <a:ea typeface="微软雅黑" panose="020B0503020204020204" pitchFamily="34" charset="-122"/>
              </a:endParaRPr>
            </a:p>
          </p:txBody>
        </p:sp>
      </p:grpSp>
      <p:pic>
        <p:nvPicPr>
          <p:cNvPr id="36" name="图片 35" descr="图片168"/>
          <p:cNvPicPr>
            <a:picLocks noChangeAspect="1"/>
          </p:cNvPicPr>
          <p:nvPr/>
        </p:nvPicPr>
        <p:blipFill>
          <a:blip r:embed="rId2"/>
          <a:stretch>
            <a:fillRect/>
          </a:stretch>
        </p:blipFill>
        <p:spPr>
          <a:xfrm flipH="1">
            <a:off x="775335" y="3561080"/>
            <a:ext cx="1225550" cy="1499870"/>
          </a:xfrm>
          <a:prstGeom prst="rect">
            <a:avLst/>
          </a:prstGeom>
        </p:spPr>
      </p:pic>
      <p:pic>
        <p:nvPicPr>
          <p:cNvPr id="37" name="图片 36" descr="图片107"/>
          <p:cNvPicPr>
            <a:picLocks noChangeAspect="1"/>
          </p:cNvPicPr>
          <p:nvPr/>
        </p:nvPicPr>
        <p:blipFill>
          <a:blip r:embed="rId3"/>
          <a:stretch>
            <a:fillRect/>
          </a:stretch>
        </p:blipFill>
        <p:spPr>
          <a:xfrm flipH="1">
            <a:off x="10073640" y="4541520"/>
            <a:ext cx="994410" cy="146177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right)">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2390775" y="947420"/>
            <a:ext cx="6158230" cy="991870"/>
            <a:chOff x="4687" y="4729"/>
            <a:chExt cx="9698" cy="1562"/>
          </a:xfrm>
        </p:grpSpPr>
        <p:pic>
          <p:nvPicPr>
            <p:cNvPr id="5" name="图片 4" descr="26369678_225034435000_2"/>
            <p:cNvPicPr>
              <a:picLocks noChangeAspect="1"/>
            </p:cNvPicPr>
            <p:nvPr/>
          </p:nvPicPr>
          <p:blipFill>
            <a:blip r:embed="rId2">
              <a:clrChange>
                <a:clrFrom>
                  <a:srgbClr val="FFFFFF">
                    <a:alpha val="100000"/>
                  </a:srgbClr>
                </a:clrFrom>
                <a:clrTo>
                  <a:srgbClr val="FFFFFF">
                    <a:alpha val="100000"/>
                    <a:alpha val="0"/>
                  </a:srgbClr>
                </a:clrTo>
              </a:clrChange>
            </a:blip>
            <a:srcRect t="71556" b="7083"/>
            <a:stretch>
              <a:fillRect/>
            </a:stretch>
          </p:blipFill>
          <p:spPr>
            <a:xfrm>
              <a:off x="4687" y="4729"/>
              <a:ext cx="9699" cy="1562"/>
            </a:xfrm>
            <a:prstGeom prst="rect">
              <a:avLst/>
            </a:prstGeom>
          </p:spPr>
        </p:pic>
        <p:sp>
          <p:nvSpPr>
            <p:cNvPr id="3" name="文本框 2"/>
            <p:cNvSpPr txBox="1"/>
            <p:nvPr/>
          </p:nvSpPr>
          <p:spPr>
            <a:xfrm>
              <a:off x="6371" y="5148"/>
              <a:ext cx="6329"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乘积是</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1</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的两个数互为</a:t>
              </a:r>
              <a:r>
                <a:rPr lang="zh-CN" altLang="en-US" sz="240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倒数</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5" name="组合 34"/>
          <p:cNvGrpSpPr/>
          <p:nvPr/>
        </p:nvGrpSpPr>
        <p:grpSpPr>
          <a:xfrm>
            <a:off x="2620010" y="3778885"/>
            <a:ext cx="4582160" cy="1512570"/>
            <a:chOff x="2549" y="5419"/>
            <a:chExt cx="7216" cy="2382"/>
          </a:xfrm>
        </p:grpSpPr>
        <p:pic>
          <p:nvPicPr>
            <p:cNvPr id="34" name="图片 33" descr="t01ee3703a08c94e376"/>
            <p:cNvPicPr>
              <a:picLocks noChangeAspect="1"/>
            </p:cNvPicPr>
            <p:nvPr/>
          </p:nvPicPr>
          <p:blipFill>
            <a:blip r:embed="rId3">
              <a:clrChange>
                <a:clrFrom>
                  <a:srgbClr val="FFFFFF">
                    <a:alpha val="100000"/>
                  </a:srgbClr>
                </a:clrFrom>
                <a:clrTo>
                  <a:srgbClr val="FFFFFF">
                    <a:alpha val="100000"/>
                    <a:alpha val="0"/>
                  </a:srgbClr>
                </a:clrTo>
              </a:clrChange>
            </a:blip>
            <a:srcRect l="12750" t="37233" r="11067" b="34550"/>
            <a:stretch>
              <a:fillRect/>
            </a:stretch>
          </p:blipFill>
          <p:spPr>
            <a:xfrm>
              <a:off x="2549" y="5419"/>
              <a:ext cx="7216" cy="2382"/>
            </a:xfrm>
            <a:prstGeom prst="rect">
              <a:avLst/>
            </a:prstGeom>
          </p:spPr>
        </p:pic>
        <p:grpSp>
          <p:nvGrpSpPr>
            <p:cNvPr id="12" name="组合 11"/>
            <p:cNvGrpSpPr/>
            <p:nvPr/>
          </p:nvGrpSpPr>
          <p:grpSpPr>
            <a:xfrm>
              <a:off x="3897" y="5982"/>
              <a:ext cx="4251" cy="1130"/>
              <a:chOff x="8060" y="6144"/>
              <a:chExt cx="4251" cy="1130"/>
            </a:xfrm>
          </p:grpSpPr>
          <p:grpSp>
            <p:nvGrpSpPr>
              <p:cNvPr id="7" name="Group 6"/>
              <p:cNvGrpSpPr/>
              <p:nvPr/>
            </p:nvGrpSpPr>
            <p:grpSpPr>
              <a:xfrm>
                <a:off x="8060" y="6144"/>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8" name="Group 6"/>
              <p:cNvGrpSpPr/>
              <p:nvPr/>
            </p:nvGrpSpPr>
            <p:grpSpPr>
              <a:xfrm>
                <a:off x="9490" y="6144"/>
                <a:ext cx="908" cy="1130"/>
                <a:chOff x="4876" y="2840"/>
                <a:chExt cx="363" cy="452"/>
              </a:xfrm>
            </p:grpSpPr>
            <p:sp>
              <p:nvSpPr>
                <p:cNvPr id="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1" name="文本框 10"/>
              <p:cNvSpPr txBox="1"/>
              <p:nvPr/>
            </p:nvSpPr>
            <p:spPr>
              <a:xfrm>
                <a:off x="8629" y="6233"/>
                <a:ext cx="3682"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和</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pic>
        <p:nvPicPr>
          <p:cNvPr id="13" name="图片 12" descr="16pic_7801923_s"/>
          <p:cNvPicPr>
            <a:picLocks noChangeAspect="1"/>
          </p:cNvPicPr>
          <p:nvPr/>
        </p:nvPicPr>
        <p:blipFill>
          <a:blip r:embed="rId4">
            <a:clrChange>
              <a:clrFrom>
                <a:srgbClr val="FFFFFF">
                  <a:alpha val="100000"/>
                </a:srgbClr>
              </a:clrFrom>
              <a:clrTo>
                <a:srgbClr val="FFFFFF">
                  <a:alpha val="100000"/>
                  <a:alpha val="0"/>
                </a:srgbClr>
              </a:clrTo>
            </a:clrChange>
          </a:blip>
          <a:srcRect l="66340" b="61772"/>
          <a:stretch>
            <a:fillRect/>
          </a:stretch>
        </p:blipFill>
        <p:spPr>
          <a:xfrm>
            <a:off x="6623050" y="3964305"/>
            <a:ext cx="849630" cy="917575"/>
          </a:xfrm>
          <a:prstGeom prst="rect">
            <a:avLst/>
          </a:prstGeom>
        </p:spPr>
      </p:pic>
      <p:pic>
        <p:nvPicPr>
          <p:cNvPr id="33" name="图片 32" descr="360截图20220511205048110"/>
          <p:cNvPicPr>
            <a:picLocks noChangeAspect="1"/>
          </p:cNvPicPr>
          <p:nvPr/>
        </p:nvPicPr>
        <p:blipFill>
          <a:blip r:embed="rId5">
            <a:clrChange>
              <a:clrFrom>
                <a:srgbClr val="FFFFFF">
                  <a:alpha val="100000"/>
                </a:srgbClr>
              </a:clrFrom>
              <a:clrTo>
                <a:srgbClr val="FFFFFF">
                  <a:alpha val="100000"/>
                  <a:alpha val="0"/>
                </a:srgbClr>
              </a:clrTo>
            </a:clrChange>
          </a:blip>
          <a:srcRect r="52924"/>
          <a:stretch>
            <a:fillRect/>
          </a:stretch>
        </p:blipFill>
        <p:spPr>
          <a:xfrm>
            <a:off x="7472680" y="3437255"/>
            <a:ext cx="511175" cy="2001520"/>
          </a:xfrm>
          <a:prstGeom prst="rect">
            <a:avLst/>
          </a:prstGeom>
        </p:spPr>
      </p:pic>
      <p:grpSp>
        <p:nvGrpSpPr>
          <p:cNvPr id="39" name="组合 38"/>
          <p:cNvGrpSpPr/>
          <p:nvPr/>
        </p:nvGrpSpPr>
        <p:grpSpPr>
          <a:xfrm>
            <a:off x="7983855" y="3123565"/>
            <a:ext cx="2670810" cy="1176020"/>
            <a:chOff x="10987" y="4436"/>
            <a:chExt cx="4206" cy="1852"/>
          </a:xfrm>
        </p:grpSpPr>
        <p:grpSp>
          <p:nvGrpSpPr>
            <p:cNvPr id="24" name="组合 23"/>
            <p:cNvGrpSpPr/>
            <p:nvPr/>
          </p:nvGrpSpPr>
          <p:grpSpPr>
            <a:xfrm>
              <a:off x="11366" y="4915"/>
              <a:ext cx="3690" cy="1130"/>
              <a:chOff x="9689" y="6163"/>
              <a:chExt cx="3690" cy="1130"/>
            </a:xfrm>
          </p:grpSpPr>
          <p:grpSp>
            <p:nvGrpSpPr>
              <p:cNvPr id="17" name="Group 6"/>
              <p:cNvGrpSpPr/>
              <p:nvPr/>
            </p:nvGrpSpPr>
            <p:grpSpPr>
              <a:xfrm rot="0">
                <a:off x="9689" y="6163"/>
                <a:ext cx="908" cy="1130"/>
                <a:chOff x="4876" y="2840"/>
                <a:chExt cx="363" cy="452"/>
              </a:xfrm>
            </p:grpSpPr>
            <p:sp>
              <p:nvSpPr>
                <p:cNvPr id="1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0" name="Group 6"/>
              <p:cNvGrpSpPr/>
              <p:nvPr/>
            </p:nvGrpSpPr>
            <p:grpSpPr>
              <a:xfrm rot="0">
                <a:off x="12471" y="6163"/>
                <a:ext cx="908" cy="1130"/>
                <a:chOff x="4876" y="2840"/>
                <a:chExt cx="363" cy="452"/>
              </a:xfrm>
            </p:grpSpPr>
            <p:sp>
              <p:nvSpPr>
                <p:cNvPr id="2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3" name="文本框 22"/>
              <p:cNvSpPr txBox="1"/>
              <p:nvPr/>
            </p:nvSpPr>
            <p:spPr>
              <a:xfrm>
                <a:off x="10260" y="6275"/>
                <a:ext cx="2208"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6" name="圆角矩形 35"/>
            <p:cNvSpPr/>
            <p:nvPr/>
          </p:nvSpPr>
          <p:spPr>
            <a:xfrm>
              <a:off x="10987" y="4436"/>
              <a:ext cx="4206" cy="1852"/>
            </a:xfrm>
            <a:prstGeom prst="roundRect">
              <a:avLst/>
            </a:prstGeom>
            <a:noFill/>
            <a:ln w="57150">
              <a:solidFill>
                <a:srgbClr val="00B0F0"/>
              </a:solidFill>
            </a:ln>
            <a:effectLst>
              <a:glow rad="165100">
                <a:srgbClr val="0070C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8" name="组合 37"/>
          <p:cNvGrpSpPr/>
          <p:nvPr/>
        </p:nvGrpSpPr>
        <p:grpSpPr>
          <a:xfrm>
            <a:off x="7983220" y="4707255"/>
            <a:ext cx="2670810" cy="1176020"/>
            <a:chOff x="10986" y="6930"/>
            <a:chExt cx="4206" cy="1852"/>
          </a:xfrm>
        </p:grpSpPr>
        <p:grpSp>
          <p:nvGrpSpPr>
            <p:cNvPr id="25" name="组合 24"/>
            <p:cNvGrpSpPr/>
            <p:nvPr/>
          </p:nvGrpSpPr>
          <p:grpSpPr>
            <a:xfrm>
              <a:off x="11380" y="7363"/>
              <a:ext cx="3690" cy="1130"/>
              <a:chOff x="9689" y="6163"/>
              <a:chExt cx="3690" cy="1130"/>
            </a:xfrm>
          </p:grpSpPr>
          <p:grpSp>
            <p:nvGrpSpPr>
              <p:cNvPr id="26" name="Group 6"/>
              <p:cNvGrpSpPr/>
              <p:nvPr/>
            </p:nvGrpSpPr>
            <p:grpSpPr>
              <a:xfrm rot="0">
                <a:off x="9689" y="6163"/>
                <a:ext cx="908" cy="1130"/>
                <a:chOff x="4876" y="2840"/>
                <a:chExt cx="363" cy="452"/>
              </a:xfrm>
            </p:grpSpPr>
            <p:sp>
              <p:nvSpPr>
                <p:cNvPr id="2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29" name="Group 6"/>
              <p:cNvGrpSpPr/>
              <p:nvPr/>
            </p:nvGrpSpPr>
            <p:grpSpPr>
              <a:xfrm rot="0">
                <a:off x="12471" y="6163"/>
                <a:ext cx="908" cy="1130"/>
                <a:chOff x="4876" y="2840"/>
                <a:chExt cx="363" cy="452"/>
              </a:xfrm>
            </p:grpSpPr>
            <p:sp>
              <p:nvSpPr>
                <p:cNvPr id="3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3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2" name="文本框 31"/>
              <p:cNvSpPr txBox="1"/>
              <p:nvPr/>
            </p:nvSpPr>
            <p:spPr>
              <a:xfrm>
                <a:off x="10260" y="6275"/>
                <a:ext cx="2208"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7" name="圆角矩形 36"/>
            <p:cNvSpPr/>
            <p:nvPr/>
          </p:nvSpPr>
          <p:spPr>
            <a:xfrm>
              <a:off x="10986" y="6930"/>
              <a:ext cx="4206" cy="1852"/>
            </a:xfrm>
            <a:prstGeom prst="roundRect">
              <a:avLst/>
            </a:prstGeom>
            <a:noFill/>
            <a:ln w="57150">
              <a:solidFill>
                <a:srgbClr val="00B0F0"/>
              </a:solidFill>
            </a:ln>
            <a:effectLst>
              <a:glow rad="165100">
                <a:srgbClr val="0070C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 name="图片 3" descr="16pic_7801923_s"/>
          <p:cNvPicPr>
            <a:picLocks noChangeAspect="1"/>
          </p:cNvPicPr>
          <p:nvPr/>
        </p:nvPicPr>
        <p:blipFill>
          <a:blip r:embed="rId4">
            <a:clrChange>
              <a:clrFrom>
                <a:srgbClr val="FFFFFF">
                  <a:alpha val="100000"/>
                </a:srgbClr>
              </a:clrFrom>
              <a:clrTo>
                <a:srgbClr val="FFFFFF">
                  <a:alpha val="100000"/>
                  <a:alpha val="0"/>
                </a:srgbClr>
              </a:clrTo>
            </a:clrChange>
          </a:blip>
          <a:srcRect l="66340" b="61772"/>
          <a:stretch>
            <a:fillRect/>
          </a:stretch>
        </p:blipFill>
        <p:spPr>
          <a:xfrm rot="5400000">
            <a:off x="4826635" y="3089275"/>
            <a:ext cx="849630" cy="917575"/>
          </a:xfrm>
          <a:prstGeom prst="rect">
            <a:avLst/>
          </a:prstGeom>
        </p:spPr>
      </p:pic>
      <p:grpSp>
        <p:nvGrpSpPr>
          <p:cNvPr id="14" name="组合 13"/>
          <p:cNvGrpSpPr/>
          <p:nvPr/>
        </p:nvGrpSpPr>
        <p:grpSpPr>
          <a:xfrm rot="0">
            <a:off x="4375150" y="2260600"/>
            <a:ext cx="1536700" cy="717550"/>
            <a:chOff x="7518" y="3500"/>
            <a:chExt cx="2420" cy="1130"/>
          </a:xfrm>
        </p:grpSpPr>
        <p:grpSp>
          <p:nvGrpSpPr>
            <p:cNvPr id="40" name="Group 6"/>
            <p:cNvGrpSpPr/>
            <p:nvPr/>
          </p:nvGrpSpPr>
          <p:grpSpPr>
            <a:xfrm>
              <a:off x="7518" y="3500"/>
              <a:ext cx="908" cy="1130"/>
              <a:chOff x="4876" y="2840"/>
              <a:chExt cx="363" cy="452"/>
            </a:xfrm>
          </p:grpSpPr>
          <p:sp>
            <p:nvSpPr>
              <p:cNvPr id="4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3" name="文本框 42"/>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44" name="Group 6"/>
            <p:cNvGrpSpPr/>
            <p:nvPr/>
          </p:nvGrpSpPr>
          <p:grpSpPr>
            <a:xfrm>
              <a:off x="8789" y="3500"/>
              <a:ext cx="908" cy="1130"/>
              <a:chOff x="4876" y="2840"/>
              <a:chExt cx="363" cy="452"/>
            </a:xfrm>
          </p:grpSpPr>
          <p:sp>
            <p:nvSpPr>
              <p:cNvPr id="4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8</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7" name="文本框 46"/>
          <p:cNvSpPr txBox="1"/>
          <p:nvPr/>
        </p:nvSpPr>
        <p:spPr>
          <a:xfrm>
            <a:off x="5793740" y="2319020"/>
            <a:ext cx="36131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p:tgtEl>
                                          <p:spTgt spid="47"/>
                                        </p:tgtEl>
                                        <p:attrNameLst>
                                          <p:attrName>ppt_y</p:attrName>
                                        </p:attrNameLst>
                                      </p:cBhvr>
                                      <p:tavLst>
                                        <p:tav tm="0">
                                          <p:val>
                                            <p:strVal val="#ppt_y+#ppt_h*1.125000"/>
                                          </p:val>
                                        </p:tav>
                                        <p:tav tm="100000">
                                          <p:val>
                                            <p:strVal val="#ppt_y"/>
                                          </p:val>
                                        </p:tav>
                                      </p:tavLst>
                                    </p:anim>
                                    <p:animEffect transition="in" filter="wipe(up)">
                                      <p:cBhvr>
                                        <p:cTn id="14" dur="500"/>
                                        <p:tgtEl>
                                          <p:spTgt spid="4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up)">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up)">
                                      <p:cBhvr>
                                        <p:cTn id="24" dur="500"/>
                                        <p:tgtEl>
                                          <p:spTgt spid="3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left)">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nodeType="click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6" name="组合 5"/>
          <p:cNvGrpSpPr/>
          <p:nvPr/>
        </p:nvGrpSpPr>
        <p:grpSpPr>
          <a:xfrm>
            <a:off x="5135245" y="2630805"/>
            <a:ext cx="1190625" cy="1188085"/>
            <a:chOff x="7574" y="3760"/>
            <a:chExt cx="1875" cy="1871"/>
          </a:xfrm>
        </p:grpSpPr>
        <p:sp>
          <p:nvSpPr>
            <p:cNvPr id="135" name="Oval 63"/>
            <p:cNvSpPr>
              <a:spLocks noChangeAspect="1" noChangeArrowheads="1"/>
            </p:cNvSpPr>
            <p:nvPr/>
          </p:nvSpPr>
          <p:spPr bwMode="auto">
            <a:xfrm>
              <a:off x="7574" y="3760"/>
              <a:ext cx="1875" cy="1871"/>
            </a:xfrm>
            <a:prstGeom prst="ellipse">
              <a:avLst/>
            </a:prstGeom>
            <a:solidFill>
              <a:srgbClr val="FFBC00"/>
            </a:solidFill>
            <a:ln>
              <a:noFill/>
            </a:ln>
          </p:spPr>
          <p:txBody>
            <a:bodyPr vert="horz" wrap="square" lIns="184573" tIns="92287" rIns="184573" bIns="92287" numCol="1" anchor="t" anchorCtr="0" compatLnSpc="1"/>
            <a:p>
              <a:endParaRPr lang="en-US" sz="200">
                <a:solidFill>
                  <a:srgbClr val="5A0000"/>
                </a:solidFill>
              </a:endParaRPr>
            </a:p>
          </p:txBody>
        </p:sp>
        <p:sp>
          <p:nvSpPr>
            <p:cNvPr id="5" name="文本框 4"/>
            <p:cNvSpPr txBox="1"/>
            <p:nvPr/>
          </p:nvSpPr>
          <p:spPr>
            <a:xfrm>
              <a:off x="7821" y="4356"/>
              <a:ext cx="1381" cy="725"/>
            </a:xfrm>
            <a:prstGeom prst="rect">
              <a:avLst/>
            </a:prstGeom>
            <a:noFill/>
          </p:spPr>
          <p:txBody>
            <a:bodyPr wrap="none" rtlCol="0">
              <a:spAutoFit/>
            </a:bodyPr>
            <a:p>
              <a:r>
                <a:rPr lang="zh-CN" altLang="en-US" sz="2400"/>
                <a:t>倒</a:t>
              </a:r>
              <a:r>
                <a:rPr lang="en-US" altLang="zh-CN" sz="2400"/>
                <a:t> </a:t>
              </a:r>
              <a:r>
                <a:rPr lang="zh-CN" altLang="en-US" sz="2400"/>
                <a:t>数</a:t>
              </a:r>
              <a:endParaRPr lang="zh-CN" altLang="en-US" sz="2400"/>
            </a:p>
          </p:txBody>
        </p:sp>
      </p:grpSp>
      <p:grpSp>
        <p:nvGrpSpPr>
          <p:cNvPr id="23" name="组合 22"/>
          <p:cNvGrpSpPr/>
          <p:nvPr/>
        </p:nvGrpSpPr>
        <p:grpSpPr>
          <a:xfrm rot="21060000">
            <a:off x="3342640" y="1367155"/>
            <a:ext cx="1626870" cy="1624330"/>
            <a:chOff x="4651" y="1836"/>
            <a:chExt cx="2562" cy="2558"/>
          </a:xfrm>
        </p:grpSpPr>
        <p:sp>
          <p:nvSpPr>
            <p:cNvPr id="3" name="Freeform 62"/>
            <p:cNvSpPr>
              <a:spLocks noChangeAspect="1"/>
            </p:cNvSpPr>
            <p:nvPr/>
          </p:nvSpPr>
          <p:spPr bwMode="auto">
            <a:xfrm rot="2400000">
              <a:off x="4651" y="1836"/>
              <a:ext cx="2563" cy="2559"/>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92D050"/>
            </a:solidFill>
            <a:ln>
              <a:noFill/>
            </a:ln>
          </p:spPr>
          <p:txBody>
            <a:bodyPr vert="horz" wrap="square" lIns="184573" tIns="92287" rIns="184573" bIns="92287" numCol="1" anchor="t" anchorCtr="0" compatLnSpc="1"/>
            <a:p>
              <a:endParaRPr lang="en-US" sz="200">
                <a:solidFill>
                  <a:srgbClr val="5A0000"/>
                </a:solidFill>
              </a:endParaRPr>
            </a:p>
          </p:txBody>
        </p:sp>
        <p:sp>
          <p:nvSpPr>
            <p:cNvPr id="11" name="文本框 10"/>
            <p:cNvSpPr txBox="1"/>
            <p:nvPr/>
          </p:nvSpPr>
          <p:spPr>
            <a:xfrm rot="2400000">
              <a:off x="4899" y="2826"/>
              <a:ext cx="2009"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乘积是</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4" name="组合 23"/>
          <p:cNvGrpSpPr/>
          <p:nvPr/>
        </p:nvGrpSpPr>
        <p:grpSpPr>
          <a:xfrm rot="300000">
            <a:off x="6501765" y="1415415"/>
            <a:ext cx="1626870" cy="1624330"/>
            <a:chOff x="10198" y="2118"/>
            <a:chExt cx="2562" cy="2558"/>
          </a:xfrm>
        </p:grpSpPr>
        <p:sp>
          <p:nvSpPr>
            <p:cNvPr id="22" name="Freeform 62"/>
            <p:cNvSpPr>
              <a:spLocks noChangeAspect="1"/>
            </p:cNvSpPr>
            <p:nvPr/>
          </p:nvSpPr>
          <p:spPr bwMode="auto">
            <a:xfrm rot="8880000">
              <a:off x="10198" y="2118"/>
              <a:ext cx="2563" cy="2559"/>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5CB2FF"/>
            </a:solidFill>
            <a:ln>
              <a:noFill/>
            </a:ln>
          </p:spPr>
          <p:txBody>
            <a:bodyPr vert="horz" wrap="square" lIns="184573" tIns="92287" rIns="184573" bIns="92287" numCol="1" anchor="t" anchorCtr="0" compatLnSpc="1"/>
            <a:p>
              <a:endParaRPr lang="en-US" sz="200">
                <a:solidFill>
                  <a:srgbClr val="5A0000"/>
                </a:solidFill>
              </a:endParaRPr>
            </a:p>
          </p:txBody>
        </p:sp>
        <p:sp>
          <p:nvSpPr>
            <p:cNvPr id="12" name="文本框 11"/>
            <p:cNvSpPr txBox="1"/>
            <p:nvPr/>
          </p:nvSpPr>
          <p:spPr>
            <a:xfrm rot="19800000">
              <a:off x="10615" y="3034"/>
              <a:ext cx="172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两个数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4" name="组合 13"/>
          <p:cNvGrpSpPr/>
          <p:nvPr/>
        </p:nvGrpSpPr>
        <p:grpSpPr>
          <a:xfrm>
            <a:off x="4395470" y="4354607"/>
            <a:ext cx="2771775" cy="770148"/>
            <a:chOff x="6954" y="8449"/>
            <a:chExt cx="4365" cy="1638"/>
          </a:xfrm>
        </p:grpSpPr>
        <p:sp>
          <p:nvSpPr>
            <p:cNvPr id="87" name="Freeform 62"/>
            <p:cNvSpPr>
              <a:spLocks noChangeAspect="1"/>
            </p:cNvSpPr>
            <p:nvPr/>
          </p:nvSpPr>
          <p:spPr bwMode="auto">
            <a:xfrm rot="16200000">
              <a:off x="8317" y="7085"/>
              <a:ext cx="1638" cy="436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FF2691"/>
            </a:solidFill>
            <a:ln>
              <a:noFill/>
            </a:ln>
          </p:spPr>
          <p:txBody>
            <a:bodyPr vert="horz" wrap="square" lIns="184573" tIns="92287" rIns="184573" bIns="92287" numCol="1" anchor="t" anchorCtr="0" compatLnSpc="1"/>
            <a:p>
              <a:endParaRPr lang="en-US" sz="200">
                <a:solidFill>
                  <a:srgbClr val="5A0000"/>
                </a:solidFill>
              </a:endParaRPr>
            </a:p>
          </p:txBody>
        </p:sp>
        <p:sp>
          <p:nvSpPr>
            <p:cNvPr id="13" name="文本框 12"/>
            <p:cNvSpPr txBox="1"/>
            <p:nvPr/>
          </p:nvSpPr>
          <p:spPr>
            <a:xfrm>
              <a:off x="7988" y="8756"/>
              <a:ext cx="2208" cy="979"/>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5" name="组合 24"/>
          <p:cNvGrpSpPr/>
          <p:nvPr/>
        </p:nvGrpSpPr>
        <p:grpSpPr>
          <a:xfrm rot="21120000">
            <a:off x="1121410" y="1029335"/>
            <a:ext cx="1670050" cy="1638300"/>
            <a:chOff x="1243" y="2045"/>
            <a:chExt cx="2630" cy="2580"/>
          </a:xfrm>
        </p:grpSpPr>
        <p:sp>
          <p:nvSpPr>
            <p:cNvPr id="15" name="Freeform 62"/>
            <p:cNvSpPr>
              <a:spLocks noChangeAspect="1"/>
            </p:cNvSpPr>
            <p:nvPr/>
          </p:nvSpPr>
          <p:spPr bwMode="auto">
            <a:xfrm rot="1980000">
              <a:off x="1243" y="2045"/>
              <a:ext cx="2630" cy="2580"/>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92D050"/>
            </a:solidFill>
            <a:ln>
              <a:noFill/>
            </a:ln>
          </p:spPr>
          <p:txBody>
            <a:bodyPr vert="horz" wrap="square" lIns="184573" tIns="92287" rIns="184573" bIns="92287" numCol="1" anchor="t" anchorCtr="0" compatLnSpc="1"/>
            <a:p>
              <a:endParaRPr lang="en-US" sz="200">
                <a:solidFill>
                  <a:srgbClr val="5A0000"/>
                </a:solidFill>
              </a:endParaRPr>
            </a:p>
          </p:txBody>
        </p:sp>
        <p:sp>
          <p:nvSpPr>
            <p:cNvPr id="16" name="文本框 15"/>
            <p:cNvSpPr txBox="1"/>
            <p:nvPr/>
          </p:nvSpPr>
          <p:spPr>
            <a:xfrm rot="1620000">
              <a:off x="1495" y="3020"/>
              <a:ext cx="2208" cy="72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乘法算式</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26" name="组合 25"/>
          <p:cNvGrpSpPr/>
          <p:nvPr/>
        </p:nvGrpSpPr>
        <p:grpSpPr>
          <a:xfrm rot="300000">
            <a:off x="8698230" y="636270"/>
            <a:ext cx="1228725" cy="2424430"/>
            <a:chOff x="13986" y="575"/>
            <a:chExt cx="1935" cy="3818"/>
          </a:xfrm>
        </p:grpSpPr>
        <p:sp>
          <p:nvSpPr>
            <p:cNvPr id="17" name="Freeform 62"/>
            <p:cNvSpPr>
              <a:spLocks noChangeAspect="1"/>
            </p:cNvSpPr>
            <p:nvPr/>
          </p:nvSpPr>
          <p:spPr bwMode="auto">
            <a:xfrm rot="9540000">
              <a:off x="13986" y="575"/>
              <a:ext cx="1935" cy="3818"/>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5CB2FF"/>
            </a:solidFill>
            <a:ln>
              <a:noFill/>
            </a:ln>
          </p:spPr>
          <p:txBody>
            <a:bodyPr vert="horz" wrap="square" lIns="184573" tIns="92287" rIns="184573" bIns="92287" numCol="1" anchor="t" anchorCtr="0" compatLnSpc="1"/>
            <a:p>
              <a:endParaRPr lang="en-US" sz="200">
                <a:solidFill>
                  <a:srgbClr val="5A0000"/>
                </a:solidFill>
              </a:endParaRPr>
            </a:p>
          </p:txBody>
        </p:sp>
        <p:sp>
          <p:nvSpPr>
            <p:cNvPr id="18" name="文本框 17"/>
            <p:cNvSpPr txBox="1"/>
            <p:nvPr/>
          </p:nvSpPr>
          <p:spPr>
            <a:xfrm rot="20280000">
              <a:off x="14330" y="1540"/>
              <a:ext cx="1248" cy="1888"/>
            </a:xfrm>
            <a:prstGeom prst="rect">
              <a:avLst/>
            </a:prstGeom>
            <a:noFill/>
          </p:spPr>
          <p:txBody>
            <a:bodyPr wrap="none" rtlCol="0">
              <a:spAutoFit/>
            </a:bodyPr>
            <a:p>
              <a:pPr>
                <a:lnSpc>
                  <a:spcPct val="10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分数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小数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0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整数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19" name="组合 18"/>
          <p:cNvGrpSpPr/>
          <p:nvPr/>
        </p:nvGrpSpPr>
        <p:grpSpPr>
          <a:xfrm>
            <a:off x="4395470" y="5643657"/>
            <a:ext cx="2771775" cy="770148"/>
            <a:chOff x="6954" y="8449"/>
            <a:chExt cx="4365" cy="1638"/>
          </a:xfrm>
        </p:grpSpPr>
        <p:sp>
          <p:nvSpPr>
            <p:cNvPr id="20" name="Freeform 62"/>
            <p:cNvSpPr>
              <a:spLocks noChangeAspect="1"/>
            </p:cNvSpPr>
            <p:nvPr/>
          </p:nvSpPr>
          <p:spPr bwMode="auto">
            <a:xfrm rot="16200000">
              <a:off x="8317" y="7085"/>
              <a:ext cx="1638" cy="436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FF2691"/>
            </a:solidFill>
            <a:ln>
              <a:noFill/>
            </a:ln>
          </p:spPr>
          <p:txBody>
            <a:bodyPr vert="horz" wrap="square" lIns="184573" tIns="92287" rIns="184573" bIns="92287" numCol="1" anchor="t" anchorCtr="0" compatLnSpc="1"/>
            <a:p>
              <a:endParaRPr lang="en-US" sz="200">
                <a:solidFill>
                  <a:srgbClr val="5A0000"/>
                </a:solidFill>
              </a:endParaRPr>
            </a:p>
          </p:txBody>
        </p:sp>
        <p:sp>
          <p:nvSpPr>
            <p:cNvPr id="21" name="文本框 20"/>
            <p:cNvSpPr txBox="1"/>
            <p:nvPr/>
          </p:nvSpPr>
          <p:spPr>
            <a:xfrm>
              <a:off x="7988" y="8756"/>
              <a:ext cx="2208" cy="979"/>
            </a:xfrm>
            <a:prstGeom prst="rect">
              <a:avLst/>
            </a:prstGeom>
            <a:noFill/>
          </p:spPr>
          <p:txBody>
            <a:bodyPr wrap="squar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相互依存</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29" name="图片 28" descr="图片1"/>
          <p:cNvPicPr>
            <a:picLocks noChangeAspect="1"/>
          </p:cNvPicPr>
          <p:nvPr/>
        </p:nvPicPr>
        <p:blipFill>
          <a:blip r:embed="rId2"/>
          <a:stretch>
            <a:fillRect/>
          </a:stretch>
        </p:blipFill>
        <p:spPr>
          <a:xfrm rot="19980000">
            <a:off x="5989320" y="2205990"/>
            <a:ext cx="902335" cy="816610"/>
          </a:xfrm>
          <a:prstGeom prst="rect">
            <a:avLst/>
          </a:prstGeom>
        </p:spPr>
      </p:pic>
      <p:pic>
        <p:nvPicPr>
          <p:cNvPr id="30" name="图片 29" descr="图片1"/>
          <p:cNvPicPr>
            <a:picLocks noChangeAspect="1"/>
          </p:cNvPicPr>
          <p:nvPr/>
        </p:nvPicPr>
        <p:blipFill>
          <a:blip r:embed="rId2"/>
          <a:stretch>
            <a:fillRect/>
          </a:stretch>
        </p:blipFill>
        <p:spPr>
          <a:xfrm rot="5400000">
            <a:off x="5361940" y="3745230"/>
            <a:ext cx="902335" cy="816610"/>
          </a:xfrm>
          <a:prstGeom prst="rect">
            <a:avLst/>
          </a:prstGeom>
        </p:spPr>
      </p:pic>
      <p:pic>
        <p:nvPicPr>
          <p:cNvPr id="31" name="图片 30" descr="图片1"/>
          <p:cNvPicPr>
            <a:picLocks noChangeAspect="1"/>
          </p:cNvPicPr>
          <p:nvPr/>
        </p:nvPicPr>
        <p:blipFill>
          <a:blip r:embed="rId2"/>
          <a:stretch>
            <a:fillRect/>
          </a:stretch>
        </p:blipFill>
        <p:spPr>
          <a:xfrm rot="12720000">
            <a:off x="4494530" y="2312035"/>
            <a:ext cx="902335" cy="816610"/>
          </a:xfrm>
          <a:prstGeom prst="rect">
            <a:avLst/>
          </a:prstGeom>
        </p:spPr>
      </p:pic>
      <p:pic>
        <p:nvPicPr>
          <p:cNvPr id="32" name="图片 31" descr="图片1"/>
          <p:cNvPicPr>
            <a:picLocks noChangeAspect="1"/>
          </p:cNvPicPr>
          <p:nvPr/>
        </p:nvPicPr>
        <p:blipFill>
          <a:blip r:embed="rId2"/>
          <a:stretch>
            <a:fillRect/>
          </a:stretch>
        </p:blipFill>
        <p:spPr>
          <a:xfrm rot="11340000">
            <a:off x="2519680" y="1852295"/>
            <a:ext cx="902335" cy="816610"/>
          </a:xfrm>
          <a:prstGeom prst="rect">
            <a:avLst/>
          </a:prstGeom>
        </p:spPr>
      </p:pic>
      <p:pic>
        <p:nvPicPr>
          <p:cNvPr id="33" name="图片 32" descr="图片1"/>
          <p:cNvPicPr>
            <a:picLocks noChangeAspect="1"/>
          </p:cNvPicPr>
          <p:nvPr/>
        </p:nvPicPr>
        <p:blipFill>
          <a:blip r:embed="rId2"/>
          <a:stretch>
            <a:fillRect/>
          </a:stretch>
        </p:blipFill>
        <p:spPr>
          <a:xfrm rot="20760000">
            <a:off x="7973695" y="1609090"/>
            <a:ext cx="902335" cy="816610"/>
          </a:xfrm>
          <a:prstGeom prst="rect">
            <a:avLst/>
          </a:prstGeom>
        </p:spPr>
      </p:pic>
      <p:pic>
        <p:nvPicPr>
          <p:cNvPr id="34" name="图片 33" descr="图片1"/>
          <p:cNvPicPr>
            <a:picLocks noChangeAspect="1"/>
          </p:cNvPicPr>
          <p:nvPr/>
        </p:nvPicPr>
        <p:blipFill>
          <a:blip r:embed="rId2"/>
          <a:stretch>
            <a:fillRect/>
          </a:stretch>
        </p:blipFill>
        <p:spPr>
          <a:xfrm rot="5400000">
            <a:off x="5361940" y="5029200"/>
            <a:ext cx="902335" cy="8166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childTnLst>
                          </p:cTn>
                        </p:par>
                        <p:par>
                          <p:cTn id="14" fill="hold">
                            <p:stCondLst>
                              <p:cond delay="500"/>
                            </p:stCondLst>
                            <p:childTnLst>
                              <p:par>
                                <p:cTn id="15" presetID="22" presetClass="entr" presetSubtype="2"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up)">
                                      <p:cBhvr>
                                        <p:cTn id="31" dur="500"/>
                                        <p:tgtEl>
                                          <p:spTgt spid="30"/>
                                        </p:tgtEl>
                                      </p:cBhvr>
                                    </p:animEffect>
                                  </p:childTnLst>
                                </p:cTn>
                              </p:par>
                            </p:childTnLst>
                          </p:cTn>
                        </p:par>
                        <p:par>
                          <p:cTn id="32" fill="hold">
                            <p:stCondLst>
                              <p:cond delay="500"/>
                            </p:stCondLst>
                            <p:childTnLst>
                              <p:par>
                                <p:cTn id="33" presetID="22" presetClass="entr" presetSubtype="1"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up)">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p:stCondLst>
                              <p:cond delay="500"/>
                            </p:stCondLst>
                            <p:childTnLst>
                              <p:par>
                                <p:cTn id="42" presetID="22" presetClass="entr" presetSubtype="2" fill="hold"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right)">
                                      <p:cBhvr>
                                        <p:cTn id="44" dur="500"/>
                                        <p:tgtEl>
                                          <p:spTgt spid="25"/>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par>
                          <p:cTn id="50" fill="hold">
                            <p:stCondLst>
                              <p:cond delay="500"/>
                            </p:stCondLst>
                            <p:childTnLst>
                              <p:par>
                                <p:cTn id="51" presetID="22" presetClass="entr" presetSubtype="8"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left)">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1" fill="hold" nodeType="click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wipe(up)">
                                      <p:cBhvr>
                                        <p:cTn id="58" dur="500"/>
                                        <p:tgtEl>
                                          <p:spTgt spid="34"/>
                                        </p:tgtEl>
                                      </p:cBhvr>
                                    </p:animEffect>
                                  </p:childTnLst>
                                </p:cTn>
                              </p:par>
                            </p:childTnLst>
                          </p:cTn>
                        </p:par>
                        <p:par>
                          <p:cTn id="59" fill="hold">
                            <p:stCondLst>
                              <p:cond delay="500"/>
                            </p:stCondLst>
                            <p:childTnLst>
                              <p:par>
                                <p:cTn id="60" presetID="22" presetClass="entr" presetSubtype="1"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up)">
                                      <p:cBhvr>
                                        <p:cTn id="6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65450" y="811530"/>
            <a:ext cx="3535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下面哪两个数互为倒数？</a:t>
            </a:r>
            <a:endParaRPr lang="zh-CN" altLang="en-US" sz="2400">
              <a:latin typeface="微软雅黑" panose="020B0503020204020204" pitchFamily="34" charset="-122"/>
              <a:ea typeface="微软雅黑" panose="020B0503020204020204" pitchFamily="34" charset="-122"/>
            </a:endParaRPr>
          </a:p>
        </p:txBody>
      </p:sp>
      <p:grpSp>
        <p:nvGrpSpPr>
          <p:cNvPr id="5" name="Group 6"/>
          <p:cNvGrpSpPr/>
          <p:nvPr/>
        </p:nvGrpSpPr>
        <p:grpSpPr>
          <a:xfrm>
            <a:off x="2105660" y="2132013"/>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2951480" y="222059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3785235" y="2132013"/>
            <a:ext cx="576263" cy="71755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a:off x="4635500" y="2131378"/>
            <a:ext cx="576263" cy="71755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3" name="Group 6"/>
          <p:cNvGrpSpPr/>
          <p:nvPr/>
        </p:nvGrpSpPr>
        <p:grpSpPr>
          <a:xfrm>
            <a:off x="5631815" y="2132013"/>
            <a:ext cx="576263" cy="71755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6501130" y="2192020"/>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9" name="Group 6"/>
          <p:cNvGrpSpPr/>
          <p:nvPr/>
        </p:nvGrpSpPr>
        <p:grpSpPr>
          <a:xfrm>
            <a:off x="7381240" y="2131378"/>
            <a:ext cx="576263" cy="71755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2" name="文本框 21"/>
          <p:cNvSpPr txBox="1"/>
          <p:nvPr/>
        </p:nvSpPr>
        <p:spPr>
          <a:xfrm>
            <a:off x="8336915" y="2191385"/>
            <a:ext cx="36131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endParaRPr>
          </a:p>
        </p:txBody>
      </p:sp>
      <p:sp>
        <p:nvSpPr>
          <p:cNvPr id="29" name="TextBox 72"/>
          <p:cNvSpPr txBox="1"/>
          <p:nvPr/>
        </p:nvSpPr>
        <p:spPr>
          <a:xfrm>
            <a:off x="1639570" y="3582035"/>
            <a:ext cx="4861560" cy="460375"/>
          </a:xfrm>
          <a:prstGeom prst="rect">
            <a:avLst/>
          </a:prstGeom>
          <a:noFill/>
          <a:effectLst>
            <a:softEdge rad="63500"/>
          </a:effectLst>
        </p:spPr>
        <p:style>
          <a:lnRef idx="2">
            <a:schemeClr val="accent5">
              <a:shade val="50000"/>
            </a:schemeClr>
          </a:lnRef>
          <a:fillRef idx="1">
            <a:schemeClr val="accent5"/>
          </a:fillRef>
          <a:effectRef idx="0">
            <a:schemeClr val="accent5"/>
          </a:effectRef>
          <a:fontRef idx="minor">
            <a:schemeClr val="lt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rPr>
              <a:t>怎样判断两个数互为倒数呢？</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522095" y="4584065"/>
            <a:ext cx="3995420" cy="1080135"/>
            <a:chOff x="1588" y="4904"/>
            <a:chExt cx="6292" cy="1701"/>
          </a:xfrm>
        </p:grpSpPr>
        <p:sp>
          <p:nvSpPr>
            <p:cNvPr id="31" name="Rectangle 5"/>
            <p:cNvSpPr/>
            <p:nvPr/>
          </p:nvSpPr>
          <p:spPr bwMode="auto">
            <a:xfrm rot="5400000" flipV="1">
              <a:off x="3965" y="2526"/>
              <a:ext cx="1323" cy="6078"/>
            </a:xfrm>
            <a:prstGeom prst="rect">
              <a:avLst/>
            </a:prstGeom>
            <a:solidFill>
              <a:schemeClr val="accent2">
                <a:lumMod val="60000"/>
                <a:lumOff val="40000"/>
              </a:schemeClr>
            </a:solidFill>
            <a:ln w="9525">
              <a:noFill/>
              <a:round/>
            </a:ln>
          </p:spPr>
          <p:txBody>
            <a:bodyPr vert="horz" wrap="square" lIns="246097" tIns="123048" rIns="246097" bIns="123048" numCol="1" rtlCol="0" anchor="t" anchorCtr="0" compatLnSpc="1"/>
            <a:p>
              <a:pPr algn="ctr"/>
              <a:endParaRPr lang="en-US" sz="4845" dirty="0"/>
            </a:p>
          </p:txBody>
        </p:sp>
        <p:sp>
          <p:nvSpPr>
            <p:cNvPr id="32" name="Right Triangle 8"/>
            <p:cNvSpPr/>
            <p:nvPr/>
          </p:nvSpPr>
          <p:spPr bwMode="auto">
            <a:xfrm rot="5400000">
              <a:off x="7074" y="6013"/>
              <a:ext cx="378" cy="806"/>
            </a:xfrm>
            <a:prstGeom prst="rtTriangle">
              <a:avLst/>
            </a:prstGeom>
            <a:solidFill>
              <a:srgbClr val="174C95"/>
            </a:solidFill>
            <a:ln w="9525">
              <a:noFill/>
              <a:round/>
            </a:ln>
          </p:spPr>
          <p:txBody>
            <a:bodyPr vert="horz" wrap="square" lIns="246097" tIns="123048" rIns="246097" bIns="123048" numCol="1" rtlCol="0" anchor="t" anchorCtr="0" compatLnSpc="1"/>
            <a:p>
              <a:pPr algn="ctr"/>
              <a:endParaRPr lang="en-US" sz="4845"/>
            </a:p>
          </p:txBody>
        </p:sp>
        <p:sp>
          <p:nvSpPr>
            <p:cNvPr id="45" name="TextBox 72"/>
            <p:cNvSpPr txBox="1"/>
            <p:nvPr/>
          </p:nvSpPr>
          <p:spPr>
            <a:xfrm>
              <a:off x="1847" y="5203"/>
              <a:ext cx="6033" cy="725"/>
            </a:xfrm>
            <a:prstGeom prst="rect">
              <a:avLst/>
            </a:prstGeom>
            <a:noFill/>
            <a:effectLst>
              <a:softEdge rad="63500"/>
            </a:effectLst>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看两个数的</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乘积</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是不是</a:t>
              </a:r>
              <a:r>
                <a:rPr lang="en-US" altLang="zh-CN"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6" name="组合 45"/>
          <p:cNvGrpSpPr/>
          <p:nvPr/>
        </p:nvGrpSpPr>
        <p:grpSpPr>
          <a:xfrm>
            <a:off x="5840730" y="4329430"/>
            <a:ext cx="3657600" cy="1795780"/>
            <a:chOff x="9798" y="4503"/>
            <a:chExt cx="5760" cy="2828"/>
          </a:xfrm>
        </p:grpSpPr>
        <p:sp>
          <p:nvSpPr>
            <p:cNvPr id="47" name="Rectangle 79"/>
            <p:cNvSpPr/>
            <p:nvPr/>
          </p:nvSpPr>
          <p:spPr bwMode="auto">
            <a:xfrm rot="5400000" flipV="1">
              <a:off x="11478" y="2883"/>
              <a:ext cx="2200" cy="5441"/>
            </a:xfrm>
            <a:prstGeom prst="rect">
              <a:avLst/>
            </a:prstGeom>
            <a:solidFill>
              <a:schemeClr val="accent4">
                <a:lumMod val="60000"/>
                <a:lumOff val="40000"/>
              </a:schemeClr>
            </a:solidFill>
            <a:ln w="9525">
              <a:noFill/>
              <a:round/>
            </a:ln>
          </p:spPr>
          <p:txBody>
            <a:bodyPr vert="horz" wrap="square" lIns="246097" tIns="123048" rIns="246097" bIns="123048" numCol="1" rtlCol="0" anchor="t" anchorCtr="0" compatLnSpc="1"/>
            <a:p>
              <a:pPr algn="ctr"/>
              <a:endParaRPr lang="en-US" sz="4845" dirty="0"/>
            </a:p>
          </p:txBody>
        </p:sp>
        <p:sp>
          <p:nvSpPr>
            <p:cNvPr id="48" name="Right Triangle 80"/>
            <p:cNvSpPr/>
            <p:nvPr/>
          </p:nvSpPr>
          <p:spPr bwMode="auto">
            <a:xfrm rot="5400000">
              <a:off x="14548" y="6581"/>
              <a:ext cx="628" cy="873"/>
            </a:xfrm>
            <a:prstGeom prst="rtTriangle">
              <a:avLst/>
            </a:prstGeom>
            <a:solidFill>
              <a:schemeClr val="accent4">
                <a:lumMod val="75000"/>
              </a:schemeClr>
            </a:solidFill>
            <a:ln w="9525">
              <a:noFill/>
              <a:round/>
            </a:ln>
          </p:spPr>
          <p:txBody>
            <a:bodyPr vert="horz" wrap="square" lIns="246097" tIns="123048" rIns="246097" bIns="123048" numCol="1" rtlCol="0" anchor="t" anchorCtr="0" compatLnSpc="1"/>
            <a:p>
              <a:pPr algn="ctr"/>
              <a:endParaRPr lang="en-US" sz="4845"/>
            </a:p>
          </p:txBody>
        </p:sp>
        <p:sp>
          <p:nvSpPr>
            <p:cNvPr id="49" name="TextBox 74"/>
            <p:cNvSpPr txBox="1"/>
            <p:nvPr/>
          </p:nvSpPr>
          <p:spPr>
            <a:xfrm>
              <a:off x="9798" y="4787"/>
              <a:ext cx="5761" cy="1557"/>
            </a:xfrm>
            <a:prstGeom prst="rect">
              <a:avLst/>
            </a:prstGeom>
            <a:noFill/>
            <a:effectLst>
              <a:softEdge rad="127000"/>
            </a:effectLst>
          </p:spPr>
          <p:style>
            <a:lnRef idx="1">
              <a:schemeClr val="dk1"/>
            </a:lnRef>
            <a:fillRef idx="2">
              <a:schemeClr val="dk1"/>
            </a:fillRef>
            <a:effectRef idx="1">
              <a:schemeClr val="dk1"/>
            </a:effectRef>
            <a:fontRef idx="minor">
              <a:schemeClr val="dk1"/>
            </a:fontRef>
          </p:style>
          <p:txBody>
            <a:bodyPr wrap="square" rtlCol="0">
              <a:spAutoFit/>
            </a:bodyPr>
            <a:p>
              <a:pPr>
                <a:lnSpc>
                  <a:spcPts val="35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相乘的两个数的分子和</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nSpc>
                  <a:spcPts val="35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分母是否</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颠倒</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了</a:t>
              </a:r>
              <a:r>
                <a:rPr lang="zh-CN" altLang="en-US" sz="2400"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位置。</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50" name="图片 49" descr="图片231"/>
          <p:cNvPicPr>
            <a:picLocks noChangeAspect="1"/>
          </p:cNvPicPr>
          <p:nvPr/>
        </p:nvPicPr>
        <p:blipFill>
          <a:blip r:embed="rId2"/>
          <a:stretch>
            <a:fillRect/>
          </a:stretch>
        </p:blipFill>
        <p:spPr>
          <a:xfrm>
            <a:off x="523875" y="3312795"/>
            <a:ext cx="998220" cy="998220"/>
          </a:xfrm>
          <a:prstGeom prst="rect">
            <a:avLst/>
          </a:prstGeom>
        </p:spPr>
      </p:pic>
      <p:grpSp>
        <p:nvGrpSpPr>
          <p:cNvPr id="51" name="组合 50"/>
          <p:cNvGrpSpPr/>
          <p:nvPr/>
        </p:nvGrpSpPr>
        <p:grpSpPr>
          <a:xfrm rot="0">
            <a:off x="1560830" y="1753235"/>
            <a:ext cx="7793990" cy="1307465"/>
            <a:chOff x="1895" y="4083"/>
            <a:chExt cx="7143" cy="2324"/>
          </a:xfrm>
        </p:grpSpPr>
        <p:sp>
          <p:nvSpPr>
            <p:cNvPr id="52" name="圆角矩形 51"/>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3" name="圆角矩形 52"/>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p:tgtEl>
                                          <p:spTgt spid="50"/>
                                        </p:tgtEl>
                                        <p:attrNameLst>
                                          <p:attrName>ppt_x</p:attrName>
                                        </p:attrNameLst>
                                      </p:cBhvr>
                                      <p:tavLst>
                                        <p:tav tm="0">
                                          <p:val>
                                            <p:strVal val="#ppt_x-#ppt_w*1.125000"/>
                                          </p:val>
                                        </p:tav>
                                        <p:tav tm="100000">
                                          <p:val>
                                            <p:strVal val="#ppt_x"/>
                                          </p:val>
                                        </p:tav>
                                      </p:tavLst>
                                    </p:anim>
                                    <p:animEffect transition="in" filter="wipe(right)">
                                      <p:cBhvr>
                                        <p:cTn id="8" dur="500"/>
                                        <p:tgtEl>
                                          <p:spTgt spid="50"/>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ppt_x</p:attrName>
                                        </p:attrNameLst>
                                      </p:cBhvr>
                                      <p:tavLst>
                                        <p:tav tm="0">
                                          <p:val>
                                            <p:strVal val="#ppt_x-#ppt_w*1.125000"/>
                                          </p:val>
                                        </p:tav>
                                        <p:tav tm="100000">
                                          <p:val>
                                            <p:strVal val="#ppt_x"/>
                                          </p:val>
                                        </p:tav>
                                      </p:tavLst>
                                    </p:anim>
                                    <p:animEffect transition="in" filter="wipe(right)">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p:cTn id="17" dur="500" fill="hold"/>
                                        <p:tgtEl>
                                          <p:spTgt spid="30"/>
                                        </p:tgtEl>
                                        <p:attrNameLst>
                                          <p:attrName>ppt_w</p:attrName>
                                        </p:attrNameLst>
                                      </p:cBhvr>
                                      <p:tavLst>
                                        <p:tav tm="0">
                                          <p:val>
                                            <p:fltVal val="0"/>
                                          </p:val>
                                        </p:tav>
                                        <p:tav tm="100000">
                                          <p:val>
                                            <p:strVal val="#ppt_w"/>
                                          </p:val>
                                        </p:tav>
                                      </p:tavLst>
                                    </p:anim>
                                    <p:anim calcmode="lin" valueType="num">
                                      <p:cBhvr>
                                        <p:cTn id="18"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2" name="组合 51"/>
          <p:cNvGrpSpPr/>
          <p:nvPr/>
        </p:nvGrpSpPr>
        <p:grpSpPr>
          <a:xfrm>
            <a:off x="3003550" y="4242435"/>
            <a:ext cx="4378325" cy="1512570"/>
            <a:chOff x="2549" y="5419"/>
            <a:chExt cx="7216" cy="2382"/>
          </a:xfrm>
        </p:grpSpPr>
        <p:pic>
          <p:nvPicPr>
            <p:cNvPr id="53" name="图片 52" descr="t01ee3703a08c94e376"/>
            <p:cNvPicPr>
              <a:picLocks noChangeAspect="1"/>
            </p:cNvPicPr>
            <p:nvPr/>
          </p:nvPicPr>
          <p:blipFill>
            <a:blip r:embed="rId2">
              <a:clrChange>
                <a:clrFrom>
                  <a:srgbClr val="FFFFFF">
                    <a:alpha val="100000"/>
                  </a:srgbClr>
                </a:clrFrom>
                <a:clrTo>
                  <a:srgbClr val="FFFFFF">
                    <a:alpha val="100000"/>
                    <a:alpha val="0"/>
                  </a:srgbClr>
                </a:clrTo>
              </a:clrChange>
            </a:blip>
            <a:srcRect l="12750" t="37233" r="11067" b="34550"/>
            <a:stretch>
              <a:fillRect/>
            </a:stretch>
          </p:blipFill>
          <p:spPr>
            <a:xfrm>
              <a:off x="2549" y="5419"/>
              <a:ext cx="7216" cy="2382"/>
            </a:xfrm>
            <a:prstGeom prst="rect">
              <a:avLst/>
            </a:prstGeom>
          </p:spPr>
        </p:pic>
        <p:grpSp>
          <p:nvGrpSpPr>
            <p:cNvPr id="54" name="组合 53"/>
            <p:cNvGrpSpPr/>
            <p:nvPr/>
          </p:nvGrpSpPr>
          <p:grpSpPr>
            <a:xfrm>
              <a:off x="3897" y="5982"/>
              <a:ext cx="4629" cy="1704"/>
              <a:chOff x="8060" y="6144"/>
              <a:chExt cx="4629" cy="1704"/>
            </a:xfrm>
          </p:grpSpPr>
          <p:sp>
            <p:nvSpPr>
              <p:cNvPr id="61" name="文本框 60"/>
              <p:cNvSpPr txBox="1"/>
              <p:nvPr/>
            </p:nvSpPr>
            <p:spPr>
              <a:xfrm>
                <a:off x="8629" y="6233"/>
                <a:ext cx="4060" cy="1615"/>
              </a:xfrm>
              <a:prstGeom prst="rect">
                <a:avLst/>
              </a:prstGeom>
              <a:noFill/>
            </p:spPr>
            <p:txBody>
              <a:bodyPr wrap="squar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和</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5" name="Group 6"/>
              <p:cNvGrpSpPr/>
              <p:nvPr/>
            </p:nvGrpSpPr>
            <p:grpSpPr>
              <a:xfrm>
                <a:off x="8060" y="6144"/>
                <a:ext cx="908" cy="1130"/>
                <a:chOff x="4876" y="2840"/>
                <a:chExt cx="363" cy="452"/>
              </a:xfrm>
            </p:grpSpPr>
            <p:sp>
              <p:nvSpPr>
                <p:cNvPr id="5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58" name="Group 6"/>
              <p:cNvGrpSpPr/>
              <p:nvPr/>
            </p:nvGrpSpPr>
            <p:grpSpPr>
              <a:xfrm>
                <a:off x="9490" y="6144"/>
                <a:ext cx="908" cy="1130"/>
                <a:chOff x="4876" y="2840"/>
                <a:chExt cx="363" cy="452"/>
              </a:xfrm>
            </p:grpSpPr>
            <p:sp>
              <p:nvSpPr>
                <p:cNvPr id="5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6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65450" y="811530"/>
            <a:ext cx="3535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下面哪两个数互为倒数？</a:t>
            </a:r>
            <a:endParaRPr lang="zh-CN" altLang="en-US" sz="2400">
              <a:latin typeface="微软雅黑" panose="020B0503020204020204" pitchFamily="34" charset="-122"/>
              <a:ea typeface="微软雅黑" panose="020B0503020204020204" pitchFamily="34" charset="-122"/>
            </a:endParaRPr>
          </a:p>
        </p:txBody>
      </p:sp>
      <p:sp>
        <p:nvSpPr>
          <p:cNvPr id="25" name="文本框 24"/>
          <p:cNvSpPr txBox="1"/>
          <p:nvPr/>
        </p:nvSpPr>
        <p:spPr>
          <a:xfrm>
            <a:off x="3032760" y="3098800"/>
            <a:ext cx="3400425" cy="460375"/>
          </a:xfrm>
          <a:prstGeom prst="rect">
            <a:avLst/>
          </a:prstGeom>
          <a:noFill/>
        </p:spPr>
        <p:txBody>
          <a:bodyPr wrap="none" rtlCol="0">
            <a:spAutoFit/>
          </a:bodyPr>
          <a:p>
            <a:r>
              <a:rPr lang="zh-CN" altLang="en-US" sz="2400"/>
              <a:t>看两个数的乘积是不是</a:t>
            </a:r>
            <a:r>
              <a:rPr lang="en-US" altLang="zh-CN" sz="2400"/>
              <a:t>1</a:t>
            </a:r>
            <a:endParaRPr lang="en-US" altLang="zh-CN" sz="2400"/>
          </a:p>
        </p:txBody>
      </p:sp>
      <p:grpSp>
        <p:nvGrpSpPr>
          <p:cNvPr id="33" name="组合 32"/>
          <p:cNvGrpSpPr/>
          <p:nvPr/>
        </p:nvGrpSpPr>
        <p:grpSpPr>
          <a:xfrm rot="0">
            <a:off x="1047750" y="4565015"/>
            <a:ext cx="1536700" cy="717550"/>
            <a:chOff x="7518" y="3500"/>
            <a:chExt cx="2420" cy="1130"/>
          </a:xfrm>
        </p:grpSpPr>
        <p:grpSp>
          <p:nvGrpSpPr>
            <p:cNvPr id="34" name="Group 6"/>
            <p:cNvGrpSpPr/>
            <p:nvPr/>
          </p:nvGrpSpPr>
          <p:grpSpPr>
            <a:xfrm>
              <a:off x="7518" y="3500"/>
              <a:ext cx="908" cy="113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7" name="文本框 36"/>
            <p:cNvSpPr txBox="1"/>
            <p:nvPr/>
          </p:nvSpPr>
          <p:spPr>
            <a:xfrm>
              <a:off x="8086" y="3564"/>
              <a:ext cx="1852"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p:txBody>
        </p:sp>
        <p:grpSp>
          <p:nvGrpSpPr>
            <p:cNvPr id="41" name="Group 6"/>
            <p:cNvGrpSpPr/>
            <p:nvPr/>
          </p:nvGrpSpPr>
          <p:grpSpPr>
            <a:xfrm>
              <a:off x="8789" y="3500"/>
              <a:ext cx="908" cy="113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5</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3</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44" name="文本框 43"/>
          <p:cNvSpPr txBox="1"/>
          <p:nvPr/>
        </p:nvSpPr>
        <p:spPr>
          <a:xfrm>
            <a:off x="2466340" y="4623435"/>
            <a:ext cx="361315" cy="460375"/>
          </a:xfrm>
          <a:prstGeom prst="rect">
            <a:avLst/>
          </a:prstGeom>
          <a:noFill/>
        </p:spPr>
        <p:txBody>
          <a:bodyPr wrap="squar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51" name="组合 50"/>
          <p:cNvGrpSpPr/>
          <p:nvPr/>
        </p:nvGrpSpPr>
        <p:grpSpPr>
          <a:xfrm>
            <a:off x="1263650" y="2743200"/>
            <a:ext cx="1700530" cy="939165"/>
            <a:chOff x="1990" y="4929"/>
            <a:chExt cx="2678" cy="1479"/>
          </a:xfrm>
        </p:grpSpPr>
        <p:grpSp>
          <p:nvGrpSpPr>
            <p:cNvPr id="24" name="组合 23"/>
            <p:cNvGrpSpPr/>
            <p:nvPr/>
          </p:nvGrpSpPr>
          <p:grpSpPr>
            <a:xfrm>
              <a:off x="2400" y="5294"/>
              <a:ext cx="2268" cy="1114"/>
              <a:chOff x="2400" y="5294"/>
              <a:chExt cx="2268" cy="1114"/>
            </a:xfrm>
          </p:grpSpPr>
          <p:pic>
            <p:nvPicPr>
              <p:cNvPr id="9" name="图片 8" descr="ea2b6ef3-3ed7-4fee-9424-b6ad66825633"/>
              <p:cNvPicPr>
                <a:picLocks noChangeAspect="1"/>
              </p:cNvPicPr>
              <p:nvPr/>
            </p:nvPicPr>
            <p:blipFill>
              <a:blip r:embed="rId3"/>
              <a:stretch>
                <a:fillRect/>
              </a:stretch>
            </p:blipFill>
            <p:spPr>
              <a:xfrm>
                <a:off x="2400" y="5294"/>
                <a:ext cx="2269" cy="1114"/>
              </a:xfrm>
              <a:prstGeom prst="rect">
                <a:avLst/>
              </a:prstGeom>
            </p:spPr>
          </p:pic>
          <p:sp>
            <p:nvSpPr>
              <p:cNvPr id="23" name="文本框 22"/>
              <p:cNvSpPr txBox="1"/>
              <p:nvPr/>
            </p:nvSpPr>
            <p:spPr>
              <a:xfrm>
                <a:off x="2642" y="5489"/>
                <a:ext cx="1728" cy="725"/>
              </a:xfrm>
              <a:prstGeom prst="rect">
                <a:avLst/>
              </a:prstGeom>
              <a:noFill/>
            </p:spPr>
            <p:txBody>
              <a:bodyPr wrap="none" rtlCol="0">
                <a:spAutoFit/>
              </a:bodyPr>
              <a:p>
                <a:r>
                  <a:rPr lang="zh-CN" altLang="en-US" sz="2400"/>
                  <a:t>方法一</a:t>
                </a:r>
                <a:endParaRPr lang="zh-CN" altLang="en-US" sz="2400"/>
              </a:p>
            </p:txBody>
          </p:sp>
        </p:grpSp>
        <p:pic>
          <p:nvPicPr>
            <p:cNvPr id="50" name="图片 49" descr="图片296"/>
            <p:cNvPicPr>
              <a:picLocks noChangeAspect="1"/>
            </p:cNvPicPr>
            <p:nvPr/>
          </p:nvPicPr>
          <p:blipFill>
            <a:blip r:embed="rId4"/>
            <a:stretch>
              <a:fillRect/>
            </a:stretch>
          </p:blipFill>
          <p:spPr>
            <a:xfrm>
              <a:off x="1990" y="4929"/>
              <a:ext cx="931" cy="941"/>
            </a:xfrm>
            <a:prstGeom prst="rect">
              <a:avLst/>
            </a:prstGeom>
          </p:spPr>
        </p:pic>
      </p:grpSp>
      <p:pic>
        <p:nvPicPr>
          <p:cNvPr id="62" name="图片 61" descr="16pic_7801923_s"/>
          <p:cNvPicPr>
            <a:picLocks noChangeAspect="1"/>
          </p:cNvPicPr>
          <p:nvPr/>
        </p:nvPicPr>
        <p:blipFill>
          <a:blip r:embed="rId5">
            <a:clrChange>
              <a:clrFrom>
                <a:srgbClr val="FFFFFF">
                  <a:alpha val="100000"/>
                </a:srgbClr>
              </a:clrFrom>
              <a:clrTo>
                <a:srgbClr val="FFFFFF">
                  <a:alpha val="100000"/>
                  <a:alpha val="0"/>
                </a:srgbClr>
              </a:clrTo>
            </a:clrChange>
          </a:blip>
          <a:srcRect l="66340" b="61772"/>
          <a:stretch>
            <a:fillRect/>
          </a:stretch>
        </p:blipFill>
        <p:spPr>
          <a:xfrm>
            <a:off x="6767830" y="4442460"/>
            <a:ext cx="849630" cy="917575"/>
          </a:xfrm>
          <a:prstGeom prst="rect">
            <a:avLst/>
          </a:prstGeom>
        </p:spPr>
      </p:pic>
      <p:pic>
        <p:nvPicPr>
          <p:cNvPr id="63" name="图片 62" descr="360截图20220511205048110"/>
          <p:cNvPicPr/>
          <p:nvPr/>
        </p:nvPicPr>
        <p:blipFill>
          <a:blip r:embed="rId6">
            <a:clrChange>
              <a:clrFrom>
                <a:srgbClr val="FFFFFF">
                  <a:alpha val="100000"/>
                </a:srgbClr>
              </a:clrFrom>
              <a:clrTo>
                <a:srgbClr val="FFFFFF">
                  <a:alpha val="100000"/>
                  <a:alpha val="0"/>
                </a:srgbClr>
              </a:clrTo>
            </a:clrChange>
          </a:blip>
          <a:srcRect r="52924"/>
          <a:stretch>
            <a:fillRect/>
          </a:stretch>
        </p:blipFill>
        <p:spPr>
          <a:xfrm>
            <a:off x="7446645" y="4069715"/>
            <a:ext cx="468902" cy="1764000"/>
          </a:xfrm>
          <a:prstGeom prst="rect">
            <a:avLst/>
          </a:prstGeom>
        </p:spPr>
      </p:pic>
      <p:grpSp>
        <p:nvGrpSpPr>
          <p:cNvPr id="64" name="组合 63"/>
          <p:cNvGrpSpPr/>
          <p:nvPr/>
        </p:nvGrpSpPr>
        <p:grpSpPr>
          <a:xfrm>
            <a:off x="7957820" y="3877310"/>
            <a:ext cx="2670810" cy="935990"/>
            <a:chOff x="10987" y="4667"/>
            <a:chExt cx="4206" cy="1474"/>
          </a:xfrm>
        </p:grpSpPr>
        <p:grpSp>
          <p:nvGrpSpPr>
            <p:cNvPr id="65" name="组合 64"/>
            <p:cNvGrpSpPr/>
            <p:nvPr/>
          </p:nvGrpSpPr>
          <p:grpSpPr>
            <a:xfrm>
              <a:off x="11366" y="4915"/>
              <a:ext cx="3690" cy="1130"/>
              <a:chOff x="9689" y="6163"/>
              <a:chExt cx="3690" cy="1130"/>
            </a:xfrm>
          </p:grpSpPr>
          <p:grpSp>
            <p:nvGrpSpPr>
              <p:cNvPr id="66" name="Group 6"/>
              <p:cNvGrpSpPr/>
              <p:nvPr/>
            </p:nvGrpSpPr>
            <p:grpSpPr>
              <a:xfrm rot="0">
                <a:off x="9689" y="6163"/>
                <a:ext cx="908" cy="1130"/>
                <a:chOff x="4876" y="2840"/>
                <a:chExt cx="363" cy="452"/>
              </a:xfrm>
            </p:grpSpPr>
            <p:sp>
              <p:nvSpPr>
                <p:cNvPr id="6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70" name="Group 6"/>
              <p:cNvGrpSpPr/>
              <p:nvPr/>
            </p:nvGrpSpPr>
            <p:grpSpPr>
              <a:xfrm rot="0">
                <a:off x="12471" y="6163"/>
                <a:ext cx="908" cy="1130"/>
                <a:chOff x="4876" y="2840"/>
                <a:chExt cx="363" cy="452"/>
              </a:xfrm>
            </p:grpSpPr>
            <p:sp>
              <p:nvSpPr>
                <p:cNvPr id="7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7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73" name="文本框 72"/>
              <p:cNvSpPr txBox="1"/>
              <p:nvPr/>
            </p:nvSpPr>
            <p:spPr>
              <a:xfrm>
                <a:off x="10260" y="6275"/>
                <a:ext cx="2208"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74" name="圆角矩形 73"/>
            <p:cNvSpPr/>
            <p:nvPr/>
          </p:nvSpPr>
          <p:spPr>
            <a:xfrm>
              <a:off x="10987" y="4667"/>
              <a:ext cx="4206" cy="1474"/>
            </a:xfrm>
            <a:prstGeom prst="roundRect">
              <a:avLst/>
            </a:prstGeom>
            <a:noFill/>
            <a:ln w="57150">
              <a:solidFill>
                <a:srgbClr val="00B0F0"/>
              </a:solidFill>
            </a:ln>
            <a:effectLst>
              <a:glow rad="165100">
                <a:srgbClr val="0070C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5" name="组合 74"/>
          <p:cNvGrpSpPr/>
          <p:nvPr/>
        </p:nvGrpSpPr>
        <p:grpSpPr>
          <a:xfrm>
            <a:off x="7957820" y="5114925"/>
            <a:ext cx="2670810" cy="935990"/>
            <a:chOff x="10986" y="7098"/>
            <a:chExt cx="4206" cy="1474"/>
          </a:xfrm>
        </p:grpSpPr>
        <p:grpSp>
          <p:nvGrpSpPr>
            <p:cNvPr id="76" name="组合 75"/>
            <p:cNvGrpSpPr/>
            <p:nvPr/>
          </p:nvGrpSpPr>
          <p:grpSpPr>
            <a:xfrm>
              <a:off x="11380" y="7363"/>
              <a:ext cx="3690" cy="1130"/>
              <a:chOff x="9689" y="6163"/>
              <a:chExt cx="3690" cy="1130"/>
            </a:xfrm>
          </p:grpSpPr>
          <p:grpSp>
            <p:nvGrpSpPr>
              <p:cNvPr id="77" name="Group 6"/>
              <p:cNvGrpSpPr/>
              <p:nvPr/>
            </p:nvGrpSpPr>
            <p:grpSpPr>
              <a:xfrm rot="0">
                <a:off x="9689" y="6163"/>
                <a:ext cx="908" cy="1130"/>
                <a:chOff x="4876" y="2840"/>
                <a:chExt cx="363" cy="452"/>
              </a:xfrm>
            </p:grpSpPr>
            <p:sp>
              <p:nvSpPr>
                <p:cNvPr id="7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7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80" name="Group 6"/>
              <p:cNvGrpSpPr/>
              <p:nvPr/>
            </p:nvGrpSpPr>
            <p:grpSpPr>
              <a:xfrm rot="0">
                <a:off x="12471" y="6163"/>
                <a:ext cx="908" cy="1130"/>
                <a:chOff x="4876" y="2840"/>
                <a:chExt cx="363" cy="452"/>
              </a:xfrm>
            </p:grpSpPr>
            <p:sp>
              <p:nvSpPr>
                <p:cNvPr id="8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83" name="文本框 82"/>
              <p:cNvSpPr txBox="1"/>
              <p:nvPr/>
            </p:nvSpPr>
            <p:spPr>
              <a:xfrm>
                <a:off x="10260" y="6275"/>
                <a:ext cx="2208" cy="725"/>
              </a:xfrm>
              <a:prstGeom prst="rect">
                <a:avLst/>
              </a:prstGeom>
              <a:noFill/>
            </p:spPr>
            <p:txBody>
              <a:bodyPr wrap="non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的倒数是</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84" name="圆角矩形 83"/>
            <p:cNvSpPr/>
            <p:nvPr/>
          </p:nvSpPr>
          <p:spPr>
            <a:xfrm>
              <a:off x="10986" y="7098"/>
              <a:ext cx="4206" cy="1474"/>
            </a:xfrm>
            <a:prstGeom prst="roundRect">
              <a:avLst/>
            </a:prstGeom>
            <a:noFill/>
            <a:ln w="57150">
              <a:solidFill>
                <a:srgbClr val="00B0F0"/>
              </a:solidFill>
            </a:ln>
            <a:effectLst>
              <a:glow rad="165100">
                <a:srgbClr val="0070C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85" name="图片 84" descr="16pic_7801923_s"/>
          <p:cNvPicPr>
            <a:picLocks noChangeAspect="1"/>
          </p:cNvPicPr>
          <p:nvPr/>
        </p:nvPicPr>
        <p:blipFill>
          <a:blip r:embed="rId5">
            <a:clrChange>
              <a:clrFrom>
                <a:srgbClr val="FFFFFF">
                  <a:alpha val="100000"/>
                </a:srgbClr>
              </a:clrFrom>
              <a:clrTo>
                <a:srgbClr val="FFFFFF">
                  <a:alpha val="100000"/>
                  <a:alpha val="0"/>
                </a:srgbClr>
              </a:clrTo>
            </a:clrChange>
          </a:blip>
          <a:srcRect l="66340" b="61772"/>
          <a:stretch>
            <a:fillRect/>
          </a:stretch>
        </p:blipFill>
        <p:spPr>
          <a:xfrm>
            <a:off x="2682240" y="4394835"/>
            <a:ext cx="849630" cy="917575"/>
          </a:xfrm>
          <a:prstGeom prst="rect">
            <a:avLst/>
          </a:prstGeom>
        </p:spPr>
      </p:pic>
      <p:grpSp>
        <p:nvGrpSpPr>
          <p:cNvPr id="89" name="组合 88"/>
          <p:cNvGrpSpPr/>
          <p:nvPr/>
        </p:nvGrpSpPr>
        <p:grpSpPr>
          <a:xfrm>
            <a:off x="1560830" y="1406525"/>
            <a:ext cx="7793990" cy="1306830"/>
            <a:chOff x="2458" y="2761"/>
            <a:chExt cx="12274" cy="2058"/>
          </a:xfrm>
        </p:grpSpPr>
        <p:grpSp>
          <p:nvGrpSpPr>
            <p:cNvPr id="86" name="Group 6"/>
            <p:cNvGrpSpPr/>
            <p:nvPr/>
          </p:nvGrpSpPr>
          <p:grpSpPr>
            <a:xfrm>
              <a:off x="3316" y="3358"/>
              <a:ext cx="908" cy="1130"/>
              <a:chOff x="4876" y="2840"/>
              <a:chExt cx="363" cy="452"/>
            </a:xfrm>
          </p:grpSpPr>
          <p:sp>
            <p:nvSpPr>
              <p:cNvPr id="8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9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91" name="文本框 90"/>
            <p:cNvSpPr txBox="1"/>
            <p:nvPr/>
          </p:nvSpPr>
          <p:spPr>
            <a:xfrm>
              <a:off x="4648" y="3497"/>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92" name="Group 6"/>
            <p:cNvGrpSpPr/>
            <p:nvPr/>
          </p:nvGrpSpPr>
          <p:grpSpPr>
            <a:xfrm>
              <a:off x="5961" y="3358"/>
              <a:ext cx="908" cy="1130"/>
              <a:chOff x="4876" y="2840"/>
              <a:chExt cx="363" cy="452"/>
            </a:xfrm>
          </p:grpSpPr>
          <p:sp>
            <p:nvSpPr>
              <p:cNvPr id="9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9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95" name="Group 6"/>
            <p:cNvGrpSpPr/>
            <p:nvPr/>
          </p:nvGrpSpPr>
          <p:grpSpPr>
            <a:xfrm>
              <a:off x="7300" y="3357"/>
              <a:ext cx="908" cy="1130"/>
              <a:chOff x="4876" y="2840"/>
              <a:chExt cx="363" cy="452"/>
            </a:xfrm>
          </p:grpSpPr>
          <p:sp>
            <p:nvSpPr>
              <p:cNvPr id="96"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9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98" name="Group 6"/>
            <p:cNvGrpSpPr/>
            <p:nvPr/>
          </p:nvGrpSpPr>
          <p:grpSpPr>
            <a:xfrm>
              <a:off x="8869" y="3358"/>
              <a:ext cx="908" cy="1130"/>
              <a:chOff x="4876" y="2840"/>
              <a:chExt cx="363" cy="452"/>
            </a:xfrm>
          </p:grpSpPr>
          <p:sp>
            <p:nvSpPr>
              <p:cNvPr id="9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0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01" name="文本框 100"/>
            <p:cNvSpPr txBox="1"/>
            <p:nvPr/>
          </p:nvSpPr>
          <p:spPr>
            <a:xfrm>
              <a:off x="10238" y="3452"/>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02" name="Group 6"/>
            <p:cNvGrpSpPr/>
            <p:nvPr/>
          </p:nvGrpSpPr>
          <p:grpSpPr>
            <a:xfrm>
              <a:off x="11624" y="3357"/>
              <a:ext cx="908" cy="1130"/>
              <a:chOff x="4876" y="2840"/>
              <a:chExt cx="363" cy="452"/>
            </a:xfrm>
          </p:grpSpPr>
          <p:sp>
            <p:nvSpPr>
              <p:cNvPr id="10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10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05" name="文本框 104"/>
            <p:cNvSpPr txBox="1"/>
            <p:nvPr/>
          </p:nvSpPr>
          <p:spPr>
            <a:xfrm>
              <a:off x="13129" y="3451"/>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endParaRPr>
            </a:p>
          </p:txBody>
        </p:sp>
        <p:grpSp>
          <p:nvGrpSpPr>
            <p:cNvPr id="106" name="组合 105"/>
            <p:cNvGrpSpPr/>
            <p:nvPr/>
          </p:nvGrpSpPr>
          <p:grpSpPr>
            <a:xfrm rot="0">
              <a:off x="2458" y="2761"/>
              <a:ext cx="12274" cy="2059"/>
              <a:chOff x="1895" y="4083"/>
              <a:chExt cx="7143" cy="2324"/>
            </a:xfrm>
          </p:grpSpPr>
          <p:sp>
            <p:nvSpPr>
              <p:cNvPr id="107" name="圆角矩形 106"/>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8" name="圆角矩形 107"/>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p:tgtEl>
                                          <p:spTgt spid="25"/>
                                        </p:tgtEl>
                                        <p:attrNameLst>
                                          <p:attrName>ppt_y</p:attrName>
                                        </p:attrNameLst>
                                      </p:cBhvr>
                                      <p:tavLst>
                                        <p:tav tm="0">
                                          <p:val>
                                            <p:strVal val="#ppt_y+#ppt_h*1.125000"/>
                                          </p:val>
                                        </p:tav>
                                        <p:tav tm="100000">
                                          <p:val>
                                            <p:strVal val="#ppt_y"/>
                                          </p:val>
                                        </p:tav>
                                      </p:tavLst>
                                    </p:anim>
                                    <p:animEffect transition="in" filter="wipe(up)">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p:tgtEl>
                                          <p:spTgt spid="33"/>
                                        </p:tgtEl>
                                        <p:attrNameLst>
                                          <p:attrName>ppt_y</p:attrName>
                                        </p:attrNameLst>
                                      </p:cBhvr>
                                      <p:tavLst>
                                        <p:tav tm="0">
                                          <p:val>
                                            <p:strVal val="#ppt_y+#ppt_h*1.125000"/>
                                          </p:val>
                                        </p:tav>
                                        <p:tav tm="100000">
                                          <p:val>
                                            <p:strVal val="#ppt_y"/>
                                          </p:val>
                                        </p:tav>
                                      </p:tavLst>
                                    </p:anim>
                                    <p:animEffect transition="in" filter="wipe(up)">
                                      <p:cBhvr>
                                        <p:cTn id="20" dur="500"/>
                                        <p:tgtEl>
                                          <p:spTgt spid="3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additive="base">
                                        <p:cTn id="25" dur="500"/>
                                        <p:tgtEl>
                                          <p:spTgt spid="44"/>
                                        </p:tgtEl>
                                        <p:attrNameLst>
                                          <p:attrName>ppt_y</p:attrName>
                                        </p:attrNameLst>
                                      </p:cBhvr>
                                      <p:tavLst>
                                        <p:tav tm="0">
                                          <p:val>
                                            <p:strVal val="#ppt_y+#ppt_h*1.125000"/>
                                          </p:val>
                                        </p:tav>
                                        <p:tav tm="100000">
                                          <p:val>
                                            <p:strVal val="#ppt_y"/>
                                          </p:val>
                                        </p:tav>
                                      </p:tavLst>
                                    </p:anim>
                                    <p:animEffect transition="in" filter="wipe(up)">
                                      <p:cBhvr>
                                        <p:cTn id="26" dur="500"/>
                                        <p:tgtEl>
                                          <p:spTgt spid="4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wipe(left)">
                                      <p:cBhvr>
                                        <p:cTn id="31" dur="500"/>
                                        <p:tgtEl>
                                          <p:spTgt spid="85"/>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52"/>
                                        </p:tgtEl>
                                        <p:attrNameLst>
                                          <p:attrName>style.visibility</p:attrName>
                                        </p:attrNameLst>
                                      </p:cBhvr>
                                      <p:to>
                                        <p:strVal val="visible"/>
                                      </p:to>
                                    </p:set>
                                    <p:animEffect transition="in" filter="wipe(left)">
                                      <p:cBhvr>
                                        <p:cTn id="36" dur="500"/>
                                        <p:tgtEl>
                                          <p:spTgt spid="52"/>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62"/>
                                        </p:tgtEl>
                                        <p:attrNameLst>
                                          <p:attrName>style.visibility</p:attrName>
                                        </p:attrNameLst>
                                      </p:cBhvr>
                                      <p:to>
                                        <p:strVal val="visible"/>
                                      </p:to>
                                    </p:set>
                                    <p:animEffect transition="in" filter="wipe(left)">
                                      <p:cBhvr>
                                        <p:cTn id="41" dur="500"/>
                                        <p:tgtEl>
                                          <p:spTgt spid="62"/>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wipe(left)">
                                      <p:cBhvr>
                                        <p:cTn id="46" dur="500"/>
                                        <p:tgtEl>
                                          <p:spTgt spid="63"/>
                                        </p:tgtEl>
                                      </p:cBhvr>
                                    </p:animEffect>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nodeType="clickEffect">
                                  <p:stCondLst>
                                    <p:cond delay="0"/>
                                  </p:stCondLst>
                                  <p:childTnLst>
                                    <p:set>
                                      <p:cBhvr>
                                        <p:cTn id="50" dur="1" fill="hold">
                                          <p:stCondLst>
                                            <p:cond delay="0"/>
                                          </p:stCondLst>
                                        </p:cTn>
                                        <p:tgtEl>
                                          <p:spTgt spid="64"/>
                                        </p:tgtEl>
                                        <p:attrNameLst>
                                          <p:attrName>style.visibility</p:attrName>
                                        </p:attrNameLst>
                                      </p:cBhvr>
                                      <p:to>
                                        <p:strVal val="visible"/>
                                      </p:to>
                                    </p:set>
                                    <p:anim calcmode="lin" valueType="num">
                                      <p:cBhvr>
                                        <p:cTn id="51" dur="500" fill="hold"/>
                                        <p:tgtEl>
                                          <p:spTgt spid="64"/>
                                        </p:tgtEl>
                                        <p:attrNameLst>
                                          <p:attrName>ppt_w</p:attrName>
                                        </p:attrNameLst>
                                      </p:cBhvr>
                                      <p:tavLst>
                                        <p:tav tm="0">
                                          <p:val>
                                            <p:fltVal val="0"/>
                                          </p:val>
                                        </p:tav>
                                        <p:tav tm="100000">
                                          <p:val>
                                            <p:strVal val="#ppt_w"/>
                                          </p:val>
                                        </p:tav>
                                      </p:tavLst>
                                    </p:anim>
                                    <p:anim calcmode="lin" valueType="num">
                                      <p:cBhvr>
                                        <p:cTn id="52" dur="500" fill="hold"/>
                                        <p:tgtEl>
                                          <p:spTgt spid="64"/>
                                        </p:tgtEl>
                                        <p:attrNameLst>
                                          <p:attrName>ppt_h</p:attrName>
                                        </p:attrNameLst>
                                      </p:cBhvr>
                                      <p:tavLst>
                                        <p:tav tm="0">
                                          <p:val>
                                            <p:fltVal val="0"/>
                                          </p:val>
                                        </p:tav>
                                        <p:tav tm="100000">
                                          <p:val>
                                            <p:strVal val="#ppt_h"/>
                                          </p:val>
                                        </p:tav>
                                      </p:tavLst>
                                    </p:anim>
                                  </p:childTnLst>
                                </p:cTn>
                              </p:par>
                              <p:par>
                                <p:cTn id="53" presetID="23" presetClass="entr" presetSubtype="16" fill="hold" nodeType="withEffect">
                                  <p:stCondLst>
                                    <p:cond delay="0"/>
                                  </p:stCondLst>
                                  <p:childTnLst>
                                    <p:set>
                                      <p:cBhvr>
                                        <p:cTn id="54" dur="1" fill="hold">
                                          <p:stCondLst>
                                            <p:cond delay="0"/>
                                          </p:stCondLst>
                                        </p:cTn>
                                        <p:tgtEl>
                                          <p:spTgt spid="75"/>
                                        </p:tgtEl>
                                        <p:attrNameLst>
                                          <p:attrName>style.visibility</p:attrName>
                                        </p:attrNameLst>
                                      </p:cBhvr>
                                      <p:to>
                                        <p:strVal val="visible"/>
                                      </p:to>
                                    </p:set>
                                    <p:anim calcmode="lin" valueType="num">
                                      <p:cBhvr>
                                        <p:cTn id="55" dur="500" fill="hold"/>
                                        <p:tgtEl>
                                          <p:spTgt spid="75"/>
                                        </p:tgtEl>
                                        <p:attrNameLst>
                                          <p:attrName>ppt_w</p:attrName>
                                        </p:attrNameLst>
                                      </p:cBhvr>
                                      <p:tavLst>
                                        <p:tav tm="0">
                                          <p:val>
                                            <p:fltVal val="0"/>
                                          </p:val>
                                        </p:tav>
                                        <p:tav tm="100000">
                                          <p:val>
                                            <p:strVal val="#ppt_w"/>
                                          </p:val>
                                        </p:tav>
                                      </p:tavLst>
                                    </p:anim>
                                    <p:anim calcmode="lin" valueType="num">
                                      <p:cBhvr>
                                        <p:cTn id="56" dur="500" fill="hold"/>
                                        <p:tgtEl>
                                          <p:spTgt spid="7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 name="文本框 2"/>
          <p:cNvSpPr txBox="1"/>
          <p:nvPr/>
        </p:nvSpPr>
        <p:spPr>
          <a:xfrm>
            <a:off x="2965450" y="811530"/>
            <a:ext cx="3535680" cy="46037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sym typeface="+mn-ea"/>
              </a:rPr>
              <a:t>下面哪两个数互为倒数？</a:t>
            </a:r>
            <a:endParaRPr lang="zh-CN" altLang="en-US" sz="2400">
              <a:latin typeface="微软雅黑" panose="020B0503020204020204" pitchFamily="34" charset="-122"/>
              <a:ea typeface="微软雅黑" panose="020B0503020204020204" pitchFamily="34" charset="-122"/>
            </a:endParaRPr>
          </a:p>
        </p:txBody>
      </p:sp>
      <p:grpSp>
        <p:nvGrpSpPr>
          <p:cNvPr id="89" name="组合 88"/>
          <p:cNvGrpSpPr/>
          <p:nvPr/>
        </p:nvGrpSpPr>
        <p:grpSpPr>
          <a:xfrm>
            <a:off x="1560830" y="1406525"/>
            <a:ext cx="7793990" cy="1306830"/>
            <a:chOff x="2458" y="2761"/>
            <a:chExt cx="12274" cy="2058"/>
          </a:xfrm>
        </p:grpSpPr>
        <p:grpSp>
          <p:nvGrpSpPr>
            <p:cNvPr id="5" name="Group 6"/>
            <p:cNvGrpSpPr/>
            <p:nvPr/>
          </p:nvGrpSpPr>
          <p:grpSpPr>
            <a:xfrm>
              <a:off x="3316" y="3358"/>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4648" y="3497"/>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6</a:t>
              </a:r>
              <a:endParaRPr lang="en-US" altLang="zh-CN" sz="2400">
                <a:latin typeface="微软雅黑" panose="020B0503020204020204" pitchFamily="34" charset="-122"/>
                <a:ea typeface="微软雅黑" panose="020B0503020204020204" pitchFamily="34" charset="-122"/>
              </a:endParaRPr>
            </a:p>
          </p:txBody>
        </p:sp>
        <p:grpSp>
          <p:nvGrpSpPr>
            <p:cNvPr id="6" name="Group 6"/>
            <p:cNvGrpSpPr/>
            <p:nvPr/>
          </p:nvGrpSpPr>
          <p:grpSpPr>
            <a:xfrm>
              <a:off x="5961" y="3358"/>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0" name="Group 6"/>
            <p:cNvGrpSpPr/>
            <p:nvPr/>
          </p:nvGrpSpPr>
          <p:grpSpPr>
            <a:xfrm>
              <a:off x="7300" y="3357"/>
              <a:ext cx="908" cy="1130"/>
              <a:chOff x="4876" y="2840"/>
              <a:chExt cx="363" cy="452"/>
            </a:xfrm>
          </p:grpSpPr>
          <p:sp>
            <p:nvSpPr>
              <p:cNvPr id="1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1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13" name="Group 6"/>
            <p:cNvGrpSpPr/>
            <p:nvPr/>
          </p:nvGrpSpPr>
          <p:grpSpPr>
            <a:xfrm>
              <a:off x="8869" y="3358"/>
              <a:ext cx="908" cy="1130"/>
              <a:chOff x="4876" y="2840"/>
              <a:chExt cx="363" cy="452"/>
            </a:xfrm>
          </p:grpSpPr>
          <p:sp>
            <p:nvSpPr>
              <p:cNvPr id="1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6</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10238" y="3452"/>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1</a:t>
              </a:r>
              <a:endParaRPr lang="en-US" altLang="zh-CN" sz="2400">
                <a:latin typeface="微软雅黑" panose="020B0503020204020204" pitchFamily="34" charset="-122"/>
                <a:ea typeface="微软雅黑" panose="020B0503020204020204" pitchFamily="34" charset="-122"/>
              </a:endParaRPr>
            </a:p>
          </p:txBody>
        </p:sp>
        <p:grpSp>
          <p:nvGrpSpPr>
            <p:cNvPr id="19" name="Group 6"/>
            <p:cNvGrpSpPr/>
            <p:nvPr/>
          </p:nvGrpSpPr>
          <p:grpSpPr>
            <a:xfrm>
              <a:off x="11624" y="3357"/>
              <a:ext cx="908" cy="1130"/>
              <a:chOff x="4876" y="2840"/>
              <a:chExt cx="363" cy="452"/>
            </a:xfrm>
          </p:grpSpPr>
          <p:sp>
            <p:nvSpPr>
              <p:cNvPr id="2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2" name="文本框 21"/>
            <p:cNvSpPr txBox="1"/>
            <p:nvPr/>
          </p:nvSpPr>
          <p:spPr>
            <a:xfrm>
              <a:off x="13129" y="3451"/>
              <a:ext cx="5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0</a:t>
              </a:r>
              <a:endParaRPr lang="en-US" altLang="zh-CN"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rot="0">
              <a:off x="2458" y="2761"/>
              <a:ext cx="12274" cy="2059"/>
              <a:chOff x="1895" y="4083"/>
              <a:chExt cx="7143" cy="2324"/>
            </a:xfrm>
          </p:grpSpPr>
          <p:sp>
            <p:nvSpPr>
              <p:cNvPr id="38" name="圆角矩形 37"/>
              <p:cNvSpPr/>
              <p:nvPr/>
            </p:nvSpPr>
            <p:spPr>
              <a:xfrm>
                <a:off x="1967" y="4182"/>
                <a:ext cx="6983" cy="2145"/>
              </a:xfrm>
              <a:prstGeom prst="roundRect">
                <a:avLst/>
              </a:prstGeom>
              <a:noFill/>
              <a:ln w="41275" cmpd="dbl">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1895" y="4083"/>
                <a:ext cx="7143" cy="2324"/>
              </a:xfrm>
              <a:prstGeom prst="roundRect">
                <a:avLst/>
              </a:prstGeom>
              <a:noFill/>
              <a:ln w="28575" cmpd="dbl">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34" name="Group 6"/>
          <p:cNvGrpSpPr/>
          <p:nvPr/>
        </p:nvGrpSpPr>
        <p:grpSpPr>
          <a:xfrm rot="0">
            <a:off x="4058920" y="4298950"/>
            <a:ext cx="576580" cy="717550"/>
            <a:chOff x="4876" y="2840"/>
            <a:chExt cx="363" cy="452"/>
          </a:xfrm>
        </p:grpSpPr>
        <p:sp>
          <p:nvSpPr>
            <p:cNvPr id="3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3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41" name="Group 6"/>
          <p:cNvGrpSpPr/>
          <p:nvPr/>
        </p:nvGrpSpPr>
        <p:grpSpPr>
          <a:xfrm rot="0">
            <a:off x="2880995" y="4281805"/>
            <a:ext cx="576580" cy="717550"/>
            <a:chOff x="4876" y="2840"/>
            <a:chExt cx="363" cy="452"/>
          </a:xfrm>
        </p:grpSpPr>
        <p:sp>
          <p:nvSpPr>
            <p:cNvPr id="4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7</a:t>
              </a:r>
              <a:endParaRPr lang="en-US" altLang="zh-CN" sz="2400" dirty="0">
                <a:solidFill>
                  <a:schemeClr val="tx1"/>
                </a:solidFill>
                <a:latin typeface="微软雅黑" panose="020B0503020204020204" pitchFamily="34" charset="-122"/>
                <a:ea typeface="微软雅黑" panose="020B0503020204020204" pitchFamily="34" charset="-122"/>
              </a:endParaRPr>
            </a:p>
            <a:p>
              <a:pPr>
                <a:lnSpc>
                  <a:spcPct val="60000"/>
                </a:lnSpc>
                <a:spcBef>
                  <a:spcPct val="50000"/>
                </a:spcBef>
              </a:pPr>
              <a:r>
                <a:rPr lang="en-US" altLang="zh-CN" sz="2400" dirty="0">
                  <a:solidFill>
                    <a:schemeClr val="tx1"/>
                  </a:solidFill>
                  <a:latin typeface="微软雅黑" panose="020B0503020204020204" pitchFamily="34" charset="-122"/>
                  <a:ea typeface="微软雅黑" panose="020B0503020204020204" pitchFamily="34" charset="-122"/>
                </a:rPr>
                <a:t>2</a:t>
              </a:r>
              <a:endParaRPr lang="en-US" altLang="zh-CN" sz="2400" dirty="0">
                <a:solidFill>
                  <a:schemeClr val="tx1"/>
                </a:solidFill>
                <a:latin typeface="微软雅黑" panose="020B0503020204020204" pitchFamily="34" charset="-122"/>
                <a:ea typeface="微软雅黑" panose="020B0503020204020204" pitchFamily="34" charset="-122"/>
              </a:endParaRPr>
            </a:p>
          </p:txBody>
        </p:sp>
        <p:sp>
          <p:nvSpPr>
            <p:cNvPr id="4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cxnSp>
        <p:nvCxnSpPr>
          <p:cNvPr id="26" name="直接箭头连接符 25"/>
          <p:cNvCxnSpPr/>
          <p:nvPr/>
        </p:nvCxnSpPr>
        <p:spPr>
          <a:xfrm>
            <a:off x="3248660" y="4387215"/>
            <a:ext cx="754380" cy="3956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3235960" y="4450715"/>
            <a:ext cx="792480" cy="29400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1854835" y="5271135"/>
            <a:ext cx="3979545" cy="866140"/>
            <a:chOff x="2382" y="8319"/>
            <a:chExt cx="3784" cy="1459"/>
          </a:xfrm>
        </p:grpSpPr>
        <p:pic>
          <p:nvPicPr>
            <p:cNvPr id="29" name="图片 28" descr="385973858996584450"/>
            <p:cNvPicPr>
              <a:picLocks noChangeAspect="1"/>
            </p:cNvPicPr>
            <p:nvPr/>
          </p:nvPicPr>
          <p:blipFill>
            <a:blip r:embed="rId2">
              <a:clrChange>
                <a:clrFrom>
                  <a:srgbClr val="FFFFFF">
                    <a:alpha val="100000"/>
                  </a:srgbClr>
                </a:clrFrom>
                <a:clrTo>
                  <a:srgbClr val="FFFFFF">
                    <a:alpha val="100000"/>
                    <a:alpha val="0"/>
                  </a:srgbClr>
                </a:clrTo>
              </a:clrChange>
            </a:blip>
            <a:srcRect l="26230" t="50806" b="25500"/>
            <a:stretch>
              <a:fillRect/>
            </a:stretch>
          </p:blipFill>
          <p:spPr>
            <a:xfrm flipV="1">
              <a:off x="2382" y="8319"/>
              <a:ext cx="3784" cy="1459"/>
            </a:xfrm>
            <a:prstGeom prst="rect">
              <a:avLst/>
            </a:prstGeom>
          </p:spPr>
        </p:pic>
        <p:sp>
          <p:nvSpPr>
            <p:cNvPr id="28" name="文本框 27"/>
            <p:cNvSpPr txBox="1"/>
            <p:nvPr/>
          </p:nvSpPr>
          <p:spPr>
            <a:xfrm>
              <a:off x="2662" y="8660"/>
              <a:ext cx="3247" cy="775"/>
            </a:xfrm>
            <a:prstGeom prst="rect">
              <a:avLst/>
            </a:prstGeom>
            <a:noFill/>
          </p:spPr>
          <p:txBody>
            <a:bodyPr wrap="square" rtlCol="0">
              <a:spAutoFit/>
            </a:bodyPr>
            <a:p>
              <a:r>
                <a:rPr lang="zh-CN" altLang="en-US" sz="2400"/>
                <a:t>分子和分母交换位置</a:t>
              </a:r>
              <a:endParaRPr lang="en-US" altLang="zh-CN" sz="2400"/>
            </a:p>
          </p:txBody>
        </p:sp>
      </p:grpSp>
      <p:pic>
        <p:nvPicPr>
          <p:cNvPr id="31" name="图片 30" descr="16pic_7801923_s"/>
          <p:cNvPicPr>
            <a:picLocks noChangeAspect="1"/>
          </p:cNvPicPr>
          <p:nvPr/>
        </p:nvPicPr>
        <p:blipFill>
          <a:blip r:embed="rId3">
            <a:clrChange>
              <a:clrFrom>
                <a:srgbClr val="FFFFFF">
                  <a:alpha val="100000"/>
                </a:srgbClr>
              </a:clrFrom>
              <a:clrTo>
                <a:srgbClr val="FFFFFF">
                  <a:alpha val="100000"/>
                  <a:alpha val="0"/>
                </a:srgbClr>
              </a:clrTo>
            </a:clrChange>
          </a:blip>
          <a:srcRect l="66340" b="61772"/>
          <a:stretch>
            <a:fillRect/>
          </a:stretch>
        </p:blipFill>
        <p:spPr>
          <a:xfrm>
            <a:off x="5216525" y="4155440"/>
            <a:ext cx="849630" cy="917575"/>
          </a:xfrm>
          <a:prstGeom prst="rect">
            <a:avLst/>
          </a:prstGeom>
        </p:spPr>
      </p:pic>
      <p:grpSp>
        <p:nvGrpSpPr>
          <p:cNvPr id="32" name="组合 31"/>
          <p:cNvGrpSpPr/>
          <p:nvPr/>
        </p:nvGrpSpPr>
        <p:grpSpPr>
          <a:xfrm>
            <a:off x="6122670" y="3938905"/>
            <a:ext cx="4378325" cy="1512570"/>
            <a:chOff x="2549" y="5419"/>
            <a:chExt cx="7216" cy="2382"/>
          </a:xfrm>
        </p:grpSpPr>
        <p:pic>
          <p:nvPicPr>
            <p:cNvPr id="45" name="图片 44" descr="t01ee3703a08c94e376"/>
            <p:cNvPicPr>
              <a:picLocks noChangeAspect="1"/>
            </p:cNvPicPr>
            <p:nvPr/>
          </p:nvPicPr>
          <p:blipFill>
            <a:blip r:embed="rId4">
              <a:clrChange>
                <a:clrFrom>
                  <a:srgbClr val="FFFFFF">
                    <a:alpha val="100000"/>
                  </a:srgbClr>
                </a:clrFrom>
                <a:clrTo>
                  <a:srgbClr val="FFFFFF">
                    <a:alpha val="100000"/>
                    <a:alpha val="0"/>
                  </a:srgbClr>
                </a:clrTo>
              </a:clrChange>
            </a:blip>
            <a:srcRect l="12750" t="37233" r="11067" b="34550"/>
            <a:stretch>
              <a:fillRect/>
            </a:stretch>
          </p:blipFill>
          <p:spPr>
            <a:xfrm>
              <a:off x="2549" y="5419"/>
              <a:ext cx="7216" cy="2382"/>
            </a:xfrm>
            <a:prstGeom prst="rect">
              <a:avLst/>
            </a:prstGeom>
          </p:spPr>
        </p:pic>
        <p:grpSp>
          <p:nvGrpSpPr>
            <p:cNvPr id="46" name="组合 45"/>
            <p:cNvGrpSpPr/>
            <p:nvPr/>
          </p:nvGrpSpPr>
          <p:grpSpPr>
            <a:xfrm>
              <a:off x="3897" y="5982"/>
              <a:ext cx="4629" cy="1704"/>
              <a:chOff x="8060" y="6144"/>
              <a:chExt cx="4629" cy="1704"/>
            </a:xfrm>
          </p:grpSpPr>
          <p:sp>
            <p:nvSpPr>
              <p:cNvPr id="47" name="文本框 46"/>
              <p:cNvSpPr txBox="1"/>
              <p:nvPr/>
            </p:nvSpPr>
            <p:spPr>
              <a:xfrm>
                <a:off x="8629" y="6233"/>
                <a:ext cx="4060" cy="1615"/>
              </a:xfrm>
              <a:prstGeom prst="rect">
                <a:avLst/>
              </a:prstGeom>
              <a:noFill/>
            </p:spPr>
            <p:txBody>
              <a:bodyPr wrap="square" rtlCol="0" anchor="t">
                <a:spAutoFit/>
              </a:bodyPr>
              <a:p>
                <a:pPr marL="0" marR="0" lvl="0" indent="0" algn="l" defTabSz="914400" rtl="0" eaLnBrk="1" fontAlgn="base" latinLnBrk="1" hangingPunct="1">
                  <a:lnSpc>
                    <a:spcPct val="100000"/>
                  </a:lnSpc>
                  <a:spcBef>
                    <a:spcPct val="0"/>
                  </a:spcBef>
                  <a:spcAft>
                    <a:spcPct val="0"/>
                  </a:spcAft>
                  <a:buClrTx/>
                  <a:buSzTx/>
                  <a:buFontTx/>
                  <a:buNone/>
                  <a:defRPr/>
                </a:pP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和</a:t>
                </a:r>
                <a:r>
                  <a:rPr lang="en-US" altLang="zh-CN"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       </a:t>
                </a:r>
                <a:r>
                  <a:rPr lang="zh-CN" altLang="en-US" sz="2400" noProof="0" dirty="0">
                    <a:ln>
                      <a:noFill/>
                    </a:ln>
                    <a:solidFill>
                      <a:schemeClr val="dk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Times New Roman" panose="02020603050405020304"/>
                  </a:rPr>
                  <a:t>互为倒数</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8" name="Group 6"/>
              <p:cNvGrpSpPr/>
              <p:nvPr/>
            </p:nvGrpSpPr>
            <p:grpSpPr>
              <a:xfrm>
                <a:off x="8060" y="6144"/>
                <a:ext cx="908" cy="1130"/>
                <a:chOff x="4876" y="2840"/>
                <a:chExt cx="363" cy="452"/>
              </a:xfrm>
            </p:grpSpPr>
            <p:sp>
              <p:nvSpPr>
                <p:cNvPr id="4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p:txBody>
            </p:sp>
            <p:sp>
              <p:nvSpPr>
                <p:cNvPr id="6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nvGrpSpPr>
              <p:cNvPr id="86" name="Group 6"/>
              <p:cNvGrpSpPr/>
              <p:nvPr/>
            </p:nvGrpSpPr>
            <p:grpSpPr>
              <a:xfrm>
                <a:off x="9490" y="6144"/>
                <a:ext cx="908" cy="1130"/>
                <a:chOff x="4876" y="2840"/>
                <a:chExt cx="363" cy="452"/>
              </a:xfrm>
            </p:grpSpPr>
            <p:sp>
              <p:nvSpPr>
                <p:cNvPr id="8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2</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p:txBody>
            </p:sp>
            <p:sp>
              <p:nvSpPr>
                <p:cNvPr id="8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90" name="文本框 89"/>
          <p:cNvSpPr txBox="1"/>
          <p:nvPr/>
        </p:nvSpPr>
        <p:spPr>
          <a:xfrm>
            <a:off x="3032760" y="3098800"/>
            <a:ext cx="5974080" cy="460375"/>
          </a:xfrm>
          <a:prstGeom prst="rect">
            <a:avLst/>
          </a:prstGeom>
          <a:noFill/>
        </p:spPr>
        <p:txBody>
          <a:bodyPr wrap="none" rtlCol="0">
            <a:spAutoFit/>
          </a:bodyPr>
          <a:p>
            <a:pPr algn="l"/>
            <a:r>
              <a:rPr lang="zh-CN" altLang="en-US" sz="2400">
                <a:sym typeface="+mn-ea"/>
              </a:rPr>
              <a:t>相乘的两个数的分子分母是否颠倒了位置。</a:t>
            </a:r>
            <a:endParaRPr lang="en-US" altLang="zh-CN" sz="2400"/>
          </a:p>
        </p:txBody>
      </p:sp>
      <p:grpSp>
        <p:nvGrpSpPr>
          <p:cNvPr id="91" name="组合 90"/>
          <p:cNvGrpSpPr/>
          <p:nvPr/>
        </p:nvGrpSpPr>
        <p:grpSpPr>
          <a:xfrm>
            <a:off x="1263650" y="2743200"/>
            <a:ext cx="1701165" cy="939165"/>
            <a:chOff x="1990" y="4929"/>
            <a:chExt cx="2679" cy="1479"/>
          </a:xfrm>
        </p:grpSpPr>
        <p:grpSp>
          <p:nvGrpSpPr>
            <p:cNvPr id="92" name="组合 91"/>
            <p:cNvGrpSpPr/>
            <p:nvPr/>
          </p:nvGrpSpPr>
          <p:grpSpPr>
            <a:xfrm>
              <a:off x="2400" y="5294"/>
              <a:ext cx="2269" cy="1114"/>
              <a:chOff x="2400" y="5294"/>
              <a:chExt cx="2269" cy="1114"/>
            </a:xfrm>
          </p:grpSpPr>
          <p:pic>
            <p:nvPicPr>
              <p:cNvPr id="93" name="图片 92" descr="ea2b6ef3-3ed7-4fee-9424-b6ad66825633"/>
              <p:cNvPicPr>
                <a:picLocks noChangeAspect="1"/>
              </p:cNvPicPr>
              <p:nvPr/>
            </p:nvPicPr>
            <p:blipFill>
              <a:blip r:embed="rId5"/>
              <a:stretch>
                <a:fillRect/>
              </a:stretch>
            </p:blipFill>
            <p:spPr>
              <a:xfrm>
                <a:off x="2400" y="5294"/>
                <a:ext cx="2269" cy="1114"/>
              </a:xfrm>
              <a:prstGeom prst="rect">
                <a:avLst/>
              </a:prstGeom>
            </p:spPr>
          </p:pic>
          <p:sp>
            <p:nvSpPr>
              <p:cNvPr id="94" name="文本框 93"/>
              <p:cNvSpPr txBox="1"/>
              <p:nvPr/>
            </p:nvSpPr>
            <p:spPr>
              <a:xfrm>
                <a:off x="2642" y="5489"/>
                <a:ext cx="1728" cy="725"/>
              </a:xfrm>
              <a:prstGeom prst="rect">
                <a:avLst/>
              </a:prstGeom>
              <a:noFill/>
            </p:spPr>
            <p:txBody>
              <a:bodyPr wrap="none" rtlCol="0">
                <a:spAutoFit/>
              </a:bodyPr>
              <a:p>
                <a:r>
                  <a:rPr lang="zh-CN" altLang="en-US" sz="2400"/>
                  <a:t>方法二</a:t>
                </a:r>
                <a:endParaRPr lang="zh-CN" altLang="en-US" sz="2400"/>
              </a:p>
            </p:txBody>
          </p:sp>
        </p:grpSp>
        <p:pic>
          <p:nvPicPr>
            <p:cNvPr id="95" name="图片 94" descr="图片296"/>
            <p:cNvPicPr>
              <a:picLocks noChangeAspect="1"/>
            </p:cNvPicPr>
            <p:nvPr/>
          </p:nvPicPr>
          <p:blipFill>
            <a:blip r:embed="rId6"/>
            <a:stretch>
              <a:fillRect/>
            </a:stretch>
          </p:blipFill>
          <p:spPr>
            <a:xfrm>
              <a:off x="1990" y="4929"/>
              <a:ext cx="931" cy="941"/>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90"/>
                                        </p:tgtEl>
                                        <p:attrNameLst>
                                          <p:attrName>style.visibility</p:attrName>
                                        </p:attrNameLst>
                                      </p:cBhvr>
                                      <p:to>
                                        <p:strVal val="visible"/>
                                      </p:to>
                                    </p:set>
                                    <p:anim calcmode="lin" valueType="num">
                                      <p:cBhvr additive="base">
                                        <p:cTn id="13" dur="500"/>
                                        <p:tgtEl>
                                          <p:spTgt spid="90"/>
                                        </p:tgtEl>
                                        <p:attrNameLst>
                                          <p:attrName>ppt_y</p:attrName>
                                        </p:attrNameLst>
                                      </p:cBhvr>
                                      <p:tavLst>
                                        <p:tav tm="0">
                                          <p:val>
                                            <p:strVal val="#ppt_y+#ppt_h*1.125000"/>
                                          </p:val>
                                        </p:tav>
                                        <p:tav tm="100000">
                                          <p:val>
                                            <p:strVal val="#ppt_y"/>
                                          </p:val>
                                        </p:tav>
                                      </p:tavLst>
                                    </p:anim>
                                    <p:animEffect transition="in" filter="wipe(up)">
                                      <p:cBhvr>
                                        <p:cTn id="14" dur="500"/>
                                        <p:tgtEl>
                                          <p:spTgt spid="9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p:tgtEl>
                                          <p:spTgt spid="41"/>
                                        </p:tgtEl>
                                        <p:attrNameLst>
                                          <p:attrName>ppt_y</p:attrName>
                                        </p:attrNameLst>
                                      </p:cBhvr>
                                      <p:tavLst>
                                        <p:tav tm="0">
                                          <p:val>
                                            <p:strVal val="#ppt_y+#ppt_h*1.125000"/>
                                          </p:val>
                                        </p:tav>
                                        <p:tav tm="100000">
                                          <p:val>
                                            <p:strVal val="#ppt_y"/>
                                          </p:val>
                                        </p:tav>
                                      </p:tavLst>
                                    </p:anim>
                                    <p:animEffect transition="in" filter="wipe(up)">
                                      <p:cBhvr>
                                        <p:cTn id="20" dur="500"/>
                                        <p:tgtEl>
                                          <p:spTgt spid="41"/>
                                        </p:tgtEl>
                                      </p:cBhvr>
                                    </p:animEffect>
                                  </p:childTnLst>
                                </p:cTn>
                              </p:par>
                              <p:par>
                                <p:cTn id="21" presetID="12" presetClass="entr" presetSubtype="4"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p:tgtEl>
                                          <p:spTgt spid="34"/>
                                        </p:tgtEl>
                                        <p:attrNameLst>
                                          <p:attrName>ppt_y</p:attrName>
                                        </p:attrNameLst>
                                      </p:cBhvr>
                                      <p:tavLst>
                                        <p:tav tm="0">
                                          <p:val>
                                            <p:strVal val="#ppt_y+#ppt_h*1.125000"/>
                                          </p:val>
                                        </p:tav>
                                        <p:tav tm="100000">
                                          <p:val>
                                            <p:strVal val="#ppt_y"/>
                                          </p:val>
                                        </p:tav>
                                      </p:tavLst>
                                    </p:anim>
                                    <p:animEffect transition="in" filter="wipe(up)">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wipe(left)">
                                      <p:cBhvr>
                                        <p:cTn id="29" dur="500"/>
                                        <p:tgtEl>
                                          <p:spTgt spid="26"/>
                                        </p:tgtEl>
                                      </p:cBhvr>
                                    </p:animEffect>
                                  </p:childTnLst>
                                </p:cTn>
                              </p:par>
                              <p:par>
                                <p:cTn id="30" presetID="22" presetClass="entr" presetSubtype="8"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ppt_y</p:attrName>
                                        </p:attrNameLst>
                                      </p:cBhvr>
                                      <p:tavLst>
                                        <p:tav tm="0">
                                          <p:val>
                                            <p:strVal val="#ppt_y+#ppt_h*1.125000"/>
                                          </p:val>
                                        </p:tav>
                                        <p:tav tm="100000">
                                          <p:val>
                                            <p:strVal val="#ppt_y"/>
                                          </p:val>
                                        </p:tav>
                                      </p:tavLst>
                                    </p:anim>
                                    <p:animEffect transition="in" filter="wipe(up)">
                                      <p:cBhvr>
                                        <p:cTn id="38" dur="500"/>
                                        <p:tgtEl>
                                          <p:spTgt spid="30"/>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wipe(left)">
                                      <p:cBhvr>
                                        <p:cTn id="43" dur="500"/>
                                        <p:tgtEl>
                                          <p:spTgt spid="31"/>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nodeType="click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wipe(left)">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Lst>
  </p:timing>
</p:sld>
</file>

<file path=ppt/tags/tag1.xml><?xml version="1.0" encoding="utf-8"?>
<p:tagLst xmlns:p="http://schemas.openxmlformats.org/presentationml/2006/main">
  <p:tag name="KSO_WM_UNIT_PLACING_PICTURE_USER_VIEWPORT" val="{&quot;height&quot;:10800,&quot;width&quot;:10843}"/>
</p:tagLst>
</file>

<file path=ppt/tags/tag2.xml><?xml version="1.0" encoding="utf-8"?>
<p:tagLst xmlns:p="http://schemas.openxmlformats.org/presentationml/2006/main">
  <p:tag name="KSO_WM_UNIT_PLACING_PICTURE_USER_VIEWPORT" val="{&quot;height&quot;:10800,&quot;width&quot;:10843}"/>
</p:tagLst>
</file>

<file path=ppt/tags/tag3.xml><?xml version="1.0" encoding="utf-8"?>
<p:tagLst xmlns:p="http://schemas.openxmlformats.org/presentationml/2006/main">
  <p:tag name="KSO_WM_UNIT_PLACING_PICTURE_USER_VIEWPORT" val="{&quot;height&quot;:10800,&quot;width&quot;:10843}"/>
</p:tagLst>
</file>

<file path=ppt/tags/tag4.xml><?xml version="1.0" encoding="utf-8"?>
<p:tagLst xmlns:p="http://schemas.openxmlformats.org/presentationml/2006/main">
  <p:tag name="KSO_WM_UNIT_PLACING_PICTURE_USER_VIEWPORT" val="{&quot;height&quot;:10800,&quot;width&quot;:10843}"/>
</p:tagLst>
</file>

<file path=ppt/tags/tag5.xml><?xml version="1.0" encoding="utf-8"?>
<p:tagLst xmlns:p="http://schemas.openxmlformats.org/presentationml/2006/main">
  <p:tag name="COMMONDATA" val="eyJoZGlkIjoiODk2ZTI4OGQ0YWZkMmJiNWFiMGZmNTZkMGFhY2E4NGQ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1441</Words>
  <Application>WPS 演示</Application>
  <PresentationFormat>宽屏</PresentationFormat>
  <Paragraphs>682</Paragraphs>
  <Slides>21</Slides>
  <Notes>0</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21</vt:i4>
      </vt:variant>
    </vt:vector>
  </HeadingPairs>
  <TitlesOfParts>
    <vt:vector size="42" baseType="lpstr">
      <vt:lpstr>Arial</vt:lpstr>
      <vt:lpstr>宋体</vt:lpstr>
      <vt:lpstr>Wingdings</vt:lpstr>
      <vt:lpstr>微软雅黑</vt:lpstr>
      <vt:lpstr>Wingdings</vt:lpstr>
      <vt:lpstr>Times New Roman</vt:lpstr>
      <vt:lpstr>Times New Roman</vt:lpstr>
      <vt:lpstr>Arial Unicode MS</vt:lpstr>
      <vt:lpstr>等线</vt:lpstr>
      <vt:lpstr>taozhishuxue</vt:lpstr>
      <vt:lpstr>MS PMincho</vt:lpstr>
      <vt:lpstr>楷体_GB2312</vt:lpstr>
      <vt:lpstr>新宋体</vt:lpstr>
      <vt:lpstr>Gulim</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193</cp:revision>
  <dcterms:created xsi:type="dcterms:W3CDTF">2019-06-19T02:08:00Z</dcterms:created>
  <dcterms:modified xsi:type="dcterms:W3CDTF">2023-09-28T14:32:04Z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7BA1CD47DE2E4206B6CADBAFC3F2E69A</vt:lpwstr>
  </property>
</Properties>
</file>