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3"/>
  </p:notesMasterIdLst>
  <p:handoutMasterIdLst>
    <p:handoutMasterId r:id="rId44"/>
  </p:handoutMasterIdLst>
  <p:sldIdLst>
    <p:sldId id="416" r:id="rId4"/>
    <p:sldId id="417" r:id="rId5"/>
    <p:sldId id="396" r:id="rId6"/>
    <p:sldId id="318" r:id="rId7"/>
    <p:sldId id="398" r:id="rId8"/>
    <p:sldId id="399" r:id="rId9"/>
    <p:sldId id="400" r:id="rId10"/>
    <p:sldId id="397" r:id="rId11"/>
    <p:sldId id="256" r:id="rId12"/>
    <p:sldId id="372" r:id="rId14"/>
    <p:sldId id="401" r:id="rId15"/>
    <p:sldId id="402" r:id="rId16"/>
    <p:sldId id="404" r:id="rId17"/>
    <p:sldId id="405" r:id="rId18"/>
    <p:sldId id="407" r:id="rId19"/>
    <p:sldId id="408" r:id="rId20"/>
    <p:sldId id="406" r:id="rId21"/>
    <p:sldId id="409" r:id="rId22"/>
    <p:sldId id="269" r:id="rId23"/>
    <p:sldId id="380" r:id="rId24"/>
    <p:sldId id="394" r:id="rId25"/>
    <p:sldId id="412" r:id="rId26"/>
    <p:sldId id="413" r:id="rId27"/>
    <p:sldId id="414" r:id="rId28"/>
    <p:sldId id="418" r:id="rId29"/>
    <p:sldId id="388" r:id="rId30"/>
    <p:sldId id="420" r:id="rId31"/>
    <p:sldId id="421" r:id="rId32"/>
    <p:sldId id="419" r:id="rId33"/>
    <p:sldId id="353" r:id="rId34"/>
    <p:sldId id="354" r:id="rId35"/>
    <p:sldId id="422" r:id="rId36"/>
    <p:sldId id="362" r:id="rId37"/>
    <p:sldId id="423" r:id="rId38"/>
    <p:sldId id="425" r:id="rId39"/>
    <p:sldId id="426" r:id="rId40"/>
    <p:sldId id="427" r:id="rId41"/>
    <p:sldId id="274" r:id="rId42"/>
    <p:sldId id="454" r:id="rId43"/>
  </p:sldIdLst>
  <p:sldSz cx="9144000" cy="51435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21B8BB"/>
    <a:srgbClr val="FF9900"/>
    <a:srgbClr val="F3FEFA"/>
    <a:srgbClr val="FFFFFF"/>
    <a:srgbClr val="E6E6E6"/>
    <a:srgbClr val="FF00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89"/>
    <p:restoredTop sz="94471"/>
  </p:normalViewPr>
  <p:slideViewPr>
    <p:cSldViewPr showGuides="1">
      <p:cViewPr varScale="1">
        <p:scale>
          <a:sx n="138" d="100"/>
          <a:sy n="138" d="100"/>
        </p:scale>
        <p:origin x="816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21CE73-4573-4640-8F5D-956A2CA7390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3E8E40-C70E-46A0-BB52-6B189F33569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AE9B5E-22B7-4C2A-927B-269AF8E7E62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C3829E-57BC-4D7F-9EC7-08297125588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84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686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6869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096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4096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710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4710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915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4915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0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120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325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325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530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530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73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73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93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593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24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624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048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0485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75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75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253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2533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458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4581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66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66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86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86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072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0725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277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2773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482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4821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rcRect b="22644"/>
          <a:stretch>
            <a:fillRect/>
          </a:stretch>
        </p:blipFill>
        <p:spPr>
          <a:xfrm>
            <a:off x="-4762" y="3159125"/>
            <a:ext cx="9148762" cy="2005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3812" y="2108200"/>
            <a:ext cx="1531937" cy="220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72363" y="2814638"/>
            <a:ext cx="1519237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6"/>
          <a:srcRect b="7567"/>
          <a:stretch>
            <a:fillRect/>
          </a:stretch>
        </p:blipFill>
        <p:spPr>
          <a:xfrm>
            <a:off x="-4762" y="3346450"/>
            <a:ext cx="9155112" cy="1817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215900" y="3602038"/>
            <a:ext cx="1260475" cy="1554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337550" y="3798888"/>
            <a:ext cx="812800" cy="1084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图片 1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516813" y="3975100"/>
            <a:ext cx="512762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1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362825" y="4676775"/>
            <a:ext cx="1004888" cy="4905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60" name="组合 13"/>
          <p:cNvGrpSpPr/>
          <p:nvPr userDrawn="1"/>
        </p:nvGrpSpPr>
        <p:grpSpPr>
          <a:xfrm>
            <a:off x="1089025" y="4125913"/>
            <a:ext cx="811213" cy="1039812"/>
            <a:chOff x="-691" y="4138596"/>
            <a:chExt cx="811901" cy="1040407"/>
          </a:xfrm>
        </p:grpSpPr>
        <p:pic>
          <p:nvPicPr>
            <p:cNvPr id="2062" name="图片 14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 flipH="1">
              <a:off x="56015" y="4138596"/>
              <a:ext cx="491224" cy="10049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3" name="图片 15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-691" y="4859280"/>
              <a:ext cx="811901" cy="31972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 cstate="print"/>
          <a:srcRect t="19019" r="35841" b="50863"/>
          <a:stretch>
            <a:fillRect/>
          </a:stretch>
        </p:blipFill>
        <p:spPr>
          <a:xfrm rot="9305207">
            <a:off x="-528946" y="-503261"/>
            <a:ext cx="3637940" cy="1707723"/>
          </a:xfrm>
          <a:custGeom>
            <a:avLst/>
            <a:gdLst>
              <a:gd name="connsiteX0" fmla="*/ 2844764 w 3637941"/>
              <a:gd name="connsiteY0" fmla="*/ 1707723 h 1707723"/>
              <a:gd name="connsiteX1" fmla="*/ 0 w 3637941"/>
              <a:gd name="connsiteY1" fmla="*/ 386430 h 1707723"/>
              <a:gd name="connsiteX2" fmla="*/ 0 w 3637941"/>
              <a:gd name="connsiteY2" fmla="*/ 0 h 1707723"/>
              <a:gd name="connsiteX3" fmla="*/ 3637941 w 3637941"/>
              <a:gd name="connsiteY3" fmla="*/ 0 h 170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7941" h="1707723">
                <a:moveTo>
                  <a:pt x="2844764" y="1707723"/>
                </a:moveTo>
                <a:lnTo>
                  <a:pt x="0" y="386430"/>
                </a:lnTo>
                <a:lnTo>
                  <a:pt x="0" y="0"/>
                </a:lnTo>
                <a:lnTo>
                  <a:pt x="3637941" y="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6188" y="30163"/>
            <a:ext cx="1477962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875" y="-36512"/>
            <a:ext cx="1346200" cy="134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9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7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5.xml"/><Relationship Id="rId2" Type="http://schemas.openxmlformats.org/officeDocument/2006/relationships/image" Target="../media/image29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microsoft.com/office/2007/relationships/media" Target="file:///\\pc-2\&#31508;&#39034;&#23383;&#24211;\&#35768;.wmv" TargetMode="External"/><Relationship Id="rId4" Type="http://schemas.openxmlformats.org/officeDocument/2006/relationships/video" Target="file:///\\pc-2\&#31508;&#39034;&#23383;&#24211;\&#35768;.wmv" TargetMode="External"/><Relationship Id="rId3" Type="http://schemas.openxmlformats.org/officeDocument/2006/relationships/image" Target="../media/image39.png"/><Relationship Id="rId2" Type="http://schemas.microsoft.com/office/2007/relationships/media" Target="file:///\\pc-2\&#31508;&#39034;&#23383;&#24211;\&#35762;.wmv" TargetMode="External"/><Relationship Id="rId1" Type="http://schemas.openxmlformats.org/officeDocument/2006/relationships/video" Target="file:///\\pc-2\&#31508;&#39034;&#23383;&#24211;\&#35762;.wmv" TargetMode="Externa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microsoft.com/office/2007/relationships/media" Target="file:///\\pc-2\&#31508;&#39034;&#23383;&#24211;\&#34892;.wmv" TargetMode="External"/><Relationship Id="rId4" Type="http://schemas.openxmlformats.org/officeDocument/2006/relationships/video" Target="file:///\\pc-2\&#31508;&#39034;&#23383;&#24211;\&#34892;.wmv" TargetMode="External"/><Relationship Id="rId3" Type="http://schemas.openxmlformats.org/officeDocument/2006/relationships/image" Target="../media/image41.png"/><Relationship Id="rId2" Type="http://schemas.microsoft.com/office/2007/relationships/media" Target="file:///\\pc-2\&#31508;&#39034;&#23383;&#24211;\&#24456;.wmv" TargetMode="External"/><Relationship Id="rId1" Type="http://schemas.openxmlformats.org/officeDocument/2006/relationships/video" Target="file:///\\pc-2\&#31508;&#39034;&#23383;&#24211;\&#24456;.wmv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2"/>
          <p:cNvGrpSpPr/>
          <p:nvPr/>
        </p:nvGrpSpPr>
        <p:grpSpPr>
          <a:xfrm>
            <a:off x="1581150" y="1419225"/>
            <a:ext cx="2338388" cy="1420813"/>
            <a:chOff x="1509658" y="1311612"/>
            <a:chExt cx="2337740" cy="1419622"/>
          </a:xfrm>
        </p:grpSpPr>
        <p:sp>
          <p:nvSpPr>
            <p:cNvPr id="9222" name="矩形 27">
              <a:hlinkClick r:id="rId1" action="ppaction://hlinksldjump"/>
            </p:cNvPr>
            <p:cNvSpPr/>
            <p:nvPr/>
          </p:nvSpPr>
          <p:spPr>
            <a:xfrm>
              <a:off x="2219469" y="2021423"/>
              <a:ext cx="1627929" cy="585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</a:rPr>
                <a:t>第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1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课时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  <p:pic>
          <p:nvPicPr>
            <p:cNvPr id="9223" name="图片 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9658" y="1311612"/>
              <a:ext cx="1419622" cy="141962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19" name="组合 9"/>
          <p:cNvGrpSpPr/>
          <p:nvPr/>
        </p:nvGrpSpPr>
        <p:grpSpPr>
          <a:xfrm>
            <a:off x="5076825" y="1419225"/>
            <a:ext cx="2336800" cy="1420813"/>
            <a:chOff x="1509658" y="1311612"/>
            <a:chExt cx="2337740" cy="1419622"/>
          </a:xfrm>
        </p:grpSpPr>
        <p:pic>
          <p:nvPicPr>
            <p:cNvPr id="9220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9658" y="1311612"/>
              <a:ext cx="1419622" cy="1419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1" name="矩形 27">
              <a:hlinkClick r:id="rId3" action="ppaction://hlinksldjump"/>
            </p:cNvPr>
            <p:cNvSpPr/>
            <p:nvPr/>
          </p:nvSpPr>
          <p:spPr>
            <a:xfrm>
              <a:off x="2219469" y="2021423"/>
              <a:ext cx="1627929" cy="585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</a:rPr>
                <a:t>第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2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课时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058863"/>
            <a:ext cx="5759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自由朗读课文。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文本框 4"/>
          <p:cNvSpPr txBox="1"/>
          <p:nvPr/>
        </p:nvSpPr>
        <p:spPr>
          <a:xfrm>
            <a:off x="395288" y="134938"/>
            <a:ext cx="201612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1955800"/>
            <a:ext cx="7380288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要求：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边读边圈出不认识的生字，标注诗歌小节号，读准字音，读通句子。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379413"/>
            <a:ext cx="5759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交流正音。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1131888"/>
            <a:ext cx="7380288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）交流小节标注情况，诗歌共有</a:t>
            </a:r>
            <a:r>
              <a:rPr lang="en-US" altLang="zh-CN" sz="3200" b="1" dirty="0">
                <a:latin typeface="宋体" panose="02010600030101010101" pitchFamily="2" charset="-122"/>
              </a:rPr>
              <a:t>____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</a:rPr>
              <a:t>小节。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）指导读音。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61288" y="114458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513" y="3003550"/>
            <a:ext cx="4572000" cy="1281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前鼻音：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怎、很、音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后鼻音：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绳、讲、行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71550" y="627063"/>
            <a:ext cx="4572000" cy="642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多音字：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5875" y="693738"/>
            <a:ext cx="5969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2921000" y="1530350"/>
            <a:ext cx="2455863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dé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2921000" y="2076450"/>
            <a:ext cx="2455863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děi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2225" y="1470025"/>
            <a:ext cx="1249363" cy="681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得到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2225" y="2003425"/>
            <a:ext cx="1249363" cy="681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得亏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57400" y="1739900"/>
            <a:ext cx="877888" cy="1231900"/>
            <a:chOff x="2987824" y="3359562"/>
            <a:chExt cx="877313" cy="1231081"/>
          </a:xfrm>
        </p:grpSpPr>
        <p:sp>
          <p:nvSpPr>
            <p:cNvPr id="15" name="左大括号 3"/>
            <p:cNvSpPr/>
            <p:nvPr/>
          </p:nvSpPr>
          <p:spPr bwMode="auto">
            <a:xfrm>
              <a:off x="3576401" y="3359562"/>
              <a:ext cx="288736" cy="1231081"/>
            </a:xfrm>
            <a:prstGeom prst="leftBrace">
              <a:avLst>
                <a:gd name="adj1" fmla="val 23626"/>
                <a:gd name="adj2" fmla="val 50000"/>
              </a:avLst>
            </a:prstGeom>
            <a:noFill/>
            <a:ln w="22225" algn="ctr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3566" name="TextBox 2"/>
            <p:cNvSpPr txBox="1"/>
            <p:nvPr/>
          </p:nvSpPr>
          <p:spPr>
            <a:xfrm>
              <a:off x="2987824" y="3624499"/>
              <a:ext cx="648862" cy="6456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E46C0A"/>
                  </a:solidFill>
                  <a:latin typeface="宋体" panose="02010600030101010101" pitchFamily="2" charset="-122"/>
                  <a:ea typeface="等线" pitchFamily="2" charset="-122"/>
                </a:rPr>
                <a:t>得</a:t>
              </a:r>
              <a:endParaRPr lang="zh-CN" altLang="en-US" sz="3600" b="1" dirty="0">
                <a:solidFill>
                  <a:srgbClr val="E46C0A"/>
                </a:solidFill>
                <a:latin typeface="宋体" panose="02010600030101010101" pitchFamily="2" charset="-122"/>
                <a:ea typeface="等线" pitchFamily="2" charset="-122"/>
              </a:endParaRPr>
            </a:p>
          </p:txBody>
        </p: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1000" y="2587625"/>
            <a:ext cx="28702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de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 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08375" y="2544763"/>
            <a:ext cx="2278063" cy="681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跑得快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92725" y="2063750"/>
            <a:ext cx="3068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在本文中的读音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98650" y="3524250"/>
            <a:ext cx="63642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举例：你得快一点，不然会迟到。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4"/>
          <p:cNvGrpSpPr/>
          <p:nvPr/>
        </p:nvGrpSpPr>
        <p:grpSpPr>
          <a:xfrm>
            <a:off x="1008063" y="1058863"/>
            <a:ext cx="1260475" cy="1330325"/>
            <a:chOff x="1497052" y="1767169"/>
            <a:chExt cx="922023" cy="1000276"/>
          </a:xfrm>
        </p:grpSpPr>
        <p:grpSp>
          <p:nvGrpSpPr>
            <p:cNvPr id="25653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55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56" name="直接连接符 4"/>
              <p:cNvCxnSpPr>
                <a:endCxn id="25655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57" name="直接连接符 6"/>
              <p:cNvCxnSpPr>
                <a:stCxn id="25655" idx="0"/>
                <a:endCxn id="25655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54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3" name="矩形 3"/>
          <p:cNvSpPr/>
          <p:nvPr/>
        </p:nvSpPr>
        <p:spPr>
          <a:xfrm>
            <a:off x="1212850" y="468313"/>
            <a:ext cx="8826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zěn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5604" name="组合 4"/>
          <p:cNvGrpSpPr/>
          <p:nvPr/>
        </p:nvGrpSpPr>
        <p:grpSpPr>
          <a:xfrm>
            <a:off x="2916238" y="1044575"/>
            <a:ext cx="1260475" cy="1330325"/>
            <a:chOff x="1497052" y="1767169"/>
            <a:chExt cx="922023" cy="1000276"/>
          </a:xfrm>
        </p:grpSpPr>
        <p:grpSp>
          <p:nvGrpSpPr>
            <p:cNvPr id="25648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50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51" name="直接连接符 4"/>
              <p:cNvCxnSpPr>
                <a:endCxn id="25650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52" name="直接连接符 6"/>
              <p:cNvCxnSpPr>
                <a:stCxn id="25650" idx="0"/>
                <a:endCxn id="25650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49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独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2" name="矩形 3"/>
          <p:cNvSpPr>
            <a:spLocks noChangeArrowheads="1"/>
          </p:cNvSpPr>
          <p:nvPr/>
        </p:nvSpPr>
        <p:spPr bwMode="auto">
          <a:xfrm>
            <a:off x="3221038" y="468313"/>
            <a:ext cx="64928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dú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5606" name="组合 4"/>
          <p:cNvGrpSpPr/>
          <p:nvPr/>
        </p:nvGrpSpPr>
        <p:grpSpPr>
          <a:xfrm>
            <a:off x="4905375" y="1016000"/>
            <a:ext cx="1260475" cy="1330325"/>
            <a:chOff x="1497052" y="1767169"/>
            <a:chExt cx="922023" cy="1000276"/>
          </a:xfrm>
        </p:grpSpPr>
        <p:grpSp>
          <p:nvGrpSpPr>
            <p:cNvPr id="25643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45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46" name="直接连接符 4"/>
              <p:cNvCxnSpPr>
                <a:endCxn id="25645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47" name="直接连接符 6"/>
              <p:cNvCxnSpPr>
                <a:stCxn id="25645" idx="0"/>
                <a:endCxn id="25645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44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跳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9" name="矩形 3"/>
          <p:cNvSpPr>
            <a:spLocks noChangeArrowheads="1"/>
          </p:cNvSpPr>
          <p:nvPr/>
        </p:nvSpPr>
        <p:spPr bwMode="auto">
          <a:xfrm>
            <a:off x="4975225" y="441325"/>
            <a:ext cx="11144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tiào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5608" name="组合 4"/>
          <p:cNvGrpSpPr/>
          <p:nvPr/>
        </p:nvGrpSpPr>
        <p:grpSpPr>
          <a:xfrm>
            <a:off x="7002463" y="987425"/>
            <a:ext cx="1260475" cy="1330325"/>
            <a:chOff x="1497052" y="1767169"/>
            <a:chExt cx="922023" cy="1000276"/>
          </a:xfrm>
        </p:grpSpPr>
        <p:grpSp>
          <p:nvGrpSpPr>
            <p:cNvPr id="25638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40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41" name="直接连接符 4"/>
              <p:cNvCxnSpPr>
                <a:endCxn id="25640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42" name="直接连接符 6"/>
              <p:cNvCxnSpPr>
                <a:stCxn id="25640" idx="0"/>
                <a:endCxn id="25640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39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绳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6" name="矩形 3"/>
          <p:cNvSpPr>
            <a:spLocks noChangeArrowheads="1"/>
          </p:cNvSpPr>
          <p:nvPr/>
        </p:nvSpPr>
        <p:spPr bwMode="auto">
          <a:xfrm>
            <a:off x="7019925" y="411163"/>
            <a:ext cx="134778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shénɡ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5610" name="组合 4"/>
          <p:cNvGrpSpPr/>
          <p:nvPr/>
        </p:nvGrpSpPr>
        <p:grpSpPr>
          <a:xfrm>
            <a:off x="1008063" y="3198813"/>
            <a:ext cx="1260475" cy="1330325"/>
            <a:chOff x="1497052" y="1767169"/>
            <a:chExt cx="922023" cy="1000276"/>
          </a:xfrm>
        </p:grpSpPr>
        <p:grpSp>
          <p:nvGrpSpPr>
            <p:cNvPr id="25633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35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36" name="直接连接符 4"/>
              <p:cNvCxnSpPr>
                <a:endCxn id="25635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37" name="直接连接符 6"/>
              <p:cNvCxnSpPr>
                <a:stCxn id="25635" idx="0"/>
                <a:endCxn id="25635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34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讲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" name="矩形 3"/>
          <p:cNvSpPr>
            <a:spLocks noChangeArrowheads="1"/>
          </p:cNvSpPr>
          <p:nvPr/>
        </p:nvSpPr>
        <p:spPr bwMode="auto">
          <a:xfrm>
            <a:off x="930275" y="2600325"/>
            <a:ext cx="134778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jiǎnɡ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5612" name="组合 4"/>
          <p:cNvGrpSpPr/>
          <p:nvPr/>
        </p:nvGrpSpPr>
        <p:grpSpPr>
          <a:xfrm>
            <a:off x="2916238" y="3184525"/>
            <a:ext cx="1260475" cy="1330325"/>
            <a:chOff x="1497052" y="1767169"/>
            <a:chExt cx="922023" cy="1000276"/>
          </a:xfrm>
        </p:grpSpPr>
        <p:grpSp>
          <p:nvGrpSpPr>
            <p:cNvPr id="25628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30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31" name="直接连接符 4"/>
              <p:cNvCxnSpPr>
                <a:endCxn id="25630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32" name="直接连接符 6"/>
              <p:cNvCxnSpPr>
                <a:stCxn id="25630" idx="0"/>
                <a:endCxn id="25630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29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13" name="矩形 3"/>
          <p:cNvSpPr/>
          <p:nvPr/>
        </p:nvSpPr>
        <p:spPr>
          <a:xfrm>
            <a:off x="3105150" y="2573338"/>
            <a:ext cx="8826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děi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5614" name="组合 4"/>
          <p:cNvGrpSpPr/>
          <p:nvPr/>
        </p:nvGrpSpPr>
        <p:grpSpPr>
          <a:xfrm>
            <a:off x="4905375" y="3155950"/>
            <a:ext cx="1260475" cy="1330325"/>
            <a:chOff x="1497052" y="1767169"/>
            <a:chExt cx="922023" cy="1000276"/>
          </a:xfrm>
        </p:grpSpPr>
        <p:grpSp>
          <p:nvGrpSpPr>
            <p:cNvPr id="25623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25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26" name="直接连接符 4"/>
              <p:cNvCxnSpPr>
                <a:endCxn id="25625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27" name="直接连接符 6"/>
              <p:cNvCxnSpPr>
                <a:stCxn id="25625" idx="0"/>
                <a:endCxn id="25625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24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羽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15" name="矩形 3"/>
          <p:cNvSpPr/>
          <p:nvPr/>
        </p:nvSpPr>
        <p:spPr>
          <a:xfrm>
            <a:off x="5210175" y="2579688"/>
            <a:ext cx="6508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yǔ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5616" name="组合 4"/>
          <p:cNvGrpSpPr/>
          <p:nvPr/>
        </p:nvGrpSpPr>
        <p:grpSpPr>
          <a:xfrm>
            <a:off x="7002463" y="3127375"/>
            <a:ext cx="1260475" cy="1330325"/>
            <a:chOff x="1497052" y="1767169"/>
            <a:chExt cx="922023" cy="1000276"/>
          </a:xfrm>
        </p:grpSpPr>
        <p:grpSp>
          <p:nvGrpSpPr>
            <p:cNvPr id="25618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5620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5621" name="直接连接符 4"/>
              <p:cNvCxnSpPr>
                <a:endCxn id="25620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622" name="直接连接符 6"/>
              <p:cNvCxnSpPr>
                <a:stCxn id="25620" idx="0"/>
                <a:endCxn id="25620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5619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球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" name="矩形 3"/>
          <p:cNvSpPr>
            <a:spLocks noChangeArrowheads="1"/>
          </p:cNvSpPr>
          <p:nvPr/>
        </p:nvSpPr>
        <p:spPr bwMode="auto">
          <a:xfrm>
            <a:off x="7191375" y="2536825"/>
            <a:ext cx="88265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qiú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4"/>
          <p:cNvGrpSpPr/>
          <p:nvPr/>
        </p:nvGrpSpPr>
        <p:grpSpPr>
          <a:xfrm>
            <a:off x="628650" y="1808163"/>
            <a:ext cx="1260475" cy="1330325"/>
            <a:chOff x="1497052" y="1767169"/>
            <a:chExt cx="922023" cy="1000276"/>
          </a:xfrm>
        </p:grpSpPr>
        <p:grpSp>
          <p:nvGrpSpPr>
            <p:cNvPr id="27680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7682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683" name="直接连接符 4"/>
              <p:cNvCxnSpPr>
                <a:endCxn id="27682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7684" name="直接连接符 6"/>
              <p:cNvCxnSpPr>
                <a:stCxn id="27682" idx="0"/>
                <a:endCxn id="27682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7681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戏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" name="矩形 3"/>
          <p:cNvSpPr>
            <a:spLocks noChangeArrowheads="1"/>
          </p:cNvSpPr>
          <p:nvPr/>
        </p:nvSpPr>
        <p:spPr bwMode="auto">
          <a:xfrm>
            <a:off x="933450" y="1231900"/>
            <a:ext cx="64928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xì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652" name="组合 4"/>
          <p:cNvGrpSpPr/>
          <p:nvPr/>
        </p:nvGrpSpPr>
        <p:grpSpPr>
          <a:xfrm>
            <a:off x="2335213" y="1793875"/>
            <a:ext cx="1260475" cy="1330325"/>
            <a:chOff x="1497052" y="1767169"/>
            <a:chExt cx="922023" cy="1000276"/>
          </a:xfrm>
        </p:grpSpPr>
        <p:grpSp>
          <p:nvGrpSpPr>
            <p:cNvPr id="27675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7677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678" name="直接连接符 4"/>
              <p:cNvCxnSpPr>
                <a:endCxn id="27677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7679" name="直接连接符 6"/>
              <p:cNvCxnSpPr>
                <a:stCxn id="27677" idx="0"/>
                <a:endCxn id="27677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7676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排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0" name="矩形 3"/>
          <p:cNvSpPr>
            <a:spLocks noChangeArrowheads="1"/>
          </p:cNvSpPr>
          <p:nvPr/>
        </p:nvSpPr>
        <p:spPr bwMode="auto">
          <a:xfrm>
            <a:off x="2640013" y="1217613"/>
            <a:ext cx="8810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pái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654" name="组合 4"/>
          <p:cNvGrpSpPr/>
          <p:nvPr/>
        </p:nvGrpSpPr>
        <p:grpSpPr>
          <a:xfrm>
            <a:off x="4019550" y="1787525"/>
            <a:ext cx="1260475" cy="1330325"/>
            <a:chOff x="1497052" y="1767169"/>
            <a:chExt cx="922023" cy="1000276"/>
          </a:xfrm>
        </p:grpSpPr>
        <p:grpSp>
          <p:nvGrpSpPr>
            <p:cNvPr id="27670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7672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673" name="直接连接符 4"/>
              <p:cNvCxnSpPr>
                <a:endCxn id="27672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7674" name="直接连接符 6"/>
              <p:cNvCxnSpPr>
                <a:stCxn id="27672" idx="0"/>
                <a:endCxn id="27672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7671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篮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7" name="矩形 3"/>
          <p:cNvSpPr>
            <a:spLocks noChangeArrowheads="1"/>
          </p:cNvSpPr>
          <p:nvPr/>
        </p:nvSpPr>
        <p:spPr bwMode="auto">
          <a:xfrm>
            <a:off x="4170363" y="1222375"/>
            <a:ext cx="8810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lán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656" name="组合 4"/>
          <p:cNvGrpSpPr/>
          <p:nvPr/>
        </p:nvGrpSpPr>
        <p:grpSpPr>
          <a:xfrm>
            <a:off x="5632450" y="1793875"/>
            <a:ext cx="1260475" cy="1330325"/>
            <a:chOff x="1497052" y="1767169"/>
            <a:chExt cx="922023" cy="1000276"/>
          </a:xfrm>
        </p:grpSpPr>
        <p:grpSp>
          <p:nvGrpSpPr>
            <p:cNvPr id="27665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7667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668" name="直接连接符 4"/>
              <p:cNvCxnSpPr>
                <a:endCxn id="27667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7669" name="直接连接符 6"/>
              <p:cNvCxnSpPr>
                <a:stCxn id="27667" idx="0"/>
                <a:endCxn id="27667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7666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连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" name="矩形 3"/>
          <p:cNvSpPr>
            <a:spLocks noChangeArrowheads="1"/>
          </p:cNvSpPr>
          <p:nvPr/>
        </p:nvSpPr>
        <p:spPr bwMode="auto">
          <a:xfrm>
            <a:off x="5724525" y="1203325"/>
            <a:ext cx="1327150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lián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658" name="组合 4"/>
          <p:cNvGrpSpPr/>
          <p:nvPr/>
        </p:nvGrpSpPr>
        <p:grpSpPr>
          <a:xfrm>
            <a:off x="7375525" y="1779588"/>
            <a:ext cx="1260475" cy="1330325"/>
            <a:chOff x="1497052" y="1767169"/>
            <a:chExt cx="922023" cy="1000276"/>
          </a:xfrm>
        </p:grpSpPr>
        <p:grpSp>
          <p:nvGrpSpPr>
            <p:cNvPr id="27660" name="组合 7"/>
            <p:cNvGrpSpPr/>
            <p:nvPr/>
          </p:nvGrpSpPr>
          <p:grpSpPr>
            <a:xfrm>
              <a:off x="1497052" y="1820281"/>
              <a:ext cx="922023" cy="947164"/>
              <a:chOff x="2437" y="2032"/>
              <a:chExt cx="1371" cy="1407"/>
            </a:xfrm>
          </p:grpSpPr>
          <p:sp>
            <p:nvSpPr>
              <p:cNvPr id="27662" name="矩形 1"/>
              <p:cNvSpPr/>
              <p:nvPr/>
            </p:nvSpPr>
            <p:spPr>
              <a:xfrm>
                <a:off x="2437" y="2032"/>
                <a:ext cx="1371" cy="140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663" name="直接连接符 4"/>
              <p:cNvCxnSpPr>
                <a:endCxn id="27662" idx="3"/>
              </p:cNvCxnSpPr>
              <p:nvPr/>
            </p:nvCxnSpPr>
            <p:spPr>
              <a:xfrm>
                <a:off x="2437" y="2735"/>
                <a:ext cx="1371" cy="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7664" name="直接连接符 6"/>
              <p:cNvCxnSpPr>
                <a:stCxn id="27662" idx="0"/>
                <a:endCxn id="27662" idx="2"/>
              </p:cNvCxnSpPr>
              <p:nvPr/>
            </p:nvCxnSpPr>
            <p:spPr>
              <a:xfrm>
                <a:off x="3123" y="2032"/>
                <a:ext cx="0" cy="140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7661" name="TextBox 1"/>
            <p:cNvSpPr txBox="1"/>
            <p:nvPr/>
          </p:nvSpPr>
          <p:spPr>
            <a:xfrm>
              <a:off x="1531723" y="1767169"/>
              <a:ext cx="786218" cy="995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" name="矩形 3"/>
          <p:cNvSpPr>
            <a:spLocks noChangeArrowheads="1"/>
          </p:cNvSpPr>
          <p:nvPr/>
        </p:nvSpPr>
        <p:spPr bwMode="auto">
          <a:xfrm>
            <a:off x="7680325" y="1203325"/>
            <a:ext cx="8810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yùn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331913" y="1851025"/>
            <a:ext cx="68405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宋体" panose="02010600030101010101" pitchFamily="2" charset="-122"/>
              </a:rPr>
              <a:t>再读课文，边读边画出每小节中出现的游戏名称，读一读。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42988" y="627063"/>
            <a:ext cx="7921625" cy="438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第1小节：</a:t>
            </a:r>
            <a:r>
              <a:rPr lang="zh-CN" altLang="en-US" sz="3200" b="1" dirty="0">
                <a:latin typeface="宋体" panose="02010600030101010101" pitchFamily="2" charset="-122"/>
              </a:rPr>
              <a:t>折船、折马、踢毽子、跳绳、搭积木、看书、画画、听音乐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第2小节：</a:t>
            </a:r>
            <a:r>
              <a:rPr lang="zh-CN" altLang="en-US" sz="3200" b="1" dirty="0">
                <a:latin typeface="宋体" panose="02010600030101010101" pitchFamily="2" charset="-122"/>
              </a:rPr>
              <a:t>讲故事、下象棋、打羽毛球、坐跷跷板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第3小节：</a:t>
            </a:r>
            <a:r>
              <a:rPr lang="zh-CN" altLang="en-US" sz="3200" b="1" dirty="0">
                <a:latin typeface="宋体" panose="02010600030101010101" pitchFamily="2" charset="-122"/>
              </a:rPr>
              <a:t>讲故事、甩绳子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第4小节：</a:t>
            </a:r>
            <a:r>
              <a:rPr lang="zh-CN" altLang="en-US" sz="3200" b="1" dirty="0">
                <a:latin typeface="宋体" panose="02010600030101010101" pitchFamily="2" charset="-122"/>
              </a:rPr>
              <a:t>拔河、老鹰捉小鸡、打排球、打篮球、踢足球、开运动会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5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68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7"/>
          <p:cNvSpPr txBox="1"/>
          <p:nvPr/>
        </p:nvSpPr>
        <p:spPr>
          <a:xfrm>
            <a:off x="827088" y="555625"/>
            <a:ext cx="46085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</a:rPr>
              <a:t>生字归类识记。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3795" name="矩形 1"/>
          <p:cNvSpPr/>
          <p:nvPr/>
        </p:nvSpPr>
        <p:spPr>
          <a:xfrm>
            <a:off x="2082800" y="1925638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3419475" y="3449638"/>
            <a:ext cx="4608513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7175" y="345281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>
            <a:stCxn id="33795" idx="2"/>
            <a:endCxn id="8" idx="0"/>
          </p:cNvCxnSpPr>
          <p:nvPr/>
        </p:nvCxnSpPr>
        <p:spPr>
          <a:xfrm>
            <a:off x="2587625" y="2511425"/>
            <a:ext cx="1778000" cy="941388"/>
          </a:xfrm>
          <a:prstGeom prst="straightConnector1">
            <a:avLst/>
          </a:prstGeom>
          <a:ln w="158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400550" y="2563813"/>
            <a:ext cx="0" cy="885825"/>
          </a:xfrm>
          <a:prstGeom prst="straightConnector1">
            <a:avLst/>
          </a:prstGeom>
          <a:ln w="158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4464050" y="2511425"/>
            <a:ext cx="2281238" cy="938213"/>
          </a:xfrm>
          <a:prstGeom prst="straightConnector1">
            <a:avLst/>
          </a:prstGeom>
          <a:ln w="158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3" name="矩形 23552"/>
          <p:cNvSpPr/>
          <p:nvPr/>
        </p:nvSpPr>
        <p:spPr>
          <a:xfrm>
            <a:off x="3708400" y="1981200"/>
            <a:ext cx="38973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踢毽子      踢足球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0" name="直接连接符 9"/>
          <p:cNvCxnSpPr/>
          <p:nvPr/>
        </p:nvCxnSpPr>
        <p:spPr>
          <a:xfrm flipV="1">
            <a:off x="0" y="2649538"/>
            <a:ext cx="910907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思想气泡: 云 5"/>
          <p:cNvSpPr/>
          <p:nvPr/>
        </p:nvSpPr>
        <p:spPr>
          <a:xfrm>
            <a:off x="3427413" y="3689350"/>
            <a:ext cx="2822575" cy="1166813"/>
          </a:xfrm>
          <a:prstGeom prst="cloudCallout">
            <a:avLst>
              <a:gd name="adj1" fmla="val -80423"/>
              <a:gd name="adj2" fmla="val -119871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为什么是竹字头？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366838" y="1706563"/>
            <a:ext cx="2824163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6600" y="169545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矩形 23552"/>
          <p:cNvSpPr/>
          <p:nvPr/>
        </p:nvSpPr>
        <p:spPr>
          <a:xfrm>
            <a:off x="1982788" y="985838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                    排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矩形 4"/>
          <p:cNvSpPr/>
          <p:nvPr/>
        </p:nvSpPr>
        <p:spPr>
          <a:xfrm>
            <a:off x="1270000" y="463550"/>
            <a:ext cx="55943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猜一猜：这些字分别与什么有关？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5553075" y="1676400"/>
            <a:ext cx="282257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3025" y="1616075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1366838" y="3267075"/>
            <a:ext cx="2824163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9263" y="3276600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竹制品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2" name="矩形 18"/>
          <p:cNvSpPr/>
          <p:nvPr/>
        </p:nvSpPr>
        <p:spPr>
          <a:xfrm>
            <a:off x="1992313" y="2525713"/>
            <a:ext cx="514508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篮                    球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5545138" y="3209925"/>
            <a:ext cx="282257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94425" y="3209925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5" grpId="0"/>
      <p:bldP spid="17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" name="圆角矩形 4"/>
          <p:cNvSpPr/>
          <p:nvPr/>
        </p:nvSpPr>
        <p:spPr>
          <a:xfrm>
            <a:off x="3803650" y="2386013"/>
            <a:ext cx="1285875" cy="4318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1" name="圆角矩形 108"/>
          <p:cNvSpPr/>
          <p:nvPr/>
        </p:nvSpPr>
        <p:spPr>
          <a:xfrm>
            <a:off x="1771650" y="2370138"/>
            <a:ext cx="923925" cy="4318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1763713" y="1677988"/>
            <a:ext cx="688498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一个人玩，很好！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独自一个，静悄悄的，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正好用纸折船，折马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踢毽子，跳绳，搭积木，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当然还有看书，画画，听音乐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893" name="组合 3"/>
          <p:cNvGrpSpPr/>
          <p:nvPr/>
        </p:nvGrpSpPr>
        <p:grpSpPr>
          <a:xfrm>
            <a:off x="873125" y="2241550"/>
            <a:ext cx="647700" cy="1944688"/>
            <a:chOff x="630082" y="2046860"/>
            <a:chExt cx="647700" cy="1944688"/>
          </a:xfrm>
        </p:grpSpPr>
        <p:sp>
          <p:nvSpPr>
            <p:cNvPr id="224" name="流程图: 决策 223"/>
            <p:cNvSpPr/>
            <p:nvPr/>
          </p:nvSpPr>
          <p:spPr>
            <a:xfrm>
              <a:off x="630082" y="2046860"/>
              <a:ext cx="647700" cy="647700"/>
            </a:xfrm>
            <a:prstGeom prst="flowChartDecisi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5" name="流程图: 决策 224"/>
            <p:cNvSpPr/>
            <p:nvPr/>
          </p:nvSpPr>
          <p:spPr>
            <a:xfrm>
              <a:off x="630082" y="2694560"/>
              <a:ext cx="647700" cy="647700"/>
            </a:xfrm>
            <a:prstGeom prst="flowChartDecisi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6" name="流程图: 决策 225"/>
            <p:cNvSpPr/>
            <p:nvPr/>
          </p:nvSpPr>
          <p:spPr>
            <a:xfrm>
              <a:off x="630082" y="3343848"/>
              <a:ext cx="647700" cy="647700"/>
            </a:xfrm>
            <a:prstGeom prst="flowChartDecisi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28" name="矩形 227"/>
          <p:cNvSpPr>
            <a:spLocks noChangeArrowheads="1"/>
          </p:cNvSpPr>
          <p:nvPr/>
        </p:nvSpPr>
        <p:spPr bwMode="auto">
          <a:xfrm>
            <a:off x="6146800" y="1793875"/>
            <a:ext cx="2335213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非常安静，没有声响。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30" name="直接箭头连接符 229"/>
          <p:cNvCxnSpPr>
            <a:endCxn id="228" idx="1"/>
          </p:cNvCxnSpPr>
          <p:nvPr/>
        </p:nvCxnSpPr>
        <p:spPr>
          <a:xfrm flipV="1">
            <a:off x="5089525" y="2347913"/>
            <a:ext cx="1057275" cy="46038"/>
          </a:xfrm>
          <a:prstGeom prst="straightConnector1">
            <a:avLst/>
          </a:prstGeom>
          <a:ln>
            <a:solidFill>
              <a:srgbClr val="FF9900"/>
            </a:solidFill>
            <a:tailEnd type="triangle" w="lg" len="lg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pic>
        <p:nvPicPr>
          <p:cNvPr id="37896" name="图片 1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28900" y="17065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59125" y="35782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图片 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49400" y="49466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图片 1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3075" y="617061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0" name="图片 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1950" y="48021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1" name="图片 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0013" y="190817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图片 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0350" y="-496887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3" name="图片 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-1749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4" name="图片 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1325" y="-20764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5" name="矩形 3"/>
          <p:cNvSpPr/>
          <p:nvPr/>
        </p:nvSpPr>
        <p:spPr>
          <a:xfrm>
            <a:off x="1208088" y="179388"/>
            <a:ext cx="1831975" cy="715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906" name="矩形 1"/>
          <p:cNvSpPr/>
          <p:nvPr/>
        </p:nvSpPr>
        <p:spPr>
          <a:xfrm>
            <a:off x="377825" y="944563"/>
            <a:ext cx="86296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自由读第1小节，读好句子的停顿，想象画面。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 animBg="1"/>
      <p:bldP spid="221" grpId="0" animBg="1"/>
      <p:bldP spid="223" grpId="0"/>
      <p:bldP spid="2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3276600" y="1347788"/>
            <a:ext cx="2336800" cy="1419225"/>
            <a:chOff x="1509658" y="1311612"/>
            <a:chExt cx="2337740" cy="1419622"/>
          </a:xfrm>
        </p:grpSpPr>
        <p:sp>
          <p:nvSpPr>
            <p:cNvPr id="10243" name="矩形 27"/>
            <p:cNvSpPr/>
            <p:nvPr/>
          </p:nvSpPr>
          <p:spPr>
            <a:xfrm>
              <a:off x="2219469" y="2021423"/>
              <a:ext cx="1627929" cy="585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</a:rPr>
                <a:t>第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1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课时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0244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09658" y="1311612"/>
              <a:ext cx="1419622" cy="14196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41300" y="1779588"/>
            <a:ext cx="88042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一个人可以（   ）、（   ）、（   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这样很好！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5" name="矩形 13"/>
          <p:cNvSpPr/>
          <p:nvPr/>
        </p:nvSpPr>
        <p:spPr>
          <a:xfrm>
            <a:off x="592138" y="830263"/>
            <a:ext cx="6364287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同桌合作读，用下面的句式说话。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6"/>
          <p:cNvGrpSpPr/>
          <p:nvPr/>
        </p:nvGrpSpPr>
        <p:grpSpPr>
          <a:xfrm>
            <a:off x="3132138" y="771525"/>
            <a:ext cx="4752975" cy="2232025"/>
            <a:chOff x="3275856" y="987574"/>
            <a:chExt cx="4752528" cy="2232248"/>
          </a:xfrm>
        </p:grpSpPr>
        <p:sp>
          <p:nvSpPr>
            <p:cNvPr id="5" name="云形标注 4"/>
            <p:cNvSpPr/>
            <p:nvPr/>
          </p:nvSpPr>
          <p:spPr>
            <a:xfrm>
              <a:off x="3275856" y="987574"/>
              <a:ext cx="4752528" cy="2232248"/>
            </a:xfrm>
            <a:prstGeom prst="cloudCallout">
              <a:avLst>
                <a:gd name="adj1" fmla="val -50335"/>
                <a:gd name="adj2" fmla="val 5738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941" name="矩形 7"/>
            <p:cNvSpPr/>
            <p:nvPr/>
          </p:nvSpPr>
          <p:spPr>
            <a:xfrm>
              <a:off x="3779912" y="1203598"/>
              <a:ext cx="3888432" cy="1754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宋体" panose="02010600030101010101" pitchFamily="2" charset="-122"/>
                </a:rPr>
                <a:t>    小朋友，你来说说一个人还可以玩什么呢？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3993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2211388"/>
            <a:ext cx="1152525" cy="222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3" name="文本框 222"/>
          <p:cNvSpPr txBox="1"/>
          <p:nvPr/>
        </p:nvSpPr>
        <p:spPr>
          <a:xfrm>
            <a:off x="1979613" y="1492250"/>
            <a:ext cx="65516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一个人玩，很好！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独自一个，静悄悄的，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正好用纸折船，折马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踢毽子，跳绳，搭积木，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当然还有看书，画画，听音乐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87" name="组合 3"/>
          <p:cNvGrpSpPr/>
          <p:nvPr/>
        </p:nvGrpSpPr>
        <p:grpSpPr>
          <a:xfrm>
            <a:off x="1087438" y="2068513"/>
            <a:ext cx="647700" cy="1933575"/>
            <a:chOff x="630082" y="2058146"/>
            <a:chExt cx="647700" cy="1933402"/>
          </a:xfrm>
        </p:grpSpPr>
        <p:sp>
          <p:nvSpPr>
            <p:cNvPr id="224" name="流程图: 决策 223"/>
            <p:cNvSpPr/>
            <p:nvPr/>
          </p:nvSpPr>
          <p:spPr>
            <a:xfrm>
              <a:off x="630082" y="2058146"/>
              <a:ext cx="647700" cy="647642"/>
            </a:xfrm>
            <a:prstGeom prst="flowChartDecisi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5" name="流程图: 决策 224"/>
            <p:cNvSpPr/>
            <p:nvPr/>
          </p:nvSpPr>
          <p:spPr>
            <a:xfrm>
              <a:off x="630082" y="2694676"/>
              <a:ext cx="647700" cy="647642"/>
            </a:xfrm>
            <a:prstGeom prst="flowChartDecisi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6" name="流程图: 决策 225"/>
            <p:cNvSpPr/>
            <p:nvPr/>
          </p:nvSpPr>
          <p:spPr>
            <a:xfrm>
              <a:off x="630082" y="3343906"/>
              <a:ext cx="647700" cy="647642"/>
            </a:xfrm>
            <a:prstGeom prst="flowChartDecisi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41988" name="图片 1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55862" y="1652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6087" y="3524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76362" y="4892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图片 1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6113" y="6116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图片 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4988" y="4748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0" y="1854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4" name="图片 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388" y="-550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0575" y="-1803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图片 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8287" y="-2130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7" name="矩形 1"/>
          <p:cNvSpPr/>
          <p:nvPr/>
        </p:nvSpPr>
        <p:spPr>
          <a:xfrm>
            <a:off x="682625" y="768350"/>
            <a:ext cx="5748338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带着快乐的心情再读第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小节。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3"/>
          <p:cNvSpPr/>
          <p:nvPr/>
        </p:nvSpPr>
        <p:spPr>
          <a:xfrm>
            <a:off x="468313" y="123825"/>
            <a:ext cx="1831975" cy="715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讲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19250" y="1612900"/>
            <a:ext cx="2438400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许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68900" y="1612900"/>
            <a:ext cx="2438400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矩形 3"/>
          <p:cNvSpPr/>
          <p:nvPr/>
        </p:nvSpPr>
        <p:spPr>
          <a:xfrm>
            <a:off x="2036763" y="842963"/>
            <a:ext cx="160337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jiǎnɡ</a:t>
            </a:r>
            <a:endParaRPr lang="en-US" altLang="zh-CN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014" name="矩形 3"/>
          <p:cNvSpPr/>
          <p:nvPr/>
        </p:nvSpPr>
        <p:spPr>
          <a:xfrm>
            <a:off x="5940425" y="842963"/>
            <a:ext cx="75088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xǔ</a:t>
            </a:r>
            <a:endParaRPr lang="en-US" altLang="zh-CN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文本框 64"/>
          <p:cNvSpPr txBox="1">
            <a:spLocks noChangeArrowheads="1"/>
          </p:cNvSpPr>
          <p:nvPr/>
        </p:nvSpPr>
        <p:spPr bwMode="auto">
          <a:xfrm>
            <a:off x="3808413" y="3933825"/>
            <a:ext cx="2497138" cy="769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“讠”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numSld="1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 numSld="1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很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74788" y="1419225"/>
            <a:ext cx="2438400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行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19700" y="1419225"/>
            <a:ext cx="2438400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矩形 3"/>
          <p:cNvSpPr/>
          <p:nvPr/>
        </p:nvSpPr>
        <p:spPr>
          <a:xfrm>
            <a:off x="2176463" y="649288"/>
            <a:ext cx="103505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hěn</a:t>
            </a:r>
            <a:endParaRPr lang="en-US" altLang="zh-CN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4037" name="矩形 3"/>
          <p:cNvSpPr/>
          <p:nvPr/>
        </p:nvSpPr>
        <p:spPr>
          <a:xfrm>
            <a:off x="5778500" y="649288"/>
            <a:ext cx="1319213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xínɡ</a:t>
            </a:r>
            <a:endParaRPr lang="en-US" altLang="zh-CN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文本框 64"/>
          <p:cNvSpPr txBox="1">
            <a:spLocks noChangeArrowheads="1"/>
          </p:cNvSpPr>
          <p:nvPr/>
        </p:nvSpPr>
        <p:spPr bwMode="auto">
          <a:xfrm>
            <a:off x="3748088" y="3795713"/>
            <a:ext cx="2009775" cy="769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“彳”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numSld="1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 numSld="1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组合 4"/>
          <p:cNvGrpSpPr/>
          <p:nvPr/>
        </p:nvGrpSpPr>
        <p:grpSpPr>
          <a:xfrm>
            <a:off x="3276600" y="1203325"/>
            <a:ext cx="2336800" cy="1419225"/>
            <a:chOff x="1509658" y="1311612"/>
            <a:chExt cx="2337740" cy="1419622"/>
          </a:xfrm>
        </p:grpSpPr>
        <p:pic>
          <p:nvPicPr>
            <p:cNvPr id="4505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09658" y="1311612"/>
              <a:ext cx="1419622" cy="1419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0" name="矩形 27"/>
            <p:cNvSpPr/>
            <p:nvPr/>
          </p:nvSpPr>
          <p:spPr>
            <a:xfrm>
              <a:off x="2219469" y="2021423"/>
              <a:ext cx="1627929" cy="585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宋体" panose="02010600030101010101" pitchFamily="2" charset="-122"/>
                </a:rPr>
                <a:t>第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2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课时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3"/>
          <p:cNvSpPr/>
          <p:nvPr/>
        </p:nvSpPr>
        <p:spPr>
          <a:xfrm>
            <a:off x="1187450" y="196850"/>
            <a:ext cx="1831975" cy="715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指导朗读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矩形 7"/>
          <p:cNvSpPr/>
          <p:nvPr/>
        </p:nvSpPr>
        <p:spPr>
          <a:xfrm>
            <a:off x="541338" y="979488"/>
            <a:ext cx="3481387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多种形式练读：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1616988"/>
            <a:ext cx="8209408" cy="31223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折船、折马、踢毽子、跳绳、搭积木、看书、画画、听音乐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FFFF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讲故事、下象棋、打羽毛球、坐跷跷板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00FFFF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拔河、老鹰捉小鸡、打排球、打篮球、踢足球、开运动会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7"/>
          <p:cNvSpPr/>
          <p:nvPr/>
        </p:nvSpPr>
        <p:spPr>
          <a:xfrm>
            <a:off x="684213" y="557213"/>
            <a:ext cx="81438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回顾朗读第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小节，体会一个人玩游戏的快乐。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9550" y="1708150"/>
            <a:ext cx="65532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一个人玩，很好！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独自一个，静悄悄的，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正好用纸折船，折马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踢毽子，跳绳，搭积木，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当然还有看书，画画，听音乐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7"/>
          <p:cNvSpPr/>
          <p:nvPr/>
        </p:nvSpPr>
        <p:spPr>
          <a:xfrm>
            <a:off x="1258888" y="1851025"/>
            <a:ext cx="7345362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600" b="1" dirty="0">
                <a:latin typeface="宋体" panose="02010600030101010101" pitchFamily="2" charset="-122"/>
              </a:rPr>
              <a:t>表演读课文，每人读一小节，最后全班一起读全文。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3"/>
          <p:cNvSpPr/>
          <p:nvPr/>
        </p:nvSpPr>
        <p:spPr>
          <a:xfrm>
            <a:off x="468313" y="195263"/>
            <a:ext cx="1831975" cy="715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对比学习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7" name="矩形 12"/>
          <p:cNvSpPr/>
          <p:nvPr/>
        </p:nvSpPr>
        <p:spPr>
          <a:xfrm>
            <a:off x="1187450" y="1563688"/>
            <a:ext cx="6840538" cy="199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宋体" panose="02010600030101010101" pitchFamily="2" charset="-122"/>
              </a:rPr>
              <a:t>读第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小节，思考：哪个游戏两个人可以玩，三人个也可以玩？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84213" y="1851025"/>
            <a:ext cx="8066088" cy="847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课间活动时，你玩些什么游戏？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217"/>
          <p:cNvSpPr txBox="1"/>
          <p:nvPr/>
        </p:nvSpPr>
        <p:spPr>
          <a:xfrm>
            <a:off x="1349375" y="417513"/>
            <a:ext cx="5688013" cy="3328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两个人玩，很好！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讲故事得有人听才行，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你讲我听，我讲你听。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还有下象棋，打羽毛球，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坐跷跷板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275" name="组合 1"/>
          <p:cNvGrpSpPr/>
          <p:nvPr/>
        </p:nvGrpSpPr>
        <p:grpSpPr>
          <a:xfrm>
            <a:off x="576263" y="1122363"/>
            <a:ext cx="647700" cy="1943100"/>
            <a:chOff x="1475730" y="1563812"/>
            <a:chExt cx="647700" cy="1943100"/>
          </a:xfrm>
        </p:grpSpPr>
        <p:sp>
          <p:nvSpPr>
            <p:cNvPr id="219" name="流程图: 决策 218"/>
            <p:cNvSpPr/>
            <p:nvPr/>
          </p:nvSpPr>
          <p:spPr>
            <a:xfrm>
              <a:off x="1475730" y="1563812"/>
              <a:ext cx="647700" cy="647700"/>
            </a:xfrm>
            <a:prstGeom prst="flowChartDecisi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0" name="流程图: 决策 219"/>
            <p:cNvSpPr/>
            <p:nvPr/>
          </p:nvSpPr>
          <p:spPr>
            <a:xfrm>
              <a:off x="1475730" y="2211512"/>
              <a:ext cx="647700" cy="647700"/>
            </a:xfrm>
            <a:prstGeom prst="flowChartDecisi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1" name="流程图: 决策 220"/>
            <p:cNvSpPr/>
            <p:nvPr/>
          </p:nvSpPr>
          <p:spPr>
            <a:xfrm>
              <a:off x="1475730" y="2859212"/>
              <a:ext cx="647700" cy="647700"/>
            </a:xfrm>
            <a:prstGeom prst="flowChartDecisi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622550" y="1138238"/>
            <a:ext cx="5032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45000" y="1138238"/>
            <a:ext cx="5032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21" name="组合 6"/>
          <p:cNvGrpSpPr/>
          <p:nvPr/>
        </p:nvGrpSpPr>
        <p:grpSpPr>
          <a:xfrm>
            <a:off x="6170613" y="1762125"/>
            <a:ext cx="2822575" cy="1987550"/>
            <a:chOff x="5252917" y="1824904"/>
            <a:chExt cx="2822596" cy="1989033"/>
          </a:xfrm>
        </p:grpSpPr>
        <p:sp>
          <p:nvSpPr>
            <p:cNvPr id="22" name="云形标注 4"/>
            <p:cNvSpPr/>
            <p:nvPr/>
          </p:nvSpPr>
          <p:spPr>
            <a:xfrm>
              <a:off x="5252917" y="1824904"/>
              <a:ext cx="2789258" cy="1989033"/>
            </a:xfrm>
            <a:prstGeom prst="cloudCallout">
              <a:avLst>
                <a:gd name="adj1" fmla="val -114760"/>
                <a:gd name="adj2" fmla="val 3359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281" name="矩形 7"/>
            <p:cNvSpPr/>
            <p:nvPr/>
          </p:nvSpPr>
          <p:spPr>
            <a:xfrm>
              <a:off x="5680352" y="1942170"/>
              <a:ext cx="2395161" cy="17545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宋体" panose="02010600030101010101" pitchFamily="2" charset="-122"/>
                </a:rPr>
                <a:t>两个人还可以玩什么呢？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336675" y="3794125"/>
            <a:ext cx="6670675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打乒乓球、猜谜语、下跳棋……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7"/>
          <p:cNvSpPr txBox="1"/>
          <p:nvPr/>
        </p:nvSpPr>
        <p:spPr>
          <a:xfrm>
            <a:off x="2339975" y="771525"/>
            <a:ext cx="5976938" cy="332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三个人玩，很好！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讲故事多个人听更有劲，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你讲我们听，我讲你们听。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两个人甩绳子，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你跳，我跳，轮流跳。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03" name="组合 1"/>
          <p:cNvGrpSpPr/>
          <p:nvPr/>
        </p:nvGrpSpPr>
        <p:grpSpPr bwMode="auto">
          <a:xfrm>
            <a:off x="1282477" y="1284312"/>
            <a:ext cx="647700" cy="1943100"/>
            <a:chOff x="1282700" y="1572285"/>
            <a:chExt cx="647700" cy="1943100"/>
          </a:xfrm>
          <a:solidFill>
            <a:srgbClr val="FF9900"/>
          </a:solidFill>
        </p:grpSpPr>
        <p:sp>
          <p:nvSpPr>
            <p:cNvPr id="3" name="流程图: 决策 2"/>
            <p:cNvSpPr/>
            <p:nvPr/>
          </p:nvSpPr>
          <p:spPr>
            <a:xfrm>
              <a:off x="1282700" y="1572285"/>
              <a:ext cx="647700" cy="647700"/>
            </a:xfrm>
            <a:prstGeom prst="flowChartDecis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流程图: 决策 23"/>
            <p:cNvSpPr/>
            <p:nvPr/>
          </p:nvSpPr>
          <p:spPr>
            <a:xfrm>
              <a:off x="1282700" y="2219985"/>
              <a:ext cx="647700" cy="647700"/>
            </a:xfrm>
            <a:prstGeom prst="flowChartDecis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流程图: 决策 24"/>
            <p:cNvSpPr/>
            <p:nvPr/>
          </p:nvSpPr>
          <p:spPr>
            <a:xfrm>
              <a:off x="1282700" y="2867685"/>
              <a:ext cx="647700" cy="647700"/>
            </a:xfrm>
            <a:prstGeom prst="flowChartDecis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22675" y="1463675"/>
            <a:ext cx="5032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45125" y="1463675"/>
            <a:ext cx="5032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/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176588" y="2462213"/>
            <a:ext cx="2754312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讲故事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700088"/>
            <a:ext cx="3255962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79613" y="3508375"/>
            <a:ext cx="6346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两个人可以玩，三个人也可以玩。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圆角矩形 13"/>
          <p:cNvSpPr/>
          <p:nvPr/>
        </p:nvSpPr>
        <p:spPr>
          <a:xfrm>
            <a:off x="6862763" y="3000375"/>
            <a:ext cx="806450" cy="431800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43325" y="2806700"/>
            <a:ext cx="5689600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讲故事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多个人听更有劲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你讲我们听，我讲你们听。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0" name="文本框 7"/>
          <p:cNvSpPr txBox="1"/>
          <p:nvPr/>
        </p:nvSpPr>
        <p:spPr>
          <a:xfrm>
            <a:off x="684213" y="647700"/>
            <a:ext cx="4824412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讲故事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得有人听才行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你讲我听，我讲你听。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6588125" y="3435350"/>
            <a:ext cx="144463" cy="144463"/>
          </a:xfrm>
          <a:prstGeom prst="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7019925" y="3435350"/>
            <a:ext cx="144463" cy="144463"/>
          </a:xfrm>
          <a:prstGeom prst="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7380288" y="3435350"/>
            <a:ext cx="144463" cy="144463"/>
          </a:xfrm>
          <a:prstGeom prst="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737971" y="565770"/>
            <a:ext cx="1786537" cy="1646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3536" y="2778518"/>
            <a:ext cx="2382138" cy="1289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椭圆 6"/>
          <p:cNvSpPr/>
          <p:nvPr/>
        </p:nvSpPr>
        <p:spPr>
          <a:xfrm>
            <a:off x="1512888" y="1511300"/>
            <a:ext cx="431800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572000" y="3651250"/>
            <a:ext cx="79216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877050" y="3651250"/>
            <a:ext cx="79216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1063" y="1511300"/>
            <a:ext cx="431800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4625" y="1814513"/>
            <a:ext cx="1933575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有趣味，有意思。</a:t>
            </a:r>
            <a:endParaRPr lang="en-US" altLang="zh-CN" sz="30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8" grpId="0" animBg="1"/>
      <p:bldP spid="20" grpId="0" animBg="1"/>
      <p:bldP spid="21" grpId="0" animBg="1"/>
      <p:bldP spid="7" grpId="0" animBg="1"/>
      <p:bldP spid="22" grpId="0" animBg="1"/>
      <p:bldP spid="23" grpId="0" animBg="1"/>
      <p:bldP spid="24" grpId="0" animBg="1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3"/>
          <p:cNvSpPr/>
          <p:nvPr/>
        </p:nvSpPr>
        <p:spPr>
          <a:xfrm>
            <a:off x="1116013" y="195263"/>
            <a:ext cx="1831975" cy="715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深入学习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3" name="矩形 12"/>
          <p:cNvSpPr/>
          <p:nvPr/>
        </p:nvSpPr>
        <p:spPr>
          <a:xfrm>
            <a:off x="900113" y="1573213"/>
            <a:ext cx="7488237" cy="199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一个人玩，很好！两个人玩，很好！三个人玩，很好！四个人玩，很好！五个人玩，很好！许多人玩，更好！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7"/>
          <p:cNvSpPr txBox="1"/>
          <p:nvPr/>
        </p:nvSpPr>
        <p:spPr>
          <a:xfrm>
            <a:off x="1692275" y="1341438"/>
            <a:ext cx="5400675" cy="3586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四个人玩，很好！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五个人玩，很好！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许多人玩，更好！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人多，什么游戏都能玩，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拔河，老鹰捉小鸡，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打排球，打篮球，踢足球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连开运动会也可以。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491" name="矩形 23"/>
          <p:cNvSpPr/>
          <p:nvPr/>
        </p:nvSpPr>
        <p:spPr>
          <a:xfrm>
            <a:off x="827088" y="238125"/>
            <a:ext cx="7273925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自由朗读第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小节，思考：为什么人多会更好玩？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23"/>
          <p:cNvSpPr/>
          <p:nvPr/>
        </p:nvSpPr>
        <p:spPr>
          <a:xfrm>
            <a:off x="1403350" y="1779588"/>
            <a:ext cx="65532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小组比赛读课文，男女生合作读，全班齐读。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图片 1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28900" y="17065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39" name="图片 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59125" y="35782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0" name="图片 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49400" y="49466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1" name="图片 1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3075" y="617061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2" name="图片 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1950" y="48021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3" name="图片 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0350" y="-496887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4" name="图片 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-1749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5" name="图片 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1325" y="-20764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6" name="矩形 3"/>
          <p:cNvSpPr/>
          <p:nvPr/>
        </p:nvSpPr>
        <p:spPr>
          <a:xfrm>
            <a:off x="1166813" y="215900"/>
            <a:ext cx="1831975" cy="715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5547" name="组合 4"/>
          <p:cNvGrpSpPr/>
          <p:nvPr/>
        </p:nvGrpSpPr>
        <p:grpSpPr>
          <a:xfrm>
            <a:off x="1530350" y="1425575"/>
            <a:ext cx="1143000" cy="1246188"/>
            <a:chOff x="1497050" y="1734605"/>
            <a:chExt cx="836613" cy="936577"/>
          </a:xfrm>
        </p:grpSpPr>
        <p:grpSp>
          <p:nvGrpSpPr>
            <p:cNvPr id="6556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6556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556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6556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5566" name="TextBox 1"/>
            <p:cNvSpPr txBox="1"/>
            <p:nvPr/>
          </p:nvSpPr>
          <p:spPr>
            <a:xfrm>
              <a:off x="1504555" y="1734605"/>
              <a:ext cx="786218" cy="902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玩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548" name="组合 4"/>
          <p:cNvGrpSpPr/>
          <p:nvPr/>
        </p:nvGrpSpPr>
        <p:grpSpPr>
          <a:xfrm>
            <a:off x="4070350" y="1435100"/>
            <a:ext cx="1141413" cy="1247775"/>
            <a:chOff x="1497050" y="1734605"/>
            <a:chExt cx="836613" cy="936577"/>
          </a:xfrm>
        </p:grpSpPr>
        <p:grpSp>
          <p:nvGrpSpPr>
            <p:cNvPr id="6556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6556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556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6556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556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549" name="组合 4"/>
          <p:cNvGrpSpPr/>
          <p:nvPr/>
        </p:nvGrpSpPr>
        <p:grpSpPr>
          <a:xfrm>
            <a:off x="6745288" y="1435100"/>
            <a:ext cx="1141412" cy="1247775"/>
            <a:chOff x="1497050" y="1734605"/>
            <a:chExt cx="836613" cy="936577"/>
          </a:xfrm>
        </p:grpSpPr>
        <p:grpSp>
          <p:nvGrpSpPr>
            <p:cNvPr id="6555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6555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555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6555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555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550" name="矩形 3"/>
          <p:cNvSpPr/>
          <p:nvPr/>
        </p:nvSpPr>
        <p:spPr>
          <a:xfrm>
            <a:off x="1646238" y="987425"/>
            <a:ext cx="882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wán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65551" name="矩形 60"/>
          <p:cNvSpPr/>
          <p:nvPr/>
        </p:nvSpPr>
        <p:spPr>
          <a:xfrm>
            <a:off x="4105275" y="984250"/>
            <a:ext cx="11144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dānɡ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65552" name="矩形 61"/>
          <p:cNvSpPr/>
          <p:nvPr/>
        </p:nvSpPr>
        <p:spPr>
          <a:xfrm>
            <a:off x="6875463" y="984250"/>
            <a:ext cx="882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yīn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213" y="2887663"/>
            <a:ext cx="2808287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王字旁上紧下松，末横作提。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1938" y="2841625"/>
            <a:ext cx="3816350" cy="1817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“当”上部的笔顺，第一笔竖要写在竖中线上。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2"/>
          <p:cNvSpPr/>
          <p:nvPr/>
        </p:nvSpPr>
        <p:spPr>
          <a:xfrm>
            <a:off x="619125" y="1743075"/>
            <a:ext cx="26368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怎么都快乐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65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8" y="2463800"/>
            <a:ext cx="2228850" cy="1468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15"/>
          <p:cNvSpPr txBox="1"/>
          <p:nvPr/>
        </p:nvSpPr>
        <p:spPr>
          <a:xfrm>
            <a:off x="3436938" y="1008063"/>
            <a:ext cx="1616075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心形 19"/>
          <p:cNvSpPr/>
          <p:nvPr/>
        </p:nvSpPr>
        <p:spPr>
          <a:xfrm>
            <a:off x="5032375" y="2344738"/>
            <a:ext cx="1624013" cy="1246188"/>
          </a:xfrm>
          <a:prstGeom prst="hear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快乐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Text Box 15"/>
          <p:cNvSpPr txBox="1"/>
          <p:nvPr/>
        </p:nvSpPr>
        <p:spPr>
          <a:xfrm>
            <a:off x="6697663" y="1046163"/>
            <a:ext cx="1668462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两个人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3489325" y="3724275"/>
            <a:ext cx="1646238" cy="5857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三个人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5"/>
          <p:cNvSpPr txBox="1"/>
          <p:nvPr/>
        </p:nvSpPr>
        <p:spPr>
          <a:xfrm>
            <a:off x="6669088" y="3743325"/>
            <a:ext cx="1512887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许多人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9" name="矩形 17"/>
          <p:cNvSpPr/>
          <p:nvPr/>
        </p:nvSpPr>
        <p:spPr>
          <a:xfrm>
            <a:off x="1292225" y="292100"/>
            <a:ext cx="18319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6560" name="组合 66559"/>
          <p:cNvGrpSpPr/>
          <p:nvPr/>
        </p:nvGrpSpPr>
        <p:grpSpPr>
          <a:xfrm>
            <a:off x="4833938" y="1181100"/>
            <a:ext cx="623887" cy="1200150"/>
            <a:chOff x="4563631" y="1055688"/>
            <a:chExt cx="623889" cy="1200150"/>
          </a:xfrm>
        </p:grpSpPr>
        <p:sp>
          <p:nvSpPr>
            <p:cNvPr id="66583" name="Text Box 15"/>
            <p:cNvSpPr txBox="1"/>
            <p:nvPr/>
          </p:nvSpPr>
          <p:spPr>
            <a:xfrm>
              <a:off x="4563631" y="1055688"/>
              <a:ext cx="608013" cy="58420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很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6" name="直接箭头连接符 25"/>
            <p:cNvCxnSpPr>
              <a:stCxn id="3" idx="4"/>
            </p:cNvCxnSpPr>
            <p:nvPr/>
          </p:nvCxnSpPr>
          <p:spPr>
            <a:xfrm>
              <a:off x="4866844" y="1671638"/>
              <a:ext cx="320676" cy="584200"/>
            </a:xfrm>
            <a:prstGeom prst="straightConnector1">
              <a:avLst/>
            </a:prstGeom>
            <a:ln w="25400" cap="flat" cmpd="sng" algn="ctr">
              <a:solidFill>
                <a:srgbClr val="FF99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4563631" y="1055688"/>
              <a:ext cx="608014" cy="615950"/>
            </a:xfrm>
            <a:prstGeom prst="ellipse">
              <a:avLst/>
            </a:prstGeom>
            <a:noFill/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6561" name="组合 66560"/>
          <p:cNvGrpSpPr/>
          <p:nvPr/>
        </p:nvGrpSpPr>
        <p:grpSpPr>
          <a:xfrm>
            <a:off x="6084888" y="1141413"/>
            <a:ext cx="623887" cy="1214437"/>
            <a:chOff x="5815806" y="1015962"/>
            <a:chExt cx="622577" cy="1213682"/>
          </a:xfrm>
        </p:grpSpPr>
        <p:sp>
          <p:nvSpPr>
            <p:cNvPr id="66580" name="Text Box 15"/>
            <p:cNvSpPr txBox="1"/>
            <p:nvPr/>
          </p:nvSpPr>
          <p:spPr>
            <a:xfrm>
              <a:off x="5830371" y="1015962"/>
              <a:ext cx="608012" cy="58420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很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5" name="直接箭头连接符 24"/>
            <p:cNvCxnSpPr>
              <a:stCxn id="27" idx="4"/>
            </p:cNvCxnSpPr>
            <p:nvPr/>
          </p:nvCxnSpPr>
          <p:spPr>
            <a:xfrm flipH="1">
              <a:off x="5966301" y="1634702"/>
              <a:ext cx="153665" cy="594942"/>
            </a:xfrm>
            <a:prstGeom prst="straightConnector1">
              <a:avLst/>
            </a:prstGeom>
            <a:ln w="25400" cap="flat" cmpd="sng" algn="ctr">
              <a:solidFill>
                <a:srgbClr val="FF99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5815806" y="1019135"/>
              <a:ext cx="608320" cy="615567"/>
            </a:xfrm>
            <a:prstGeom prst="ellipse">
              <a:avLst/>
            </a:prstGeom>
            <a:noFill/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6564" name="组合 66563"/>
          <p:cNvGrpSpPr/>
          <p:nvPr/>
        </p:nvGrpSpPr>
        <p:grpSpPr>
          <a:xfrm>
            <a:off x="4841875" y="3357563"/>
            <a:ext cx="627063" cy="985837"/>
            <a:chOff x="4572000" y="3232383"/>
            <a:chExt cx="627786" cy="985267"/>
          </a:xfrm>
        </p:grpSpPr>
        <p:sp>
          <p:nvSpPr>
            <p:cNvPr id="66577" name="Text Box 15"/>
            <p:cNvSpPr txBox="1"/>
            <p:nvPr/>
          </p:nvSpPr>
          <p:spPr>
            <a:xfrm>
              <a:off x="4572000" y="3600301"/>
              <a:ext cx="608013" cy="58420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很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3" name="直接箭头连接符 32"/>
            <p:cNvCxnSpPr>
              <a:stCxn id="34" idx="7"/>
            </p:cNvCxnSpPr>
            <p:nvPr/>
          </p:nvCxnSpPr>
          <p:spPr>
            <a:xfrm flipV="1">
              <a:off x="5101248" y="3232383"/>
              <a:ext cx="98538" cy="460109"/>
            </a:xfrm>
            <a:prstGeom prst="straightConnector1">
              <a:avLst/>
            </a:prstGeom>
            <a:ln w="25400" cap="flat" cmpd="sng" algn="ctr">
              <a:solidFill>
                <a:srgbClr val="FF99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4581536" y="3602056"/>
              <a:ext cx="608714" cy="615594"/>
            </a:xfrm>
            <a:prstGeom prst="ellipse">
              <a:avLst/>
            </a:prstGeom>
            <a:noFill/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6565" name="组合 66564"/>
          <p:cNvGrpSpPr/>
          <p:nvPr/>
        </p:nvGrpSpPr>
        <p:grpSpPr>
          <a:xfrm>
            <a:off x="6038850" y="3378200"/>
            <a:ext cx="617538" cy="1016000"/>
            <a:chOff x="5768614" y="3253267"/>
            <a:chExt cx="617899" cy="1015674"/>
          </a:xfrm>
        </p:grpSpPr>
        <p:sp>
          <p:nvSpPr>
            <p:cNvPr id="66574" name="Text Box 15"/>
            <p:cNvSpPr txBox="1"/>
            <p:nvPr/>
          </p:nvSpPr>
          <p:spPr>
            <a:xfrm>
              <a:off x="5768614" y="3651592"/>
              <a:ext cx="608013" cy="58420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更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7" name="直接箭头连接符 36"/>
            <p:cNvCxnSpPr>
              <a:stCxn id="39" idx="0"/>
            </p:cNvCxnSpPr>
            <p:nvPr/>
          </p:nvCxnSpPr>
          <p:spPr>
            <a:xfrm flipH="1" flipV="1">
              <a:off x="5924280" y="3253267"/>
              <a:ext cx="158843" cy="399922"/>
            </a:xfrm>
            <a:prstGeom prst="straightConnector1">
              <a:avLst/>
            </a:prstGeom>
            <a:ln w="25400" cap="flat" cmpd="sng" algn="ctr">
              <a:solidFill>
                <a:srgbClr val="FF99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5778145" y="3653189"/>
              <a:ext cx="608368" cy="615752"/>
            </a:xfrm>
            <a:prstGeom prst="ellipse">
              <a:avLst/>
            </a:prstGeom>
            <a:noFill/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6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131888"/>
            <a:ext cx="7667625" cy="268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27"/>
          <p:cNvSpPr/>
          <p:nvPr/>
        </p:nvSpPr>
        <p:spPr>
          <a:xfrm>
            <a:off x="4067175" y="394017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拔河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392113"/>
            <a:ext cx="6027737" cy="427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27"/>
          <p:cNvSpPr/>
          <p:nvPr/>
        </p:nvSpPr>
        <p:spPr>
          <a:xfrm>
            <a:off x="3862388" y="4084638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踢毽子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7"/>
          <p:cNvSpPr/>
          <p:nvPr/>
        </p:nvSpPr>
        <p:spPr>
          <a:xfrm>
            <a:off x="4067175" y="4189413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跳绳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95263"/>
            <a:ext cx="5629275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27"/>
          <p:cNvSpPr/>
          <p:nvPr/>
        </p:nvSpPr>
        <p:spPr>
          <a:xfrm>
            <a:off x="3635375" y="4276725"/>
            <a:ext cx="14208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打篮球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268288"/>
            <a:ext cx="5629275" cy="3989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409575"/>
            <a:ext cx="4608513" cy="327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7"/>
          <p:cNvSpPr/>
          <p:nvPr/>
        </p:nvSpPr>
        <p:spPr>
          <a:xfrm>
            <a:off x="4067175" y="771525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下象棋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6375" y="3965575"/>
            <a:ext cx="68294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Calibri" panose="020F0502020204030204" pitchFamily="34" charset="0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大家在玩这些游戏的时候感受如何？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2390775" y="1350963"/>
            <a:ext cx="571500" cy="573088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1" name="标题 1"/>
          <p:cNvSpPr txBox="1"/>
          <p:nvPr/>
        </p:nvSpPr>
        <p:spPr>
          <a:xfrm>
            <a:off x="2195513" y="1241425"/>
            <a:ext cx="404336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怎么都快乐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2978150" y="790575"/>
            <a:ext cx="10795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zěn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4"/>
          <p:cNvGrpSpPr/>
          <p:nvPr/>
        </p:nvGrpSpPr>
        <p:grpSpPr>
          <a:xfrm>
            <a:off x="2374900" y="2355850"/>
            <a:ext cx="1141413" cy="1247775"/>
            <a:chOff x="1497050" y="1734605"/>
            <a:chExt cx="836613" cy="936577"/>
          </a:xfrm>
        </p:grpSpPr>
        <p:grpSp>
          <p:nvGrpSpPr>
            <p:cNvPr id="1741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74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19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913188" y="2362200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13188" y="302895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963" y="4265613"/>
            <a:ext cx="84248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示例：我躺在床上翻来覆去，怎么也睡不着。</a:t>
            </a:r>
            <a:endParaRPr lang="zh-CN" altLang="en-US" sz="12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17417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179388" y="50800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WPS 演示</Application>
  <PresentationFormat/>
  <Paragraphs>349</Paragraphs>
  <Slides>39</Slides>
  <Notes>20</Notes>
  <HiddenSlides>0</HiddenSlides>
  <MMClips>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等线</vt:lpstr>
      <vt:lpstr>Cambria</vt:lpstr>
      <vt:lpstr>Arial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7FED3DD4266A4076B1919AFE4F30AD9C_13</vt:lpwstr>
  </property>
  <property fmtid="{D5CDD505-2E9C-101B-9397-08002B2CF9AE}" pid="4" name="KSOProductBuildVer">
    <vt:lpwstr>2052-12.1.0.15374</vt:lpwstr>
  </property>
</Properties>
</file>