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7"/>
  </p:notesMasterIdLst>
  <p:sldIdLst>
    <p:sldId id="256" r:id="rId4"/>
    <p:sldId id="271" r:id="rId5"/>
    <p:sldId id="307" r:id="rId6"/>
    <p:sldId id="308" r:id="rId7"/>
    <p:sldId id="312" r:id="rId8"/>
    <p:sldId id="354" r:id="rId9"/>
    <p:sldId id="314" r:id="rId10"/>
    <p:sldId id="355" r:id="rId11"/>
    <p:sldId id="384" r:id="rId12"/>
    <p:sldId id="322" r:id="rId13"/>
    <p:sldId id="356" r:id="rId14"/>
    <p:sldId id="349" r:id="rId15"/>
    <p:sldId id="38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1434" y="-96"/>
      </p:cViewPr>
      <p:guideLst>
        <p:guide orient="horz" pos="21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框 1"/>
          <p:cNvSpPr txBox="1"/>
          <p:nvPr/>
        </p:nvSpPr>
        <p:spPr>
          <a:xfrm>
            <a:off x="-3175" y="4202113"/>
            <a:ext cx="9164638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标题 1"/>
          <p:cNvSpPr>
            <a:spLocks noGrp="1"/>
          </p:cNvSpPr>
          <p:nvPr>
            <p:ph type="ctrTitle" idx="4294967295"/>
          </p:nvPr>
        </p:nvSpPr>
        <p:spPr>
          <a:xfrm>
            <a:off x="2822575" y="4187825"/>
            <a:ext cx="3917950" cy="717550"/>
          </a:xfrm>
        </p:spPr>
        <p:txBody>
          <a:bodyPr lIns="91440" tIns="45720" rIns="91440" bIns="45720" anchor="t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4300" b="1" dirty="0">
                <a:latin typeface="楷体_GB2312" pitchFamily="49" charset="-122"/>
                <a:ea typeface="楷体_GB2312" pitchFamily="49" charset="-122"/>
              </a:rPr>
              <a:t>16 </a:t>
            </a:r>
            <a:r>
              <a:rPr lang="zh-CN" altLang="en-US" sz="4300" b="1" dirty="0">
                <a:latin typeface="楷体_GB2312" pitchFamily="49" charset="-122"/>
                <a:ea typeface="楷体_GB2312" pitchFamily="49" charset="-122"/>
              </a:rPr>
              <a:t>昆明的雨</a:t>
            </a:r>
            <a:endParaRPr lang="zh-CN" altLang="en-US" sz="43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副标题 2"/>
          <p:cNvSpPr>
            <a:spLocks noGrp="1"/>
          </p:cNvSpPr>
          <p:nvPr>
            <p:ph type="subTitle" idx="4294967295"/>
          </p:nvPr>
        </p:nvSpPr>
        <p:spPr>
          <a:xfrm>
            <a:off x="3578225" y="5019675"/>
            <a:ext cx="2566988" cy="347663"/>
          </a:xfrm>
          <a:noFill/>
          <a:ln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defRPr/>
            </a:lvl1pPr>
            <a:lvl2pPr marL="457200" lvl="1" indent="-114300" algn="ctr">
              <a:buClrTx/>
              <a:buSzTx/>
              <a:buFont typeface="Arial" panose="020B0604020202020204" pitchFamily="34" charset="0"/>
              <a:defRPr/>
            </a:lvl2pPr>
            <a:lvl3pPr marL="914400" lvl="2" indent="-228600" algn="ctr">
              <a:buClrTx/>
              <a:buSzTx/>
              <a:buFont typeface="Arial" panose="020B0604020202020204" pitchFamily="34" charset="0"/>
              <a:defRPr/>
            </a:lvl3pPr>
            <a:lvl4pPr marL="1371600" lvl="3" indent="-342900" algn="ctr">
              <a:buClrTx/>
              <a:buSzTx/>
              <a:buFont typeface="Arial" panose="020B0604020202020204" pitchFamily="34" charset="0"/>
              <a:defRPr/>
            </a:lvl4pPr>
            <a:lvl5pPr marL="1828800" lvl="4" indent="-457200" algn="ctr">
              <a:buClrTx/>
              <a:buSzTx/>
              <a:buFont typeface="Arial" panose="020B0604020202020204" pitchFamily="34" charset="0"/>
              <a:defRPr/>
            </a:lvl5pPr>
          </a:lstStyle>
          <a:p>
            <a:pPr marL="342900" lvl="0" indent="-342900" algn="ctr">
              <a:buNone/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R·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八年级上册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05138" y="4946650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9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2290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说明结构 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2292" name="文本框 100"/>
          <p:cNvSpPr txBox="1"/>
          <p:nvPr/>
        </p:nvSpPr>
        <p:spPr>
          <a:xfrm>
            <a:off x="879475" y="1668463"/>
            <a:ext cx="79121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作者对昆明的雨的感情是怎样？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6325" y="2689225"/>
            <a:ext cx="50800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喜爱、留恋、怀念等。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00"/>
          <p:cNvSpPr txBox="1"/>
          <p:nvPr/>
        </p:nvSpPr>
        <p:spPr>
          <a:xfrm>
            <a:off x="617538" y="1104900"/>
            <a:ext cx="7712075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如果用“豪放”与“婉约”来形容雨的话，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昆明的雨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应该属于哪一种，作者是怎样表现出这样的效果的。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" name="文本框 1"/>
          <p:cNvSpPr txBox="1"/>
          <p:nvPr/>
        </p:nvSpPr>
        <p:spPr>
          <a:xfrm>
            <a:off x="573088" y="3303588"/>
            <a:ext cx="791051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婉约，作者拾取生活中的琐细事物，如话家常，娓娓道来，具有一种平淡自然之美。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Group 3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4338" name="Picture 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434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1927225"/>
            <a:ext cx="8613775" cy="2671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23863" y="2016125"/>
            <a:ext cx="8443912" cy="15668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1.把握昆明雨的特点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2.感悟作者蕴含在字里行间的特点。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098" name="Group 1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4099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101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5122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92138" y="1671638"/>
            <a:ext cx="8069262" cy="4359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夜阑卧听风吹雨,铁马冰河入梦来。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陆游《十一月四日风雨大作》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好雨知时节,当春乃发生。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杜甫《春夜喜雨》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七八个星天外,两三点雨山前。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辛弃疾《西江月》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夜来风雨声,花落知多少。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孟浩然《春晓》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清明时节雨纷纷,路上行人欲断魂。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杜牧《清明》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charRg st="7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charRg st="7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charRg st="7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charRg st="85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charRg st="8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charRg st="85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9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charRg st="149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charRg st="149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charRg st="149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6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charRg st="166" end="2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charRg st="166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charRg st="166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30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charRg st="230" end="2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charRg st="230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charRg st="230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5" end="3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charRg st="245" end="3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charRg st="245" end="3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charRg st="245" end="3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1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charRg st="311" end="3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charRg st="311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charRg st="311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30" end="3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charRg st="330" end="3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charRg st="330" end="3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charRg st="330" end="3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6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6146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246063" y="1530350"/>
          <a:ext cx="8410575" cy="46942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0810"/>
                <a:gridCol w="1403350"/>
                <a:gridCol w="1401445"/>
                <a:gridCol w="1863090"/>
                <a:gridCol w="830580"/>
                <a:gridCol w="1510665"/>
              </a:tblGrid>
              <a:tr h="85344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作者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汪曾祺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生卒年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1920—1997</a:t>
                      </a:r>
                      <a:endParaRPr lang="en-US" altLang="zh-CN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籍贯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江苏高邮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评价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中国当代作家、散文家、戏剧家、京派作家的代表人物。被誉为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抒情的人道主义者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国最后一个纯粹的文人，中国最后一个士大夫”</a:t>
                      </a:r>
                      <a:endParaRPr lang="en-US" altLang="zh-CN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代表作品</a:t>
                      </a:r>
                      <a:endParaRPr lang="zh-CN" altLang="en-US" sz="28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短篇小说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受戒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大淖记事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小说集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邂逅集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晚饭花集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散文集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逝水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人间草木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京剧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范进中举</a:t>
                      </a:r>
                      <a:r>
                        <a:rPr lang="en-US" altLang="zh-CN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8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等</a:t>
                      </a:r>
                      <a:endParaRPr lang="en-US" altLang="zh-CN" sz="2800" b="1" u="none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zh-CN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altLang="zh-CN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11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7170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93738" y="2016125"/>
            <a:ext cx="7593013" cy="2225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鲜</a:t>
            </a:r>
            <a:r>
              <a:rPr lang="zh-CN" altLang="en-US" sz="2800" b="1" u="dbl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腴</a:t>
            </a: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)　　　</a:t>
            </a:r>
            <a:r>
              <a:rPr lang="zh-CN" altLang="en-US" sz="2800" b="1" u="dbl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篱笆</a:t>
            </a: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)　   鸡  （     ）   </a:t>
            </a:r>
            <a:endParaRPr lang="zh-CN" altLang="en-US" sz="2800" b="1" noProof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dbl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吆</a:t>
            </a: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唤</a:t>
            </a:r>
            <a:r>
              <a:rPr lang="en-US" altLang="zh-CN" sz="28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)     </a:t>
            </a:r>
            <a:r>
              <a:rPr lang="zh-CN" altLang="en-US" sz="2800" b="1" u="dbl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缅</a:t>
            </a: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甸</a:t>
            </a:r>
            <a:r>
              <a:rPr lang="en-US" altLang="zh-CN" sz="28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 )      </a:t>
            </a:r>
            <a:r>
              <a:rPr lang="zh-CN" altLang="en-US" sz="2800" b="1" u="dbl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寡</a:t>
            </a: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妇</a:t>
            </a:r>
            <a:r>
              <a:rPr lang="en-US" altLang="zh-CN" sz="28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)</a:t>
            </a:r>
            <a:endParaRPr lang="en-US" altLang="zh-CN" sz="28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dbl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暮</a:t>
            </a: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)     </a:t>
            </a:r>
            <a:r>
              <a:rPr lang="zh-CN" altLang="en-US" sz="2800" b="1" u="dbl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釉</a:t>
            </a:r>
            <a:r>
              <a:rPr lang="en-US" altLang="zh-CN" sz="28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)         </a:t>
            </a: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</a:t>
            </a:r>
            <a:r>
              <a:rPr lang="zh-CN" altLang="en-US" sz="2800" b="1" u="dbl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匝匝</a:t>
            </a:r>
            <a:r>
              <a:rPr lang="en-US" altLang="zh-CN" sz="28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    )</a:t>
            </a:r>
            <a:endParaRPr lang="zh-CN" altLang="en-US" sz="2800" b="1" noProof="1">
              <a:latin typeface="宋体" panose="02010600030101010101" pitchFamily="2" charset="-122"/>
            </a:endParaRPr>
          </a:p>
        </p:txBody>
      </p:sp>
      <p:pic>
        <p:nvPicPr>
          <p:cNvPr id="7173" name="图片 -2147482496" descr="D:\帮忙做的\17秋·人八语上（小册子）转word\土从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537325" y="2435225"/>
            <a:ext cx="368300" cy="3460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flipV="1">
            <a:off x="6534150" y="2792413"/>
            <a:ext cx="366713" cy="1588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534150" y="2813050"/>
            <a:ext cx="366713" cy="1588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579563" y="232568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yú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3225" y="2400300"/>
            <a:ext cx="9271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lí ba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6450" y="2349500"/>
            <a:ext cx="10953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zōng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19250" y="3081338"/>
            <a:ext cx="71596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yāo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87813" y="3041650"/>
            <a:ext cx="95408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miǎn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8300" y="3695700"/>
            <a:ext cx="5588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mù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8088" y="3684588"/>
            <a:ext cx="7366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yòu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13638" y="3686175"/>
            <a:ext cx="51911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zā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81863" y="3028950"/>
            <a:ext cx="7366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guǎ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9" grpId="0"/>
      <p:bldP spid="15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00"/>
          <p:cNvSpPr txBox="1"/>
          <p:nvPr/>
        </p:nvSpPr>
        <p:spPr>
          <a:xfrm>
            <a:off x="682625" y="1328738"/>
            <a:ext cx="7032625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【避邪】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【方比】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【比丘尼】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【密匝匝】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8850" y="1700213"/>
            <a:ext cx="34004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用符咒等避免邪祟。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2500" y="2524125"/>
            <a:ext cx="232727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比较，对比。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0788" y="3394075"/>
            <a:ext cx="254000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俗称尼姑。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6500" y="4256088"/>
            <a:ext cx="30432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非常浓密的样子。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9218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说明特征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9220" name="文本框 100"/>
          <p:cNvSpPr txBox="1"/>
          <p:nvPr/>
        </p:nvSpPr>
        <p:spPr>
          <a:xfrm>
            <a:off x="736600" y="1525588"/>
            <a:ext cx="7988300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本文题目是《昆明的雨》，请问本文写的仅仅是雨吗？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1" name="文本框 1"/>
          <p:cNvSpPr txBox="1"/>
          <p:nvPr/>
        </p:nvSpPr>
        <p:spPr>
          <a:xfrm>
            <a:off x="835025" y="2949575"/>
            <a:ext cx="77247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还写了仙人掌、各种菌子、杨梅、缅桂花等景物。写了为宁坤作画、和德熙去小酒馆喝酒的事。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00"/>
          <p:cNvSpPr txBox="1"/>
          <p:nvPr/>
        </p:nvSpPr>
        <p:spPr>
          <a:xfrm>
            <a:off x="398463" y="1196975"/>
            <a:ext cx="85566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这些与雨有关系吗？任选其中的一点谈谈自己的看法。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517525" y="2346325"/>
            <a:ext cx="8285163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都与雨有着联系。示例：杨梅是雨季的一种果子，在雨的滋润下，杨梅是那样的又黑又红，在雨季的氛围中，卖杨梅的苗族女孩子的声音是那样的柔和。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00"/>
          <p:cNvSpPr txBox="1"/>
          <p:nvPr/>
        </p:nvSpPr>
        <p:spPr>
          <a:xfrm>
            <a:off x="693738" y="1404938"/>
            <a:ext cx="7953375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请用几个词语描绘一番你对昆明雨的感觉。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715963" y="2195513"/>
            <a:ext cx="50800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丰满、饱和、旺盛、柔软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7" name="图片 3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4813" y="2981325"/>
            <a:ext cx="4089400" cy="2886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1594</Words>
  <Application>WPS 演示</Application>
  <PresentationFormat>全屏显示(4:3)</PresentationFormat>
  <Paragraphs>147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Times New Roman</vt:lpstr>
      <vt:lpstr>微软雅黑</vt:lpstr>
      <vt:lpstr>Arial Unicode MS</vt:lpstr>
      <vt:lpstr>Calibri Light</vt:lpstr>
      <vt:lpstr>Cambria</vt:lpstr>
      <vt:lpstr>Arial</vt:lpstr>
      <vt:lpstr>等线</vt:lpstr>
      <vt:lpstr>1_自定义设计方案</vt:lpstr>
      <vt:lpstr>2_自定义设计方案</vt:lpstr>
      <vt:lpstr>16 昆明的雨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上帝掷骰子吗</cp:lastModifiedBy>
  <cp:revision>173</cp:revision>
  <dcterms:created xsi:type="dcterms:W3CDTF">2016-01-14T05:53:00Z</dcterms:created>
  <dcterms:modified xsi:type="dcterms:W3CDTF">2023-09-28T12:52:20Z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2520ED1D02E44306A67DF69D09D36AFB_13</vt:lpwstr>
  </property>
</Properties>
</file>