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</p:sldMasterIdLst>
  <p:notesMasterIdLst>
    <p:notesMasterId r:id="rId5"/>
  </p:notesMasterIdLst>
  <p:handoutMasterIdLst>
    <p:handoutMasterId r:id="rId31"/>
  </p:handoutMasterIdLst>
  <p:sldIdLst>
    <p:sldId id="360" r:id="rId4"/>
    <p:sldId id="257" r:id="rId6"/>
    <p:sldId id="403" r:id="rId7"/>
    <p:sldId id="404" r:id="rId8"/>
    <p:sldId id="405" r:id="rId9"/>
    <p:sldId id="407" r:id="rId10"/>
    <p:sldId id="425" r:id="rId11"/>
    <p:sldId id="394" r:id="rId12"/>
    <p:sldId id="427" r:id="rId13"/>
    <p:sldId id="408" r:id="rId14"/>
    <p:sldId id="409" r:id="rId15"/>
    <p:sldId id="410" r:id="rId16"/>
    <p:sldId id="411" r:id="rId17"/>
    <p:sldId id="426" r:id="rId18"/>
    <p:sldId id="412" r:id="rId19"/>
    <p:sldId id="413" r:id="rId20"/>
    <p:sldId id="415" r:id="rId21"/>
    <p:sldId id="416" r:id="rId22"/>
    <p:sldId id="417" r:id="rId23"/>
    <p:sldId id="424" r:id="rId24"/>
    <p:sldId id="418" r:id="rId25"/>
    <p:sldId id="419" r:id="rId26"/>
    <p:sldId id="420" r:id="rId27"/>
    <p:sldId id="421" r:id="rId28"/>
    <p:sldId id="422" r:id="rId29"/>
    <p:sldId id="444" r:id="rId30"/>
  </p:sldIdLst>
  <p:sldSz cx="9144000" cy="5143500" type="screen16x9"/>
  <p:notesSz cx="6858000" cy="9144000"/>
  <p:custDataLst>
    <p:tags r:id="rId3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 userDrawn="1">
          <p15:clr>
            <a:srgbClr val="A4A3A4"/>
          </p15:clr>
        </p15:guide>
        <p15:guide id="3" orient="horz" pos="162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" initials="w" lastIdx="0" clrIdx="0"/>
  <p:cmAuthor id="2" name="Administrat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42"/>
    <p:restoredTop sz="96101" autoAdjust="0"/>
  </p:normalViewPr>
  <p:slideViewPr>
    <p:cSldViewPr showGuides="1">
      <p:cViewPr varScale="1">
        <p:scale>
          <a:sx n="145" d="100"/>
          <a:sy n="145" d="100"/>
        </p:scale>
        <p:origin x="552" y="114"/>
      </p:cViewPr>
      <p:guideLst>
        <p:guide pos="2880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6" Type="http://schemas.openxmlformats.org/officeDocument/2006/relationships/tags" Target="tags/tag7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handoutMaster" Target="handoutMasters/handoutMaster1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089E068-F70D-4BB0-A025-B225EA1BD81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A497ECB-7232-4A85-8D93-E4BBD3364C6D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70529711-2850-4BEC-AD2E-B2C982149E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defRPr sz="1200">
                <a:latin typeface="宋体" panose="02010600030101010101" pitchFamily="2" charset="-122"/>
              </a:defRPr>
            </a:lvl1pPr>
          </a:lstStyle>
          <a:p>
            <a:pPr>
              <a:defRPr/>
            </a:pPr>
            <a:fld id="{AF9D412C-C845-4B2B-869A-36E3436704C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宋体" panose="02010600030101010101" pitchFamily="2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3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5124" name="页脚占位符 4"/>
          <p:cNvSpPr txBox="1">
            <a:spLocks noGrp="1"/>
          </p:cNvSpPr>
          <p:nvPr>
            <p:ph type="ftr" sz="quarter" idx="10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endParaRPr lang="zh-CN" altLang="en-US" sz="1200"/>
          </a:p>
        </p:txBody>
      </p:sp>
      <p:sp>
        <p:nvSpPr>
          <p:cNvPr id="5125" name="页眉占位符 5"/>
          <p:cNvSpPr txBox="1">
            <a:spLocks noGrp="1"/>
          </p:cNvSpPr>
          <p:nvPr>
            <p:ph type="hdr" sz="quarte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eaLnBrk="1" hangingPunct="1"/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2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1510"/>
            <a:ext cx="2211672" cy="64807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411510"/>
            <a:ext cx="2211672" cy="648072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3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3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25.png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2.png"/><Relationship Id="rId1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187624" y="1419622"/>
            <a:ext cx="4536504" cy="25622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说一说：</a:t>
            </a:r>
            <a:endParaRPr lang="zh-CN" altLang="en-US" sz="3200" b="1">
              <a:latin typeface="宋体" panose="02010600030101010101" pitchFamily="2" charset="-122"/>
            </a:endParaRPr>
          </a:p>
          <a:p>
            <a:pPr indent="864235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同学们，平时学习生活中，你们遇到不懂的问题会怎么办？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63"/>
          <a:stretch>
            <a:fillRect/>
          </a:stretch>
        </p:blipFill>
        <p:spPr bwMode="auto">
          <a:xfrm>
            <a:off x="5220072" y="1521352"/>
            <a:ext cx="3432468" cy="319669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3"/>
          <p:cNvSpPr txBox="1"/>
          <p:nvPr/>
        </p:nvSpPr>
        <p:spPr>
          <a:xfrm>
            <a:off x="834958" y="578873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99551" y="1143267"/>
            <a:ext cx="7632848" cy="1281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默读课文，思考：文中讲了一件什么事？课文哪一部分是起因</a:t>
            </a:r>
            <a:r>
              <a:rPr lang="zh-CN" altLang="en-US" sz="3200" b="1">
                <a:latin typeface="宋体" panose="02010600030101010101" pitchFamily="2" charset="-122"/>
              </a:rPr>
              <a:t>、经过、</a:t>
            </a:r>
            <a:r>
              <a:rPr lang="zh-CN" altLang="zh-CN" sz="3200" b="1">
                <a:latin typeface="宋体" panose="02010600030101010101" pitchFamily="2" charset="-122"/>
              </a:rPr>
              <a:t>结果？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5004048" y="2571750"/>
            <a:ext cx="1340144" cy="567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32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3275851" y="2571749"/>
            <a:ext cx="1411148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起因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28" name="TextBox 14"/>
          <p:cNvSpPr txBox="1"/>
          <p:nvPr/>
        </p:nvSpPr>
        <p:spPr>
          <a:xfrm>
            <a:off x="5021291" y="3133922"/>
            <a:ext cx="1305659" cy="567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32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14"/>
          <p:cNvSpPr txBox="1"/>
          <p:nvPr/>
        </p:nvSpPr>
        <p:spPr>
          <a:xfrm>
            <a:off x="3275851" y="3133922"/>
            <a:ext cx="1477162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经过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3" name="TextBox 15"/>
          <p:cNvSpPr txBox="1"/>
          <p:nvPr/>
        </p:nvSpPr>
        <p:spPr>
          <a:xfrm>
            <a:off x="4873171" y="3702139"/>
            <a:ext cx="1601898" cy="56784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en-US" altLang="zh-CN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～</a:t>
            </a:r>
            <a:r>
              <a:rPr lang="en-US" altLang="zh-CN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32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15"/>
          <p:cNvSpPr txBox="1"/>
          <p:nvPr/>
        </p:nvSpPr>
        <p:spPr>
          <a:xfrm>
            <a:off x="3275851" y="3701983"/>
            <a:ext cx="1728197" cy="634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结果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5" name="文本框 13"/>
          <p:cNvSpPr txBox="1"/>
          <p:nvPr/>
        </p:nvSpPr>
        <p:spPr>
          <a:xfrm>
            <a:off x="818059" y="579909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细阅新读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虚尾箭头 6"/>
          <p:cNvSpPr/>
          <p:nvPr/>
        </p:nvSpPr>
        <p:spPr>
          <a:xfrm>
            <a:off x="4456137" y="2693547"/>
            <a:ext cx="527738" cy="338960"/>
          </a:xfrm>
          <a:prstGeom prst="stripedRightArrow">
            <a:avLst>
              <a:gd name="adj1" fmla="val 64987"/>
              <a:gd name="adj2" fmla="val 50000"/>
            </a:avLst>
          </a:prstGeom>
          <a:solidFill>
            <a:srgbClr val="00A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虚尾箭头 35"/>
          <p:cNvSpPr/>
          <p:nvPr/>
        </p:nvSpPr>
        <p:spPr>
          <a:xfrm>
            <a:off x="4456137" y="3275277"/>
            <a:ext cx="527738" cy="338960"/>
          </a:xfrm>
          <a:prstGeom prst="stripedRightArrow">
            <a:avLst>
              <a:gd name="adj1" fmla="val 64987"/>
              <a:gd name="adj2" fmla="val 50000"/>
            </a:avLst>
          </a:prstGeom>
          <a:solidFill>
            <a:srgbClr val="00A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虚尾箭头 36"/>
          <p:cNvSpPr/>
          <p:nvPr/>
        </p:nvSpPr>
        <p:spPr>
          <a:xfrm>
            <a:off x="4456137" y="3816583"/>
            <a:ext cx="527738" cy="338960"/>
          </a:xfrm>
          <a:prstGeom prst="stripedRightArrow">
            <a:avLst>
              <a:gd name="adj1" fmla="val 64987"/>
              <a:gd name="adj2" fmla="val 50000"/>
            </a:avLst>
          </a:prstGeom>
          <a:solidFill>
            <a:srgbClr val="00A19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8" grpId="0"/>
      <p:bldP spid="33" grpId="0"/>
      <p:bldP spid="7" grpId="0" animBg="1"/>
      <p:bldP spid="36" grpId="0" animBg="1"/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75556" y="1245233"/>
            <a:ext cx="7992888" cy="26530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孙中山小时候在私塾读书。那时候上课，先生念，学生跟着念，咿咿呀呀，像唱歌一样。学生读熟了，先生就让他们一个一个地背诵。至于书里的意思，先生从来不讲。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871" y="771550"/>
            <a:ext cx="2304256" cy="3438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18991" y="370329"/>
            <a:ext cx="906017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起因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483518"/>
            <a:ext cx="741682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谁能用自己的话说说这段话讲了什么？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59832" y="1220286"/>
            <a:ext cx="380758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关注重点词句概括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9833" y="2028988"/>
            <a:ext cx="200480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缩句概括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9832" y="2831835"/>
            <a:ext cx="380758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删无关的词句概括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34765" y="2028988"/>
            <a:ext cx="2025067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A19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概括方法</a:t>
            </a:r>
            <a:endParaRPr lang="zh-CN" altLang="en-US" sz="2800" b="1">
              <a:solidFill>
                <a:srgbClr val="00A19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左大括号 7"/>
          <p:cNvSpPr/>
          <p:nvPr/>
        </p:nvSpPr>
        <p:spPr>
          <a:xfrm>
            <a:off x="2662444" y="1415295"/>
            <a:ext cx="224867" cy="1872208"/>
          </a:xfrm>
          <a:prstGeom prst="leftBrace">
            <a:avLst>
              <a:gd name="adj1" fmla="val 41714"/>
              <a:gd name="adj2" fmla="val 50000"/>
            </a:avLst>
          </a:prstGeom>
          <a:ln w="19050">
            <a:solidFill>
              <a:srgbClr val="00A19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033"/>
          <a:stretch>
            <a:fillRect/>
          </a:stretch>
        </p:blipFill>
        <p:spPr>
          <a:xfrm>
            <a:off x="6300192" y="2283718"/>
            <a:ext cx="1744659" cy="2420061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51754" y="3702173"/>
            <a:ext cx="5540299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用相同的方法概括</a:t>
            </a:r>
            <a:r>
              <a:rPr lang="en-US" altLang="zh-CN" sz="2800" b="1">
                <a:latin typeface="宋体" panose="02010600030101010101" pitchFamily="2" charset="-122"/>
              </a:rPr>
              <a:t>“</a:t>
            </a:r>
            <a:r>
              <a:rPr lang="zh-CN" altLang="zh-CN" sz="2800" b="1">
                <a:latin typeface="宋体" panose="02010600030101010101" pitchFamily="2" charset="-122"/>
              </a:rPr>
              <a:t>结果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r>
              <a:rPr lang="zh-CN" altLang="zh-CN" sz="2800" b="1">
                <a:latin typeface="宋体" panose="02010600030101010101" pitchFamily="2" charset="-122"/>
              </a:rPr>
              <a:t>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 animBg="1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051720" y="1742983"/>
            <a:ext cx="583264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小组讨论怎么概括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</a:rPr>
              <a:t>经过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en-US" sz="3200" b="1">
                <a:latin typeface="宋体" panose="02010600030101010101" pitchFamily="2" charset="-122"/>
              </a:rPr>
              <a:t>。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87624" y="2824517"/>
            <a:ext cx="6768752" cy="1212640"/>
            <a:chOff x="1187624" y="2824517"/>
            <a:chExt cx="6768752" cy="1212640"/>
          </a:xfrm>
        </p:grpSpPr>
        <p:sp>
          <p:nvSpPr>
            <p:cNvPr id="11" name="同侧圆角矩形 10"/>
            <p:cNvSpPr/>
            <p:nvPr/>
          </p:nvSpPr>
          <p:spPr>
            <a:xfrm>
              <a:off x="1187624" y="2824517"/>
              <a:ext cx="6768752" cy="1115385"/>
            </a:xfrm>
            <a:prstGeom prst="round2SameRect">
              <a:avLst/>
            </a:prstGeom>
            <a:solidFill>
              <a:srgbClr val="00A1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矩形 2"/>
            <p:cNvSpPr/>
            <p:nvPr/>
          </p:nvSpPr>
          <p:spPr>
            <a:xfrm>
              <a:off x="1403648" y="2824517"/>
              <a:ext cx="6336704" cy="12126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    </a:t>
              </a:r>
              <a:r>
                <a:rPr lang="zh-CN" altLang="zh-CN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先概括每一个自然段，再将每一个自然段概括出来的句子进行调整综合。</a:t>
              </a:r>
              <a:endParaRPr lang="zh-CN" altLang="zh-CN" sz="28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871" y="997892"/>
            <a:ext cx="2304256" cy="34387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118991" y="596671"/>
            <a:ext cx="906017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经过</a:t>
            </a:r>
            <a:endParaRPr lang="en-US" altLang="zh-CN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604291" y="1186842"/>
            <a:ext cx="3935418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en-US" sz="3200" b="1">
                <a:latin typeface="宋体" panose="02010600030101010101" pitchFamily="2" charset="-122"/>
              </a:rPr>
              <a:t>课文</a:t>
            </a:r>
            <a:r>
              <a:rPr lang="zh-CN" altLang="zh-CN" sz="3200" b="1">
                <a:latin typeface="宋体" panose="02010600030101010101" pitchFamily="2" charset="-122"/>
              </a:rPr>
              <a:t>讲了一件什么事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205419" y="2571750"/>
            <a:ext cx="6749835" cy="648072"/>
            <a:chOff x="1645444" y="2571750"/>
            <a:chExt cx="5853113" cy="561975"/>
          </a:xfrm>
        </p:grpSpPr>
        <p:sp>
          <p:nvSpPr>
            <p:cNvPr id="7" name="MH_Other_1"/>
            <p:cNvSpPr/>
            <p:nvPr>
              <p:custDataLst>
                <p:tags r:id="rId1"/>
              </p:custDataLst>
            </p:nvPr>
          </p:nvSpPr>
          <p:spPr>
            <a:xfrm>
              <a:off x="2020491" y="2571750"/>
              <a:ext cx="1140619" cy="56197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起因</a:t>
              </a:r>
              <a:endParaRPr lang="zh-CN" altLang="en-US" sz="28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8" name="MH_Other_2"/>
            <p:cNvPicPr/>
            <p:nvPr>
              <p:custDataLst>
                <p:tags r:id="rId2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1645444" y="2571750"/>
              <a:ext cx="1890713" cy="80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MH_Other_4"/>
            <p:cNvSpPr/>
            <p:nvPr>
              <p:custDataLst>
                <p:tags r:id="rId4"/>
              </p:custDataLst>
            </p:nvPr>
          </p:nvSpPr>
          <p:spPr>
            <a:xfrm>
              <a:off x="4001691" y="2571750"/>
              <a:ext cx="1140619" cy="56197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经过</a:t>
              </a:r>
              <a:endParaRPr lang="zh-CN" altLang="en-US" sz="28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0" name="MH_Other_5"/>
            <p:cNvPicPr/>
            <p:nvPr>
              <p:custDataLst>
                <p:tags r:id="rId5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3626644" y="2571750"/>
              <a:ext cx="1890713" cy="80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MH_Other_7"/>
            <p:cNvSpPr/>
            <p:nvPr>
              <p:custDataLst>
                <p:tags r:id="rId6"/>
              </p:custDataLst>
            </p:nvPr>
          </p:nvSpPr>
          <p:spPr>
            <a:xfrm>
              <a:off x="5982891" y="2571750"/>
              <a:ext cx="1140619" cy="561975"/>
            </a:xfrm>
            <a:custGeom>
              <a:avLst/>
              <a:gdLst>
                <a:gd name="connsiteX0" fmla="*/ 0 w 1521440"/>
                <a:gd name="connsiteY0" fmla="*/ 0 h 749300"/>
                <a:gd name="connsiteX1" fmla="*/ 1521440 w 1521440"/>
                <a:gd name="connsiteY1" fmla="*/ 0 h 749300"/>
                <a:gd name="connsiteX2" fmla="*/ 1507239 w 1521440"/>
                <a:gd name="connsiteY2" fmla="*/ 140870 h 749300"/>
                <a:gd name="connsiteX3" fmla="*/ 760720 w 1521440"/>
                <a:gd name="connsiteY3" fmla="*/ 749300 h 749300"/>
                <a:gd name="connsiteX4" fmla="*/ 14201 w 1521440"/>
                <a:gd name="connsiteY4" fmla="*/ 140870 h 749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21440" h="749300">
                  <a:moveTo>
                    <a:pt x="0" y="0"/>
                  </a:moveTo>
                  <a:lnTo>
                    <a:pt x="1521440" y="0"/>
                  </a:lnTo>
                  <a:lnTo>
                    <a:pt x="1507239" y="140870"/>
                  </a:lnTo>
                  <a:cubicBezTo>
                    <a:pt x="1436185" y="488100"/>
                    <a:pt x="1128956" y="749300"/>
                    <a:pt x="760720" y="749300"/>
                  </a:cubicBezTo>
                  <a:cubicBezTo>
                    <a:pt x="392484" y="749300"/>
                    <a:pt x="85255" y="488100"/>
                    <a:pt x="14201" y="14087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800" b="1">
                  <a:solidFill>
                    <a:srgbClr val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结果</a:t>
              </a:r>
              <a:endParaRPr lang="zh-CN" altLang="en-US" sz="2800" b="1">
                <a:solidFill>
                  <a:srgbClr val="FFFF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pic>
          <p:nvPicPr>
            <p:cNvPr id="12" name="MH_Other_8"/>
            <p:cNvPicPr/>
            <p:nvPr>
              <p:custDataLst>
                <p:tags r:id="rId7"/>
              </p:custDataLst>
            </p:nvPr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0887"/>
            <a:stretch>
              <a:fillRect/>
            </a:stretch>
          </p:blipFill>
          <p:spPr bwMode="auto">
            <a:xfrm>
              <a:off x="5607844" y="2571750"/>
              <a:ext cx="1890713" cy="809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左大括号 1"/>
          <p:cNvSpPr/>
          <p:nvPr/>
        </p:nvSpPr>
        <p:spPr>
          <a:xfrm rot="5400000">
            <a:off x="4474539" y="-190005"/>
            <a:ext cx="338935" cy="4608512"/>
          </a:xfrm>
          <a:prstGeom prst="leftBrace">
            <a:avLst>
              <a:gd name="adj1" fmla="val 77733"/>
              <a:gd name="adj2" fmla="val 50000"/>
            </a:avLst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780928"/>
            <a:ext cx="8136904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zh-CN" sz="2800" b="1">
                <a:latin typeface="宋体" panose="02010600030101010101" pitchFamily="2" charset="-122"/>
              </a:rPr>
              <a:t>再读课文</a:t>
            </a:r>
            <a:r>
              <a:rPr lang="zh-CN" altLang="en-US" sz="2800" b="1">
                <a:latin typeface="宋体" panose="02010600030101010101" pitchFamily="2" charset="-122"/>
              </a:rPr>
              <a:t>，说说</a:t>
            </a:r>
            <a:r>
              <a:rPr lang="zh-CN" altLang="zh-CN" sz="2800" b="1">
                <a:latin typeface="宋体" panose="02010600030101010101" pitchFamily="2" charset="-122"/>
              </a:rPr>
              <a:t>对</a:t>
            </a:r>
            <a:r>
              <a:rPr lang="zh-CN" altLang="en-US" sz="2800" b="1">
                <a:latin typeface="宋体" panose="02010600030101010101" pitchFamily="2" charset="-122"/>
              </a:rPr>
              <a:t>“不懂就要问”</a:t>
            </a:r>
            <a:r>
              <a:rPr lang="zh-CN" altLang="zh-CN" sz="2800" b="1">
                <a:latin typeface="宋体" panose="02010600030101010101" pitchFamily="2" charset="-122"/>
              </a:rPr>
              <a:t>这件事的看法。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27584" y="1635646"/>
            <a:ext cx="7600360" cy="1057790"/>
          </a:xfrm>
          <a:prstGeom prst="rect">
            <a:avLst/>
          </a:prstGeom>
          <a:solidFill>
            <a:srgbClr val="CEE2F6"/>
          </a:solidFill>
          <a:ln w="28575">
            <a:solidFill>
              <a:srgbClr val="999999"/>
            </a:solidFill>
            <a:prstDash val="dashDot"/>
            <a:miter lim="800000"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solidFill>
                  <a:srgbClr val="1222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solidFill>
                  <a:srgbClr val="122244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我认为这件事很有意思，让我发现了孙中山从小就跟别人不一样。</a:t>
            </a:r>
            <a:endParaRPr lang="zh-CN" altLang="en-US" sz="2800" b="1">
              <a:solidFill>
                <a:srgbClr val="122244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85501" y="2762108"/>
            <a:ext cx="5845664" cy="177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latin typeface="宋体" panose="02010600030101010101" pitchFamily="2" charset="-122"/>
              </a:rPr>
              <a:t>    再次默读课文，在课文中圈画出表现</a:t>
            </a:r>
            <a:r>
              <a:rPr lang="zh-CN" altLang="zh-CN" sz="2800" b="1">
                <a:latin typeface="宋体" panose="02010600030101010101" pitchFamily="2" charset="-122"/>
              </a:rPr>
              <a:t>孙中山跟别人不一样</a:t>
            </a:r>
            <a:r>
              <a:rPr lang="zh-CN" altLang="en-US" sz="2800" b="1">
                <a:latin typeface="宋体" panose="02010600030101010101" pitchFamily="2" charset="-122"/>
              </a:rPr>
              <a:t>地方的句子交流。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09"/>
          <a:stretch>
            <a:fillRect/>
          </a:stretch>
        </p:blipFill>
        <p:spPr>
          <a:xfrm>
            <a:off x="6631165" y="2335778"/>
            <a:ext cx="1739629" cy="21602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4199" y="1168349"/>
            <a:ext cx="7450719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孙中山读了几遍，就背下来了。可是，书里说的是什么意思，他一点儿也不懂。孙中山想：这样糊里糊涂地背，有什么用呢？于是，他壮着胆子站起来，问：“先生，您刚才让我背的这段书是什么意思？请您给我讲讲吧！”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044199" y="1168349"/>
            <a:ext cx="7450719" cy="240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孙中山读了几遍，就背下来了。可是，书里说的是什么意思，他一点儿也不懂。孙中山想：</a:t>
            </a: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这样糊里糊涂地背，有什么用呢？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于是，他壮着胆子站起来，问：“先生，您刚才让我背的这段书是什么意思？请您给我讲讲吧！”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818830" y="4141319"/>
            <a:ext cx="6116890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陈述句：</a:t>
            </a:r>
            <a:r>
              <a:rPr lang="zh-CN" altLang="zh-CN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这样糊里糊涂地背，</a:t>
            </a:r>
            <a:r>
              <a:rPr lang="zh-CN" altLang="en-US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没有</a:t>
            </a:r>
            <a:r>
              <a:rPr lang="zh-CN" altLang="zh-CN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</a:t>
            </a:r>
            <a:r>
              <a:rPr lang="zh-CN" altLang="en-US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zh-CN" sz="28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259632" y="627534"/>
            <a:ext cx="7235286" cy="540815"/>
            <a:chOff x="973117" y="354391"/>
            <a:chExt cx="5546724" cy="954107"/>
          </a:xfrm>
        </p:grpSpPr>
        <p:sp>
          <p:nvSpPr>
            <p:cNvPr id="3" name="线形标注 2 2"/>
            <p:cNvSpPr/>
            <p:nvPr/>
          </p:nvSpPr>
          <p:spPr>
            <a:xfrm>
              <a:off x="978475" y="354391"/>
              <a:ext cx="5294570" cy="903905"/>
            </a:xfrm>
            <a:prstGeom prst="borderCallout2">
              <a:avLst>
                <a:gd name="adj1" fmla="val 50286"/>
                <a:gd name="adj2" fmla="val -6"/>
                <a:gd name="adj3" fmla="val 135205"/>
                <a:gd name="adj4" fmla="val -5437"/>
                <a:gd name="adj5" fmla="val 281371"/>
                <a:gd name="adj6" fmla="val 5730"/>
              </a:avLst>
            </a:prstGeom>
            <a:solidFill>
              <a:srgbClr val="00A191"/>
            </a:solidFill>
            <a:ln w="28575">
              <a:solidFill>
                <a:srgbClr val="00A19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ln w="28575">
                  <a:solidFill>
                    <a:schemeClr val="tx1"/>
                  </a:solidFill>
                </a:ln>
                <a:solidFill>
                  <a:schemeClr val="bg1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73117" y="354391"/>
              <a:ext cx="5546724" cy="9541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en-US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形容头脑不清，不明事理，认识模糊。</a:t>
              </a:r>
              <a:endParaRPr lang="zh-CN" altLang="en-US" sz="28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  <p:cxnSp>
        <p:nvCxnSpPr>
          <p:cNvPr id="14" name="直接连接符 13"/>
          <p:cNvCxnSpPr/>
          <p:nvPr/>
        </p:nvCxnSpPr>
        <p:spPr>
          <a:xfrm>
            <a:off x="2555776" y="2571750"/>
            <a:ext cx="144016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/>
        </p:nvGrpSpPr>
        <p:grpSpPr>
          <a:xfrm>
            <a:off x="4355976" y="3555666"/>
            <a:ext cx="4392489" cy="523220"/>
            <a:chOff x="6295244" y="3010281"/>
            <a:chExt cx="2658838" cy="934120"/>
          </a:xfrm>
        </p:grpSpPr>
        <p:sp>
          <p:nvSpPr>
            <p:cNvPr id="8" name="对话气泡: 圆角矩形 7"/>
            <p:cNvSpPr/>
            <p:nvPr/>
          </p:nvSpPr>
          <p:spPr>
            <a:xfrm>
              <a:off x="6318587" y="3040626"/>
              <a:ext cx="2548139" cy="821355"/>
            </a:xfrm>
            <a:prstGeom prst="wedgeRoundRectCallout">
              <a:avLst>
                <a:gd name="adj1" fmla="val -35984"/>
                <a:gd name="adj2" fmla="val -81138"/>
                <a:gd name="adj3" fmla="val 16667"/>
              </a:avLst>
            </a:prstGeom>
            <a:solidFill>
              <a:srgbClr val="00A191"/>
            </a:solidFill>
            <a:ln>
              <a:solidFill>
                <a:srgbClr val="00A191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800"/>
            </a:p>
          </p:txBody>
        </p:sp>
        <p:sp>
          <p:nvSpPr>
            <p:cNvPr id="5" name="矩形 4"/>
            <p:cNvSpPr/>
            <p:nvPr/>
          </p:nvSpPr>
          <p:spPr>
            <a:xfrm>
              <a:off x="6295244" y="3010281"/>
              <a:ext cx="2658838" cy="9341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zh-CN" altLang="zh-CN" sz="2800" b="1">
                  <a:solidFill>
                    <a:schemeClr val="bg1"/>
                  </a:solidFill>
                  <a:latin typeface="宋体" panose="02010600030101010101" pitchFamily="2" charset="-122"/>
                </a:rPr>
                <a:t>孙中山正确的学习态度。</a:t>
              </a:r>
              <a:endParaRPr lang="en-US" altLang="zh-CN" sz="2800" b="1">
                <a:solidFill>
                  <a:schemeClr val="bg1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1981431"/>
            <a:ext cx="8280920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一天，孙中山来到学校，照例把书放到先生面前，流利地背出昨天所学的功课。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Wingdings" panose="05000000000000000000" pitchFamily="2" charset="2"/>
              <a:buChar char="l"/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会背了。</a:t>
            </a: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孙中山说着，就把那段书一字不漏地背了出来。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699542"/>
            <a:ext cx="8064896" cy="137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你从哪些词语能发现孙中山正确的读书态度？你能用这</a:t>
            </a:r>
            <a:r>
              <a:rPr lang="zh-CN" altLang="en-US" sz="3200" b="1">
                <a:latin typeface="宋体" panose="02010600030101010101" pitchFamily="2" charset="-122"/>
              </a:rPr>
              <a:t>些</a:t>
            </a:r>
            <a:r>
              <a:rPr lang="zh-CN" altLang="zh-CN" sz="3200" b="1">
                <a:latin typeface="宋体" panose="02010600030101010101" pitchFamily="2" charset="-122"/>
              </a:rPr>
              <a:t>词语说句话吗？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5850" y="2581466"/>
            <a:ext cx="152169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流利</a:t>
            </a:r>
            <a:endParaRPr lang="en-US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984855" y="3136538"/>
            <a:ext cx="176628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/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一字不漏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63588" y="1077118"/>
            <a:ext cx="7884876" cy="1040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2800" b="1">
                <a:latin typeface="楷体" panose="02010609060101010101" pitchFamily="49" charset="-122"/>
                <a:ea typeface="楷体" panose="02010609060101010101" pitchFamily="49" charset="-122"/>
              </a:rPr>
              <a:t>这一问，把正在摇头晃脑高声念书的同学们吓呆了，课堂里霎时变得鸦雀无声。</a:t>
            </a:r>
            <a:endParaRPr lang="zh-CN" altLang="zh-CN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91580" y="555526"/>
            <a:ext cx="7560840" cy="56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其他同学是怎么读书的？你能演一演吗？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12830" y="2082497"/>
            <a:ext cx="5190798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你觉得这样读书的效果怎样？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957760" y="1075259"/>
            <a:ext cx="1846940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摇头晃脑</a:t>
            </a:r>
            <a:endParaRPr lang="en-US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77393" y="1538320"/>
            <a:ext cx="1846940" cy="508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10000"/>
              </a:lnSpc>
            </a:pPr>
            <a:r>
              <a:rPr lang="zh-CN" altLang="zh-CN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鸦雀无声</a:t>
            </a:r>
            <a:endParaRPr lang="zh-CN" altLang="zh-CN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7232" y="2592916"/>
            <a:ext cx="7725208" cy="8552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其他同学为什么会在孙中山提出问题后吓呆了呢？谁能表演一下？能不能在全班表演一次？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07232" y="3515195"/>
            <a:ext cx="7725208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1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    这样的状况下，教室里还有声音吗？文中哪个词语说出来了？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88503" y="3847594"/>
            <a:ext cx="4377780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>
                <a:latin typeface="宋体" panose="02010600030101010101" pitchFamily="2" charset="-122"/>
              </a:rPr>
              <a:t>练习</a:t>
            </a:r>
            <a:r>
              <a:rPr lang="zh-CN" altLang="zh-CN" sz="2400" b="1">
                <a:latin typeface="宋体" panose="02010600030101010101" pitchFamily="2" charset="-122"/>
              </a:rPr>
              <a:t>用</a:t>
            </a:r>
            <a:r>
              <a:rPr lang="en-US" altLang="zh-CN" sz="2400" b="1">
                <a:latin typeface="宋体" panose="02010600030101010101" pitchFamily="2" charset="-122"/>
              </a:rPr>
              <a:t>“</a:t>
            </a:r>
            <a:r>
              <a:rPr lang="zh-CN" altLang="zh-CN" sz="2400" b="1">
                <a:latin typeface="宋体" panose="02010600030101010101" pitchFamily="2" charset="-122"/>
              </a:rPr>
              <a:t>鸦雀无声</a:t>
            </a:r>
            <a:r>
              <a:rPr lang="en-US" altLang="zh-CN" sz="2400" b="1">
                <a:latin typeface="宋体" panose="02010600030101010101" pitchFamily="2" charset="-122"/>
              </a:rPr>
              <a:t>”</a:t>
            </a:r>
            <a:r>
              <a:rPr lang="zh-CN" altLang="en-US" sz="2400" b="1">
                <a:latin typeface="宋体" panose="02010600030101010101" pitchFamily="2" charset="-122"/>
              </a:rPr>
              <a:t>说句话。</a:t>
            </a:r>
            <a:endParaRPr lang="zh-CN" altLang="en-US" sz="2400" b="1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1" grpId="0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53598" y="699542"/>
            <a:ext cx="7236804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孙中山说了一句什么话特别有意思？你是怎么理解这句话的？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437874" y="2360461"/>
            <a:ext cx="4572508" cy="15748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“</a:t>
            </a:r>
            <a:r>
              <a:rPr lang="zh-CN" altLang="zh-CN" sz="2800" b="1">
                <a:latin typeface="宋体" panose="02010600030101010101" pitchFamily="2" charset="-122"/>
              </a:rPr>
              <a:t>学问学问，不懂就要问。为了弄清楚道理，就是挨打也值得。</a:t>
            </a:r>
            <a:r>
              <a:rPr lang="en-US" altLang="zh-CN" sz="2800" b="1">
                <a:latin typeface="宋体" panose="02010600030101010101" pitchFamily="2" charset="-122"/>
              </a:rPr>
              <a:t>”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8" b="12209"/>
          <a:stretch>
            <a:fillRect/>
          </a:stretch>
        </p:blipFill>
        <p:spPr bwMode="auto">
          <a:xfrm>
            <a:off x="1385646" y="2042028"/>
            <a:ext cx="1872208" cy="2280394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65"/>
          <a:stretch>
            <a:fillRect/>
          </a:stretch>
        </p:blipFill>
        <p:spPr>
          <a:xfrm>
            <a:off x="1354" y="0"/>
            <a:ext cx="9142646" cy="514350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2352675" y="1831975"/>
            <a:ext cx="4557713" cy="849313"/>
          </a:xfrm>
          <a:prstGeom prst="roundRect">
            <a:avLst/>
          </a:prstGeom>
          <a:solidFill>
            <a:srgbClr val="FFFFFF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803525" y="1979613"/>
            <a:ext cx="576263" cy="576263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3076" name="标题 1"/>
          <p:cNvSpPr txBox="1"/>
          <p:nvPr/>
        </p:nvSpPr>
        <p:spPr>
          <a:xfrm>
            <a:off x="2627313" y="1851025"/>
            <a:ext cx="4268787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4400" b="1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en-US" altLang="zh-CN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4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不懂就要问</a:t>
            </a:r>
            <a:endParaRPr lang="zh-CN" altLang="en-US" sz="4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77" name="标题 1"/>
          <p:cNvSpPr txBox="1"/>
          <p:nvPr/>
        </p:nvSpPr>
        <p:spPr>
          <a:xfrm>
            <a:off x="3090863" y="1698625"/>
            <a:ext cx="708025" cy="777875"/>
          </a:xfrm>
          <a:prstGeom prst="rect">
            <a:avLst/>
          </a:prstGeom>
          <a:noFill/>
          <a:ln w="12700">
            <a:noFill/>
          </a:ln>
        </p:spPr>
        <p:txBody>
          <a:bodyPr/>
          <a:lstStyle/>
          <a:p>
            <a:pPr algn="ctr" eaLnBrk="1" hangingPunct="1">
              <a:buFont typeface="Arial" panose="020B0604020202020204" pitchFamily="34" charset="0"/>
            </a:pPr>
            <a:r>
              <a:rPr lang="en-US" altLang="zh-CN" sz="3600" b="1">
                <a:latin typeface="宋体" panose="02010600030101010101" pitchFamily="2" charset="-122"/>
              </a:rPr>
              <a:t>*</a:t>
            </a:r>
            <a:endParaRPr lang="zh-CN" altLang="en-US" sz="3600" b="1">
              <a:latin typeface="宋体" panose="02010600030101010101" pitchFamily="2" charset="-122"/>
            </a:endParaRPr>
          </a:p>
        </p:txBody>
      </p:sp>
      <p:pic>
        <p:nvPicPr>
          <p:cNvPr id="3078" name="图片 5"/>
          <p:cNvPicPr>
            <a:picLocks noChangeAspect="1"/>
          </p:cNvPicPr>
          <p:nvPr/>
        </p:nvPicPr>
        <p:blipFill>
          <a:blip r:embed="rId3"/>
          <a:srcRect l="31316" r="6026"/>
          <a:stretch>
            <a:fillRect/>
          </a:stretch>
        </p:blipFill>
        <p:spPr>
          <a:xfrm>
            <a:off x="206650" y="4515966"/>
            <a:ext cx="2448273" cy="46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6" descr="https://timgsa.baidu.com/timg?image&amp;quality=80&amp;size=b9999_10000&amp;sec=1561178065040&amp;di=06864f272592db76cbeabaf55758c31c&amp;imgtype=0&amp;src=http%3A%2F%2Fgss0.baidu.com%2F9vo3dSag_xI4khGko9WTAnF6hhy%2Flvpics%2Fh%3D800%2Fsign%3D587a6f43223fb80e13d16cd706d02ffb%2F32fa828ba61ea8d3a48c1776940a304e251f5811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77" b="7777"/>
          <a:stretch>
            <a:fillRect/>
          </a:stretch>
        </p:blipFill>
        <p:spPr bwMode="auto">
          <a:xfrm>
            <a:off x="-3175" y="-3175"/>
            <a:ext cx="9150350" cy="514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0" y="1290630"/>
            <a:ext cx="9144000" cy="2721280"/>
            <a:chOff x="0" y="1290630"/>
            <a:chExt cx="9144000" cy="2721280"/>
          </a:xfrm>
        </p:grpSpPr>
        <p:sp>
          <p:nvSpPr>
            <p:cNvPr id="4" name="矩形 3"/>
            <p:cNvSpPr/>
            <p:nvPr/>
          </p:nvSpPr>
          <p:spPr>
            <a:xfrm>
              <a:off x="0" y="1290630"/>
              <a:ext cx="9144000" cy="2721280"/>
            </a:xfrm>
            <a:prstGeom prst="rect">
              <a:avLst/>
            </a:prstGeom>
            <a:solidFill>
              <a:srgbClr val="FFFFFF">
                <a:alpha val="78039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矩形 1"/>
            <p:cNvSpPr/>
            <p:nvPr/>
          </p:nvSpPr>
          <p:spPr>
            <a:xfrm>
              <a:off x="755576" y="1358876"/>
              <a:ext cx="7920880" cy="26530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en-US" altLang="zh-CN" sz="3200" b="1">
                  <a:latin typeface="宋体" panose="02010600030101010101" pitchFamily="2" charset="-122"/>
                </a:rPr>
                <a:t>    </a:t>
              </a:r>
              <a:r>
                <a:rPr lang="zh-CN" altLang="zh-CN" sz="3200" b="1">
                  <a:latin typeface="宋体" panose="02010600030101010101" pitchFamily="2" charset="-122"/>
                </a:rPr>
                <a:t>“学问”本来是指知识，在这里孙中山把这个词语分解开来，却很巧妙、生动地回答了同学的问题，也更好地表现了孙中山的</a:t>
              </a:r>
              <a:r>
                <a:rPr lang="zh-CN" altLang="zh-CN" sz="3200" b="1">
                  <a:solidFill>
                    <a:srgbClr val="0033CC"/>
                  </a:solidFill>
                  <a:latin typeface="宋体" panose="02010600030101010101" pitchFamily="2" charset="-122"/>
                </a:rPr>
                <a:t>学习态度</a:t>
              </a:r>
              <a:r>
                <a:rPr lang="zh-CN" altLang="zh-CN" sz="3200" b="1">
                  <a:latin typeface="宋体" panose="02010600030101010101" pitchFamily="2" charset="-122"/>
                </a:rPr>
                <a:t>。</a:t>
              </a:r>
              <a:endParaRPr lang="zh-CN" altLang="zh-CN" sz="32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5576" y="1347614"/>
            <a:ext cx="5904656" cy="2192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运用学过的方法，找出本课中有新鲜感的词句进行交流，并说说怎么积累最有效。</a:t>
            </a:r>
            <a:endParaRPr lang="zh-CN" altLang="zh-CN" sz="3200" b="1">
              <a:latin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39"/>
          <a:stretch>
            <a:fillRect/>
          </a:stretch>
        </p:blipFill>
        <p:spPr>
          <a:xfrm>
            <a:off x="6084168" y="1923678"/>
            <a:ext cx="2016224" cy="2811952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085280" y="1491630"/>
            <a:ext cx="3503488" cy="23329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略读课文的特点是什么？怎么学习略读课文？你学到了哪些方法？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1491630"/>
            <a:ext cx="3448197" cy="22535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13"/>
          <p:cNvSpPr txBox="1"/>
          <p:nvPr/>
        </p:nvSpPr>
        <p:spPr>
          <a:xfrm>
            <a:off x="783134" y="595784"/>
            <a:ext cx="1728192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小结拓展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823516"/>
            <a:ext cx="7488832" cy="169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不懂就问是求学美德。你听过哪些赞美勤学好问的格言警句？或听过、看到过哪些相关的句子？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07704" y="2536907"/>
            <a:ext cx="5616624" cy="177279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敏而好学，不耻下问。</a:t>
            </a:r>
            <a:r>
              <a:rPr lang="en-US" altLang="zh-CN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孔子</a:t>
            </a:r>
            <a:endParaRPr lang="en-US" altLang="zh-CN" sz="2800" b="1">
              <a:solidFill>
                <a:srgbClr val="1338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不能则学，不知则问。</a:t>
            </a:r>
            <a:r>
              <a:rPr lang="en-US" altLang="zh-CN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荀况</a:t>
            </a:r>
            <a:endParaRPr lang="en-US" altLang="zh-CN" sz="2800" b="1">
              <a:solidFill>
                <a:srgbClr val="1338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不知则问，不能则学。</a:t>
            </a:r>
            <a:r>
              <a:rPr lang="en-US" altLang="zh-CN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1">
                <a:solidFill>
                  <a:srgbClr val="133862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董仲舒</a:t>
            </a:r>
            <a:endParaRPr lang="zh-CN" altLang="en-US" sz="2800" b="1">
              <a:solidFill>
                <a:srgbClr val="133862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8" y="0"/>
            <a:ext cx="9140825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: 圆角 1"/>
          <p:cNvSpPr/>
          <p:nvPr/>
        </p:nvSpPr>
        <p:spPr>
          <a:xfrm>
            <a:off x="755576" y="1779662"/>
            <a:ext cx="7632848" cy="2149126"/>
          </a:xfrm>
          <a:prstGeom prst="roundRect">
            <a:avLst>
              <a:gd name="adj" fmla="val 12235"/>
            </a:avLst>
          </a:prstGeom>
          <a:solidFill>
            <a:srgbClr val="FFFFFF">
              <a:alpha val="74118"/>
            </a:srgbClr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zh-CN" sz="3200" b="1">
                <a:latin typeface="+mj-ea"/>
                <a:ea typeface="+mj-ea"/>
              </a:rPr>
              <a:t>课后尝试运用今天学到的方法，读读有关孙中山的其他故事。对有新鲜感的词句，及时抄写、积累下来。</a:t>
            </a:r>
            <a:endParaRPr lang="zh-CN" altLang="zh-CN" sz="3200" b="1">
              <a:latin typeface="+mj-ea"/>
              <a:ea typeface="+mj-ea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40545" y="511070"/>
            <a:ext cx="2862910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1" hangingPunct="1">
              <a:lnSpc>
                <a:spcPct val="130000"/>
              </a:lnSpc>
            </a:pPr>
            <a:r>
              <a:rPr lang="zh-CN" altLang="zh-CN" sz="3200" b="1">
                <a:latin typeface="宋体" panose="02010600030101010101" pitchFamily="2" charset="-122"/>
              </a:rPr>
              <a:t>不懂就要问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977959" y="2536203"/>
            <a:ext cx="1872208" cy="741471"/>
            <a:chOff x="3263807" y="2810362"/>
            <a:chExt cx="1872208" cy="741471"/>
          </a:xfrm>
        </p:grpSpPr>
        <p:sp>
          <p:nvSpPr>
            <p:cNvPr id="9" name="椭圆 8"/>
            <p:cNvSpPr/>
            <p:nvPr/>
          </p:nvSpPr>
          <p:spPr>
            <a:xfrm>
              <a:off x="3263807" y="2810362"/>
              <a:ext cx="1872208" cy="741471"/>
            </a:xfrm>
            <a:prstGeom prst="ellipse">
              <a:avLst/>
            </a:prstGeom>
            <a:solidFill>
              <a:srgbClr val="E8F3F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6" name="矩形 5"/>
            <p:cNvSpPr/>
            <p:nvPr/>
          </p:nvSpPr>
          <p:spPr>
            <a:xfrm>
              <a:off x="3635896" y="2810362"/>
              <a:ext cx="1420582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zh-CN" sz="2800" b="1">
                  <a:latin typeface="宋体" panose="02010600030101010101" pitchFamily="2" charset="-122"/>
                </a:rPr>
                <a:t>不懂</a:t>
              </a:r>
              <a:r>
                <a:rPr lang="zh-CN" altLang="en-US" sz="2800" b="1">
                  <a:latin typeface="宋体" panose="02010600030101010101" pitchFamily="2" charset="-122"/>
                </a:rPr>
                <a:t>？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833506" y="2536203"/>
            <a:ext cx="1164674" cy="741471"/>
            <a:chOff x="5136015" y="2810362"/>
            <a:chExt cx="1164674" cy="757838"/>
          </a:xfrm>
        </p:grpSpPr>
        <p:sp>
          <p:nvSpPr>
            <p:cNvPr id="12" name="椭圆 11"/>
            <p:cNvSpPr/>
            <p:nvPr/>
          </p:nvSpPr>
          <p:spPr>
            <a:xfrm>
              <a:off x="5136015" y="2826729"/>
              <a:ext cx="1008609" cy="741471"/>
            </a:xfrm>
            <a:prstGeom prst="ellipse">
              <a:avLst/>
            </a:prstGeom>
            <a:solidFill>
              <a:srgbClr val="E8F3FD"/>
            </a:solidFill>
            <a:ln>
              <a:solidFill>
                <a:schemeClr val="accent5">
                  <a:lumMod val="40000"/>
                  <a:lumOff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  <p:sp>
          <p:nvSpPr>
            <p:cNvPr id="7" name="矩形 6"/>
            <p:cNvSpPr/>
            <p:nvPr/>
          </p:nvSpPr>
          <p:spPr>
            <a:xfrm>
              <a:off x="5292080" y="2810362"/>
              <a:ext cx="1008609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zh-CN" sz="2800" b="1">
                  <a:latin typeface="宋体" panose="02010600030101010101" pitchFamily="2" charset="-122"/>
                </a:rPr>
                <a:t>问</a:t>
              </a:r>
              <a:r>
                <a:rPr lang="zh-CN" altLang="en-US" sz="2800" b="1">
                  <a:latin typeface="宋体" panose="02010600030101010101" pitchFamily="2" charset="-122"/>
                </a:rPr>
                <a:t>！</a:t>
              </a:r>
              <a:endParaRPr lang="zh-CN" altLang="en-US" sz="2800" b="1">
                <a:latin typeface="宋体" panose="02010600030101010101" pitchFamily="2" charset="-122"/>
              </a:endParaRPr>
            </a:p>
          </p:txBody>
        </p:sp>
      </p:grpSp>
      <p:sp>
        <p:nvSpPr>
          <p:cNvPr id="5" name="矩形 4"/>
          <p:cNvSpPr/>
          <p:nvPr/>
        </p:nvSpPr>
        <p:spPr>
          <a:xfrm>
            <a:off x="2132433" y="1406244"/>
            <a:ext cx="539189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800" b="1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孙中山：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流利        一字不漏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2060425" y="1361580"/>
            <a:ext cx="5463903" cy="741471"/>
          </a:xfrm>
          <a:prstGeom prst="roundRect">
            <a:avLst>
              <a:gd name="adj" fmla="val 14636"/>
            </a:avLst>
          </a:prstGeom>
          <a:noFill/>
          <a:ln w="19050">
            <a:solidFill>
              <a:srgbClr val="799DC9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grpSp>
        <p:nvGrpSpPr>
          <p:cNvPr id="25" name="组合 24"/>
          <p:cNvGrpSpPr/>
          <p:nvPr/>
        </p:nvGrpSpPr>
        <p:grpSpPr>
          <a:xfrm>
            <a:off x="2060425" y="3845306"/>
            <a:ext cx="6336704" cy="741471"/>
            <a:chOff x="1475656" y="3939902"/>
            <a:chExt cx="6336704" cy="741471"/>
          </a:xfrm>
        </p:grpSpPr>
        <p:sp>
          <p:nvSpPr>
            <p:cNvPr id="4" name="矩形 3"/>
            <p:cNvSpPr/>
            <p:nvPr/>
          </p:nvSpPr>
          <p:spPr>
            <a:xfrm>
              <a:off x="2034310" y="3991490"/>
              <a:ext cx="5409305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eaLnBrk="1" hangingPunct="1">
                <a:lnSpc>
                  <a:spcPct val="130000"/>
                </a:lnSpc>
              </a:pPr>
              <a:r>
                <a:rPr lang="zh-CN" altLang="en-US" sz="2800" b="1">
                  <a:solidFill>
                    <a:srgbClr val="0033CC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同学：</a:t>
              </a:r>
              <a:r>
                <a:rPr lang="zh-CN" altLang="en-US" sz="2800" b="1">
                  <a:latin typeface="楷体" panose="02010609060101010101" pitchFamily="49" charset="-122"/>
                  <a:ea typeface="楷体" panose="02010609060101010101" pitchFamily="49" charset="-122"/>
                </a:rPr>
                <a:t>摇头晃脑       吓呆了</a:t>
              </a:r>
              <a:endParaRPr lang="zh-CN" altLang="en-US" sz="2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0" name="矩形: 圆角 9"/>
            <p:cNvSpPr/>
            <p:nvPr/>
          </p:nvSpPr>
          <p:spPr>
            <a:xfrm>
              <a:off x="1475656" y="3939902"/>
              <a:ext cx="6336704" cy="741471"/>
            </a:xfrm>
            <a:prstGeom prst="roundRect">
              <a:avLst>
                <a:gd name="adj" fmla="val 14636"/>
              </a:avLst>
            </a:prstGeom>
            <a:noFill/>
            <a:ln w="19050">
              <a:solidFill>
                <a:srgbClr val="799DC9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cxnSp>
        <p:nvCxnSpPr>
          <p:cNvPr id="15" name="直接箭头连接符 14"/>
          <p:cNvCxnSpPr>
            <a:endCxn id="6" idx="0"/>
          </p:cNvCxnSpPr>
          <p:nvPr/>
        </p:nvCxnSpPr>
        <p:spPr>
          <a:xfrm>
            <a:off x="3557695" y="2167314"/>
            <a:ext cx="502644" cy="368889"/>
          </a:xfrm>
          <a:prstGeom prst="straightConnector1">
            <a:avLst/>
          </a:prstGeom>
          <a:ln w="28575">
            <a:solidFill>
              <a:srgbClr val="99D0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/>
          <p:cNvCxnSpPr>
            <a:endCxn id="12" idx="0"/>
          </p:cNvCxnSpPr>
          <p:nvPr/>
        </p:nvCxnSpPr>
        <p:spPr>
          <a:xfrm flipH="1">
            <a:off x="6337811" y="2101347"/>
            <a:ext cx="217657" cy="450870"/>
          </a:xfrm>
          <a:prstGeom prst="straightConnector1">
            <a:avLst/>
          </a:prstGeom>
          <a:ln w="28575">
            <a:solidFill>
              <a:srgbClr val="99D0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9" idx="5"/>
          </p:cNvCxnSpPr>
          <p:nvPr/>
        </p:nvCxnSpPr>
        <p:spPr>
          <a:xfrm>
            <a:off x="4575988" y="3169088"/>
            <a:ext cx="135011" cy="690410"/>
          </a:xfrm>
          <a:prstGeom prst="straightConnector1">
            <a:avLst/>
          </a:prstGeom>
          <a:ln w="28575">
            <a:solidFill>
              <a:srgbClr val="99D0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endCxn id="9" idx="3"/>
          </p:cNvCxnSpPr>
          <p:nvPr/>
        </p:nvCxnSpPr>
        <p:spPr>
          <a:xfrm flipV="1">
            <a:off x="3088193" y="3169088"/>
            <a:ext cx="163945" cy="651986"/>
          </a:xfrm>
          <a:prstGeom prst="straightConnector1">
            <a:avLst/>
          </a:prstGeom>
          <a:ln w="28575">
            <a:solidFill>
              <a:srgbClr val="99D0D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13"/>
          <p:cNvSpPr txBox="1"/>
          <p:nvPr/>
        </p:nvSpPr>
        <p:spPr>
          <a:xfrm>
            <a:off x="827584" y="627534"/>
            <a:ext cx="1584176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dist"/>
            <a:r>
              <a:rPr lang="zh-CN" altLang="en-US" sz="24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板书设计</a:t>
            </a:r>
            <a:endParaRPr lang="zh-CN" altLang="en-US" sz="24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551472"/>
            <a:ext cx="7992888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2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课题序号后加了星号的，被称为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</a:rPr>
              <a:t>略读课文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</a:rPr>
              <a:t>，这类课文有哪些</a:t>
            </a:r>
            <a:r>
              <a:rPr lang="en-US" altLang="zh-CN" sz="3200" b="1">
                <a:latin typeface="宋体" panose="02010600030101010101" pitchFamily="2" charset="-122"/>
              </a:rPr>
              <a:t>“</a:t>
            </a:r>
            <a:r>
              <a:rPr lang="zh-CN" altLang="zh-CN" sz="3200" b="1">
                <a:latin typeface="宋体" panose="02010600030101010101" pitchFamily="2" charset="-122"/>
              </a:rPr>
              <a:t>新鲜</a:t>
            </a:r>
            <a:r>
              <a:rPr lang="en-US" altLang="zh-CN" sz="3200" b="1">
                <a:latin typeface="宋体" panose="02010600030101010101" pitchFamily="2" charset="-122"/>
              </a:rPr>
              <a:t>”</a:t>
            </a:r>
            <a:r>
              <a:rPr lang="zh-CN" altLang="zh-CN" sz="3200" b="1">
                <a:latin typeface="宋体" panose="02010600030101010101" pitchFamily="2" charset="-122"/>
              </a:rPr>
              <a:t>的地方？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83460" y="1785023"/>
            <a:ext cx="3688539" cy="1938855"/>
            <a:chOff x="883460" y="1785023"/>
            <a:chExt cx="3688539" cy="1938855"/>
          </a:xfrm>
        </p:grpSpPr>
        <p:sp>
          <p:nvSpPr>
            <p:cNvPr id="3" name="思想气泡: 云 2"/>
            <p:cNvSpPr/>
            <p:nvPr/>
          </p:nvSpPr>
          <p:spPr>
            <a:xfrm>
              <a:off x="883460" y="1785023"/>
              <a:ext cx="3688539" cy="1938855"/>
            </a:xfrm>
            <a:prstGeom prst="cloudCallout">
              <a:avLst>
                <a:gd name="adj1" fmla="val -36953"/>
                <a:gd name="adj2" fmla="val 71335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1259632" y="1971585"/>
              <a:ext cx="3168352" cy="13849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800" b="1">
                  <a:solidFill>
                    <a:srgbClr val="00A19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略读课文可以读得粗略一些，了解课文大意就行。</a:t>
              </a:r>
              <a:endParaRPr lang="zh-CN" altLang="en-US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1025" y="2427734"/>
            <a:ext cx="4000185" cy="2251280"/>
            <a:chOff x="4691025" y="2427734"/>
            <a:chExt cx="4000185" cy="2251280"/>
          </a:xfrm>
        </p:grpSpPr>
        <p:sp>
          <p:nvSpPr>
            <p:cNvPr id="6" name="思想气泡: 云 5"/>
            <p:cNvSpPr/>
            <p:nvPr/>
          </p:nvSpPr>
          <p:spPr>
            <a:xfrm>
              <a:off x="4691025" y="2427734"/>
              <a:ext cx="4000185" cy="2251280"/>
            </a:xfrm>
            <a:prstGeom prst="cloudCallout">
              <a:avLst>
                <a:gd name="adj1" fmla="val 29251"/>
                <a:gd name="adj2" fmla="val -73652"/>
              </a:avLst>
            </a:prstGeom>
            <a:solidFill>
              <a:schemeClr val="bg1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4960223" y="2597456"/>
              <a:ext cx="3352114" cy="18158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eaLnBrk="1" hangingPunct="1"/>
              <a:r>
                <a:rPr lang="zh-CN" altLang="en-US" sz="2800" b="1">
                  <a:solidFill>
                    <a:srgbClr val="00A19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   如果有个别的字不认识、个别的词语不理解，也没有关系。</a:t>
              </a:r>
              <a:endParaRPr lang="zh-CN" altLang="en-US" sz="28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27984" y="807554"/>
            <a:ext cx="3888432" cy="2012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en-US" altLang="zh-CN" sz="3200" b="1">
                <a:latin typeface="宋体" panose="02010600030101010101" pitchFamily="2" charset="-122"/>
              </a:rPr>
              <a:t>    </a:t>
            </a:r>
            <a:r>
              <a:rPr lang="zh-CN" altLang="zh-CN" sz="3200" b="1">
                <a:latin typeface="宋体" panose="02010600030101010101" pitchFamily="2" charset="-122"/>
              </a:rPr>
              <a:t>说说你看到了什么。你知道以前把这样的学校叫什么吗？</a:t>
            </a:r>
            <a:endParaRPr lang="zh-CN" altLang="en-US" sz="3200" b="1">
              <a:latin typeface="宋体" panose="02010600030101010101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4088" y="3075806"/>
            <a:ext cx="1296144" cy="6417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私塾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-9000"/>
                    </a14:imgEffect>
                  </a14:imgLayer>
                </a14:imgProps>
              </a:ext>
            </a:extLst>
          </a:blip>
          <a:srcRect l="55335" t="7000" r="7116" b="63601"/>
          <a:stretch>
            <a:fillRect/>
          </a:stretch>
        </p:blipFill>
        <p:spPr>
          <a:xfrm>
            <a:off x="1043608" y="807554"/>
            <a:ext cx="3192356" cy="352839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5616" y="1203598"/>
            <a:ext cx="7290556" cy="14563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just" eaLnBrk="1" hangingPunct="1">
              <a:lnSpc>
                <a:spcPct val="11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zh-CN" sz="2800" b="1">
                <a:latin typeface="宋体" panose="02010600030101010101" pitchFamily="2" charset="-122"/>
              </a:rPr>
              <a:t>默读课文，想想课文讲了一件什么事，和同学交流你对这件事的看法。把有新鲜感的词句画下来和同学交流。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15616" y="2650434"/>
            <a:ext cx="7290556" cy="1988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457200" indent="-457200" algn="just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自由读课文，要求圈画出不认识的字，借助文中注音或工具书，或向同桌请教，读准字音。</a:t>
            </a:r>
            <a:endParaRPr lang="zh-CN" altLang="zh-CN" sz="2800" b="1">
              <a:latin typeface="宋体" panose="02010600030101010101" pitchFamily="2" charset="-122"/>
            </a:endParaRPr>
          </a:p>
          <a:p>
            <a:pPr marL="457200" indent="-457200" algn="just" eaLnBrk="1" hangingPunct="1">
              <a:lnSpc>
                <a:spcPct val="110000"/>
              </a:lnSpc>
              <a:buFont typeface="Wingdings" panose="05000000000000000000" pitchFamily="2" charset="2"/>
              <a:buChar char="l"/>
            </a:pPr>
            <a:r>
              <a:rPr lang="zh-CN" altLang="zh-CN" sz="2800" b="1">
                <a:latin typeface="宋体" panose="02010600030101010101" pitchFamily="2" charset="-122"/>
              </a:rPr>
              <a:t>标出自然段序号。</a:t>
            </a:r>
            <a:endParaRPr lang="zh-CN" altLang="zh-CN" sz="2800" b="1">
              <a:latin typeface="宋体" panose="02010600030101010101" pitchFamily="2" charset="-122"/>
            </a:endParaRPr>
          </a:p>
        </p:txBody>
      </p:sp>
      <p:sp>
        <p:nvSpPr>
          <p:cNvPr id="5" name="文本框 13"/>
          <p:cNvSpPr txBox="1"/>
          <p:nvPr/>
        </p:nvSpPr>
        <p:spPr>
          <a:xfrm>
            <a:off x="827584" y="570384"/>
            <a:ext cx="1656184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初读课文</a:t>
            </a:r>
            <a:endParaRPr lang="zh-CN" altLang="en-US" sz="2800" b="1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1845404" y="1025785"/>
            <a:ext cx="495884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背诵　照例　圈一段</a:t>
            </a:r>
            <a:endParaRPr lang="zh-CN" altLang="zh-CN" sz="3200" b="1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691680" y="776495"/>
            <a:ext cx="1844699" cy="572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b="1">
                <a:solidFill>
                  <a:srgbClr val="0033CC"/>
                </a:solidFill>
                <a:latin typeface="宋体" panose="02010600030101010101" pitchFamily="2" charset="-122"/>
              </a:rPr>
              <a:t>bèi sònɡ</a:t>
            </a:r>
            <a:endParaRPr lang="zh-CN" altLang="en-US" sz="24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3680982" y="741043"/>
            <a:ext cx="922350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lì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4312522" y="699542"/>
            <a:ext cx="97999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quān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253406" y="699542"/>
            <a:ext cx="124415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duàn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91680" y="3533888"/>
            <a:ext cx="7200571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吓呆　戒尺　严厉　挨打　清楚</a:t>
            </a:r>
            <a:endParaRPr lang="zh-CN" altLang="zh-CN" sz="3200" b="1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2097355" y="3200460"/>
            <a:ext cx="107607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dāi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001370" y="3200460"/>
            <a:ext cx="1076075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jiè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4866094" y="3200460"/>
            <a:ext cx="600697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lì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5777931" y="3200460"/>
            <a:ext cx="58502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ái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452320" y="3183441"/>
            <a:ext cx="723961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 err="1">
                <a:solidFill>
                  <a:srgbClr val="0033CC"/>
                </a:solidFill>
                <a:latin typeface="宋体" panose="02010600030101010101" pitchFamily="2" charset="-122"/>
              </a:rPr>
              <a:t>chǔ</a:t>
            </a:r>
            <a:endParaRPr lang="en-US" altLang="zh-CN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851838" y="2246607"/>
            <a:ext cx="3614953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练习　糊里糊涂　　</a:t>
            </a:r>
            <a:endParaRPr lang="zh-CN" altLang="zh-CN" sz="3200" b="1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1691680" y="1949687"/>
            <a:ext cx="1269862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liàn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245613" y="1949687"/>
            <a:ext cx="922350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hú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4522404" y="1949687"/>
            <a:ext cx="88446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tú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3" name="文本框 22"/>
          <p:cNvSpPr txBox="1">
            <a:spLocks noChangeArrowheads="1"/>
          </p:cNvSpPr>
          <p:nvPr/>
        </p:nvSpPr>
        <p:spPr bwMode="auto">
          <a:xfrm>
            <a:off x="5420338" y="1949687"/>
            <a:ext cx="922350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0033CC"/>
                </a:solidFill>
                <a:latin typeface="宋体" panose="02010600030101010101" pitchFamily="2" charset="-122"/>
              </a:rPr>
              <a:t>hú</a:t>
            </a:r>
            <a:endParaRPr lang="zh-CN" altLang="en-US" sz="2800" b="1">
              <a:solidFill>
                <a:srgbClr val="0033CC"/>
              </a:solidFill>
              <a:latin typeface="宋体" panose="02010600030101010101" pitchFamily="2" charset="-122"/>
            </a:endParaRPr>
          </a:p>
        </p:txBody>
      </p: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5862569" y="1949687"/>
            <a:ext cx="884461" cy="6524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tu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406865" y="2246607"/>
            <a:ext cx="1321592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zh-CN" sz="3200" b="1" spc="300">
                <a:latin typeface="楷体" panose="02010609060101010101" pitchFamily="49" charset="-122"/>
                <a:ea typeface="楷体" panose="02010609060101010101" pitchFamily="49" charset="-122"/>
              </a:rPr>
              <a:t>糊涂　</a:t>
            </a:r>
            <a:endParaRPr lang="zh-CN" altLang="zh-CN" sz="3200" b="1" spc="3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10" grpId="0"/>
      <p:bldP spid="11" grpId="0"/>
      <p:bldP spid="12" grpId="0"/>
      <p:bldP spid="13" grpId="0"/>
      <p:bldP spid="14" grpId="0"/>
      <p:bldP spid="7" grpId="0"/>
      <p:bldP spid="8" grpId="0"/>
      <p:bldP spid="9" grpId="0"/>
      <p:bldP spid="23" grpId="0"/>
      <p:bldP spid="24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>
          <a:xfrm>
            <a:off x="1475656" y="3072123"/>
            <a:ext cx="6192687" cy="1216800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1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1475656" y="1347614"/>
            <a:ext cx="6192687" cy="1216056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A19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8845" y="732185"/>
            <a:ext cx="1014514" cy="584775"/>
          </a:xfrm>
          <a:prstGeom prst="rect">
            <a:avLst/>
          </a:prstGeom>
        </p:spPr>
        <p:txBody>
          <a:bodyPr vert="horz" wrap="square">
            <a:spAutoFit/>
          </a:bodyPr>
          <a:lstStyle/>
          <a:p>
            <a:pPr algn="ctr"/>
            <a:r>
              <a:rPr lang="zh-CN" altLang="zh-CN" sz="3200" b="1">
                <a:solidFill>
                  <a:srgbClr val="00A191"/>
                </a:solidFill>
                <a:latin typeface="宋体" panose="02010600030101010101" pitchFamily="2" charset="-122"/>
              </a:rPr>
              <a:t>组词</a:t>
            </a:r>
            <a:endParaRPr lang="zh-CN" altLang="en-US" sz="3200">
              <a:solidFill>
                <a:srgbClr val="00A19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796135" y="1447811"/>
            <a:ext cx="1872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日历</a:t>
            </a:r>
            <a:endParaRPr lang="zh-CN" altLang="en-US" sz="60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49998" y="3172692"/>
            <a:ext cx="18722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60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严厉</a:t>
            </a:r>
            <a:endParaRPr lang="zh-CN" altLang="en-US" sz="6000" b="1">
              <a:solidFill>
                <a:srgbClr val="00A19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https://gimg2.baidu.com/image_search/src=http%3A%2F%2Fku.90sjimg.com%2Felement_origin_min_pic%2F17%2F07%2F20%2F92f3126f2d13c9a5f70536c3381165ff.jpg&amp;refer=http%3A%2F%2Fku.90sjimg.com&amp;app=2002&amp;size=f9999,10000&amp;q=a80&amp;n=0&amp;g=0n&amp;fmt=jpeg?sec=1619331794&amp;t=359f1f339825fa8a9e8721002cffdc5c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9" t="21412" r="14109" b="28488"/>
          <a:stretch>
            <a:fillRect/>
          </a:stretch>
        </p:blipFill>
        <p:spPr bwMode="auto">
          <a:xfrm>
            <a:off x="3491879" y="1390562"/>
            <a:ext cx="1584177" cy="113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rcRect t="21245"/>
          <a:stretch>
            <a:fillRect/>
          </a:stretch>
        </p:blipFill>
        <p:spPr>
          <a:xfrm>
            <a:off x="3522363" y="3041470"/>
            <a:ext cx="1337669" cy="127810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65248" y="1447811"/>
            <a:ext cx="10580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>
                <a:solidFill>
                  <a:prstClr val="black"/>
                </a:solidFill>
                <a:latin typeface="宋体" panose="02010600030101010101" pitchFamily="2" charset="-122"/>
              </a:rPr>
              <a:t>历</a:t>
            </a:r>
            <a:endParaRPr lang="zh-CN" altLang="en-US" sz="6000"/>
          </a:p>
        </p:txBody>
      </p:sp>
      <p:sp>
        <p:nvSpPr>
          <p:cNvPr id="9" name="矩形 8"/>
          <p:cNvSpPr/>
          <p:nvPr/>
        </p:nvSpPr>
        <p:spPr>
          <a:xfrm>
            <a:off x="1619059" y="3172692"/>
            <a:ext cx="1058195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6000" b="1">
                <a:solidFill>
                  <a:prstClr val="black"/>
                </a:solidFill>
                <a:latin typeface="宋体" panose="02010600030101010101" pitchFamily="2" charset="-122"/>
              </a:rPr>
              <a:t>厉</a:t>
            </a:r>
            <a:endParaRPr lang="zh-CN" altLang="en-US" sz="6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091" y="689967"/>
            <a:ext cx="2304256" cy="343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419872" y="288746"/>
            <a:ext cx="1266693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9255" y="1091661"/>
            <a:ext cx="8154484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1" hangingPunct="1">
              <a:lnSpc>
                <a:spcPct val="150000"/>
              </a:lnSpc>
              <a:defRPr/>
            </a:pPr>
            <a:r>
              <a:rPr lang="zh-CN" altLang="en-US" sz="3200" b="1">
                <a:solidFill>
                  <a:srgbClr val="00A191"/>
                </a:solidFill>
                <a:latin typeface="宋体" panose="02010600030101010101" pitchFamily="2" charset="-122"/>
              </a:rPr>
              <a:t>背</a:t>
            </a:r>
            <a:r>
              <a:rPr lang="zh-CN" altLang="en-US" sz="3200" b="1">
                <a:solidFill>
                  <a:srgbClr val="00A19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zh-CN" altLang="en-US" sz="3200" b="1">
                <a:latin typeface="宋体" panose="02010600030101010101" pitchFamily="2" charset="-122"/>
              </a:rPr>
              <a:t>Ａ</a:t>
            </a:r>
            <a:r>
              <a:rPr lang="en-US" altLang="zh-CN" sz="3200" b="1">
                <a:latin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A191"/>
                </a:solidFill>
                <a:latin typeface="宋体" panose="02010600030101010101" pitchFamily="2" charset="-122"/>
              </a:rPr>
              <a:t>bèi</a:t>
            </a:r>
            <a:r>
              <a:rPr lang="zh-CN" altLang="en-US" sz="3200" b="1">
                <a:latin typeface="宋体" panose="02010600030101010101" pitchFamily="2" charset="-122"/>
              </a:rPr>
              <a:t>　　　Ｂ</a:t>
            </a:r>
            <a:r>
              <a:rPr lang="en-US" altLang="zh-CN" sz="3200" b="1">
                <a:latin typeface="宋体" panose="02010600030101010101" pitchFamily="2" charset="-122"/>
              </a:rPr>
              <a:t>.</a:t>
            </a:r>
            <a:r>
              <a:rPr lang="en-US" altLang="zh-CN" sz="3200" b="1">
                <a:solidFill>
                  <a:srgbClr val="00A191"/>
                </a:solidFill>
                <a:latin typeface="宋体" panose="02010600030101010101" pitchFamily="2" charset="-122"/>
              </a:rPr>
              <a:t>bēi</a:t>
            </a:r>
            <a:endParaRPr lang="en-US" altLang="zh-CN" sz="3200" b="1">
              <a:solidFill>
                <a:srgbClr val="00A191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① 经过我的不懈努力，我终于把这篇文章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背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）  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的滚瓜烂熟了。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② 我们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背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）着书包开心地走进校园。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56376" y="1851670"/>
            <a:ext cx="596900" cy="58420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Ａ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05364" y="314781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32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9872" y="783328"/>
            <a:ext cx="2304256" cy="3438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938653" y="382107"/>
            <a:ext cx="1266693" cy="57304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</a:rPr>
              <a:t>多音字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43608" y="1356370"/>
            <a:ext cx="7416800" cy="312604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eaLnBrk="1" hangingPunct="1">
              <a:lnSpc>
                <a:spcPct val="120000"/>
              </a:lnSpc>
              <a:defRPr/>
            </a:pP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圈</a:t>
            </a:r>
            <a:r>
              <a:rPr lang="zh-CN" altLang="en-US" sz="2800" b="1">
                <a:latin typeface="宋体" panose="02010600030101010101" pitchFamily="2" charset="-122"/>
              </a:rPr>
              <a:t>：Ａ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en-US" altLang="zh-CN" sz="2800" b="1">
                <a:solidFill>
                  <a:srgbClr val="00A191"/>
                </a:solidFill>
                <a:latin typeface="宋体" panose="02010600030101010101" pitchFamily="2" charset="-122"/>
              </a:rPr>
              <a:t>quān</a:t>
            </a:r>
            <a:r>
              <a:rPr lang="zh-CN" altLang="en-US" sz="2800" b="1">
                <a:latin typeface="宋体" panose="02010600030101010101" pitchFamily="2" charset="-122"/>
              </a:rPr>
              <a:t>　　Ｂ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en-US" altLang="zh-CN" sz="2800" b="1">
                <a:solidFill>
                  <a:srgbClr val="00A191"/>
                </a:solidFill>
                <a:latin typeface="宋体" panose="02010600030101010101" pitchFamily="2" charset="-122"/>
              </a:rPr>
              <a:t>juān</a:t>
            </a:r>
            <a:r>
              <a:rPr lang="zh-CN" altLang="en-US" sz="2800" b="1">
                <a:latin typeface="宋体" panose="02010600030101010101" pitchFamily="2" charset="-122"/>
              </a:rPr>
              <a:t>　　Ｃ</a:t>
            </a:r>
            <a:r>
              <a:rPr lang="en-US" altLang="zh-CN" sz="2800" b="1">
                <a:latin typeface="宋体" panose="02010600030101010101" pitchFamily="2" charset="-122"/>
              </a:rPr>
              <a:t>.</a:t>
            </a:r>
            <a:r>
              <a:rPr lang="en-US" altLang="zh-CN" sz="2800" b="1">
                <a:solidFill>
                  <a:srgbClr val="00A191"/>
                </a:solidFill>
                <a:latin typeface="宋体" panose="02010600030101010101" pitchFamily="2" charset="-122"/>
              </a:rPr>
              <a:t>juàn</a:t>
            </a:r>
            <a:endParaRPr lang="zh-CN" altLang="en-US" sz="2800" b="1">
              <a:solidFill>
                <a:srgbClr val="00A191"/>
              </a:solidFill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石块在水面激起一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圈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）圈波纹。</a:t>
            </a:r>
            <a:endParaRPr lang="zh-CN" altLang="en-US" sz="2800" b="1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猪吃完食后乖乖地走到猪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圈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）</a:t>
            </a:r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里，懒洋洋地躺下了。</a:t>
            </a:r>
            <a:endParaRPr lang="en-US" altLang="zh-CN" sz="2800" b="1">
              <a:latin typeface="宋体" panose="02010600030101010101" pitchFamily="2" charset="-122"/>
            </a:endParaRPr>
          </a:p>
          <a:p>
            <a:pPr marL="514350" indent="-514350" eaLnBrk="1" hangingPunct="1">
              <a:lnSpc>
                <a:spcPct val="120000"/>
              </a:lnSpc>
              <a:buFont typeface="+mj-ea"/>
              <a:buAutoNum type="circleNumDbPlain"/>
              <a:defRPr/>
            </a:pPr>
            <a:r>
              <a:rPr lang="zh-CN" altLang="en-US" sz="2800" b="1">
                <a:latin typeface="宋体" panose="02010600030101010101" pitchFamily="2" charset="-122"/>
              </a:rPr>
              <a:t>晚上，牧羊人把羊赶到羊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圈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  ）</a:t>
            </a:r>
            <a:r>
              <a:rPr lang="en-US" altLang="zh-CN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</a:rPr>
              <a:t>里</a:t>
            </a:r>
            <a:r>
              <a:rPr lang="zh-CN" altLang="en-US" sz="2800" b="1">
                <a:solidFill>
                  <a:srgbClr val="00A191"/>
                </a:solidFill>
                <a:latin typeface="宋体" panose="02010600030101010101" pitchFamily="2" charset="-122"/>
              </a:rPr>
              <a:t>圈</a:t>
            </a:r>
            <a:r>
              <a:rPr lang="zh-CN" altLang="en-US" sz="2800" b="1">
                <a:latin typeface="宋体" panose="02010600030101010101" pitchFamily="2" charset="-122"/>
              </a:rPr>
              <a:t>（</a:t>
            </a:r>
            <a:r>
              <a:rPr lang="en-US" altLang="zh-CN" sz="2800" b="1">
                <a:latin typeface="宋体" panose="02010600030101010101" pitchFamily="2" charset="-122"/>
              </a:rPr>
              <a:t>   </a:t>
            </a:r>
            <a:r>
              <a:rPr lang="zh-CN" altLang="en-US" sz="2800" b="1">
                <a:latin typeface="宋体" panose="02010600030101010101" pitchFamily="2" charset="-122"/>
              </a:rPr>
              <a:t>）起来。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205346" y="1851670"/>
            <a:ext cx="59663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Ａ</a:t>
            </a:r>
            <a:endParaRPr lang="zh-CN" altLang="en-US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372200" y="2362053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372200" y="345945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zh-CN" altLang="en-US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23728" y="3897644"/>
            <a:ext cx="39145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2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endParaRPr lang="zh-CN" altLang="en-US" sz="320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p="http://schemas.openxmlformats.org/presentationml/2006/main">
  <p:tag name="MH" val="20210514151407"/>
  <p:tag name="MH_LIBRARY" val="GRAPHIC"/>
  <p:tag name="MH_ORDER" val="1"/>
  <p:tag name="MH_TYPE" val="Other"/>
</p:tagLst>
</file>

<file path=ppt/tags/tag2.xml><?xml version="1.0" encoding="utf-8"?>
<p:tagLst xmlns:p="http://schemas.openxmlformats.org/presentationml/2006/main">
  <p:tag name="MH" val="20210514151407"/>
  <p:tag name="MH_LIBRARY" val="GRAPHIC"/>
  <p:tag name="MH_ORDER" val="2"/>
  <p:tag name="MH_TYPE" val="Other"/>
</p:tagLst>
</file>

<file path=ppt/tags/tag3.xml><?xml version="1.0" encoding="utf-8"?>
<p:tagLst xmlns:p="http://schemas.openxmlformats.org/presentationml/2006/main">
  <p:tag name="MH" val="20210514151407"/>
  <p:tag name="MH_LIBRARY" val="GRAPHIC"/>
  <p:tag name="MH_ORDER" val="4"/>
  <p:tag name="MH_TYPE" val="Other"/>
</p:tagLst>
</file>

<file path=ppt/tags/tag4.xml><?xml version="1.0" encoding="utf-8"?>
<p:tagLst xmlns:p="http://schemas.openxmlformats.org/presentationml/2006/main">
  <p:tag name="MH" val="20210514151407"/>
  <p:tag name="MH_LIBRARY" val="GRAPHIC"/>
  <p:tag name="MH_ORDER" val="5"/>
  <p:tag name="MH_TYPE" val="Other"/>
</p:tagLst>
</file>

<file path=ppt/tags/tag5.xml><?xml version="1.0" encoding="utf-8"?>
<p:tagLst xmlns:p="http://schemas.openxmlformats.org/presentationml/2006/main">
  <p:tag name="MH" val="20210514151407"/>
  <p:tag name="MH_LIBRARY" val="GRAPHIC"/>
  <p:tag name="MH_ORDER" val="7"/>
  <p:tag name="MH_TYPE" val="Other"/>
</p:tagLst>
</file>

<file path=ppt/tags/tag6.xml><?xml version="1.0" encoding="utf-8"?>
<p:tagLst xmlns:p="http://schemas.openxmlformats.org/presentationml/2006/main">
  <p:tag name="MH" val="20210514151407"/>
  <p:tag name="MH_LIBRARY" val="GRAPHIC"/>
  <p:tag name="MH_ORDER" val="8"/>
  <p:tag name="MH_TYPE" val="Other"/>
</p:tagLst>
</file>

<file path=ppt/tags/tag7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7.14"/>
  <p:tag name="AS_TITLE" val="Aspose.Slides for .NET 4.0 Client Profile"/>
  <p:tag name="AS_VERSION" val="23.7"/>
  <p:tag name="commondata" val="eyJoZGlkIjoiM2FjN2UwN2E2YzY1YjRlYmUzNjBlODY5NmUzYmRkZWYifQ==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1852</Words>
  <Application>WPS 演示</Application>
  <PresentationFormat>On-screen Show (16:9)</PresentationFormat>
  <Paragraphs>221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Calibri</vt:lpstr>
      <vt:lpstr>黑体</vt:lpstr>
      <vt:lpstr>楷体</vt:lpstr>
      <vt:lpstr>微软雅黑</vt:lpstr>
      <vt:lpstr>Arial Unicode MS</vt:lpstr>
      <vt:lpstr>等线</vt:lpstr>
      <vt:lpstr>等线 Light</vt:lpstr>
      <vt:lpstr>Cambria</vt:lpstr>
      <vt:lpstr>Arial</vt:lpstr>
      <vt:lpstr>等线</vt:lpstr>
      <vt:lpstr>自定义设计方案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状元成才路</dc:title>
  <dc:creator>Administrator</dc:creator>
  <cp:keywords>状元成才路</cp:keywords>
  <dc:description>声  明
 本文件仅用于个人学习、研究或欣赏，以及其他非商业性或非盈利性用途，但同时应遵守著作权法及其他相关法律的规定，不得侵犯本司及相关权利人的合法权利。
 除此以外，将本文件任何内容用于其他用途时，应获得授权，如发现未经授权用于商业或盈利用途将追加侵权者的法律责任。
武汉天成贵龙文化传播有限公司</dc:description>
  <dc:subject>状元成才路</dc:subject>
  <cp:lastModifiedBy>上帝掷骰子吗</cp:lastModifiedBy>
  <cp:revision>520</cp:revision>
  <dcterms:created xsi:type="dcterms:W3CDTF">2016-10-29T08:56:00Z</dcterms:created>
  <dcterms:modified xsi:type="dcterms:W3CDTF">2023-09-25T16:46:25Z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来源">
    <vt:lpwstr>状元成才路系列</vt:lpwstr>
  </property>
  <property fmtid="{D5CDD505-2E9C-101B-9397-08002B2CF9AE}" pid="4" name="ICV">
    <vt:lpwstr>EB335CCAF63445E28BA4B4743973AA6B_12</vt:lpwstr>
  </property>
</Properties>
</file>