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32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2" r:id="rId12"/>
    <p:sldId id="283" r:id="rId13"/>
    <p:sldId id="280" r:id="rId14"/>
    <p:sldId id="281" r:id="rId15"/>
    <p:sldId id="288" r:id="rId16"/>
    <p:sldId id="289" r:id="rId17"/>
    <p:sldId id="290" r:id="rId18"/>
    <p:sldId id="291" r:id="rId19"/>
    <p:sldId id="293" r:id="rId20"/>
    <p:sldId id="294" r:id="rId21"/>
    <p:sldId id="296" r:id="rId22"/>
    <p:sldId id="297" r:id="rId23"/>
    <p:sldId id="295" r:id="rId24"/>
    <p:sldId id="302" r:id="rId25"/>
    <p:sldId id="303" r:id="rId26"/>
    <p:sldId id="304" r:id="rId27"/>
    <p:sldId id="305" r:id="rId28"/>
    <p:sldId id="308" r:id="rId29"/>
    <p:sldId id="260" r:id="rId30"/>
    <p:sldId id="310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70"/>
        <p:guide pos="38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七单元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植树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问题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085340" y="967105"/>
            <a:ext cx="84759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ea typeface="宋体" panose="02010600030101010101" pitchFamily="2" charset="-122"/>
              </a:rPr>
              <a:t>小组合作：每</a:t>
            </a:r>
            <a:r>
              <a:rPr lang="en-US" sz="2400" b="1">
                <a:latin typeface="Times New Roman" panose="02020603050405020304" charset="0"/>
              </a:rPr>
              <a:t>4</a:t>
            </a:r>
            <a:r>
              <a:rPr lang="zh-CN" sz="2400" b="1">
                <a:ea typeface="宋体" panose="02010600030101010101" pitchFamily="2" charset="-122"/>
              </a:rPr>
              <a:t>人为</a:t>
            </a:r>
            <a:r>
              <a:rPr lang="en-US" sz="2400" b="1">
                <a:latin typeface="Times New Roman" panose="02020603050405020304" charset="0"/>
              </a:rPr>
              <a:t>1</a:t>
            </a:r>
            <a:r>
              <a:rPr lang="zh-CN" sz="2400" b="1">
                <a:ea typeface="宋体" panose="02010600030101010101" pitchFamily="2" charset="-122"/>
              </a:rPr>
              <a:t>个小组，分别以</a:t>
            </a:r>
            <a:r>
              <a:rPr lang="en-US" sz="2400" b="1">
                <a:latin typeface="Times New Roman" panose="02020603050405020304" charset="0"/>
              </a:rPr>
              <a:t>20</a:t>
            </a:r>
            <a:r>
              <a:rPr lang="zh-CN" sz="2400" b="1">
                <a:ea typeface="宋体" panose="02010600030101010101" pitchFamily="2" charset="-122"/>
              </a:rPr>
              <a:t>米、</a:t>
            </a:r>
            <a:r>
              <a:rPr lang="en-US" sz="2400" b="1">
                <a:latin typeface="Times New Roman" panose="02020603050405020304" charset="0"/>
              </a:rPr>
              <a:t>25</a:t>
            </a:r>
            <a:r>
              <a:rPr lang="zh-CN" sz="2400" b="1">
                <a:ea typeface="宋体" panose="02010600030101010101" pitchFamily="2" charset="-122"/>
              </a:rPr>
              <a:t>米、</a:t>
            </a:r>
            <a:r>
              <a:rPr lang="en-US" sz="2400" b="1">
                <a:latin typeface="Times New Roman" panose="02020603050405020304" charset="0"/>
              </a:rPr>
              <a:t>30</a:t>
            </a:r>
            <a:r>
              <a:rPr lang="zh-CN" sz="2400" b="1">
                <a:ea typeface="宋体" panose="02010600030101010101" pitchFamily="2" charset="-122"/>
              </a:rPr>
              <a:t>米</a:t>
            </a:r>
            <a:r>
              <a:rPr lang="en-US" sz="2400" b="1">
                <a:latin typeface="Times New Roman" panose="02020603050405020304" charset="0"/>
              </a:rPr>
              <a:t>......</a:t>
            </a:r>
            <a:r>
              <a:rPr lang="zh-CN" sz="2400" b="1">
                <a:ea typeface="宋体" panose="02010600030101010101" pitchFamily="2" charset="-122"/>
              </a:rPr>
              <a:t>来画图，并在实践记录单上记录总长、间距、间隔数、棵数。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599690" y="2278380"/>
          <a:ext cx="6991985" cy="3662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0050"/>
                <a:gridCol w="1674495"/>
                <a:gridCol w="1933575"/>
                <a:gridCol w="1713865"/>
              </a:tblGrid>
              <a:tr h="5454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总长（米）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间距（米）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间隔数（个）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棵数（棵）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403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395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395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......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......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......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54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164205" y="2872740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20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51705" y="433768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5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4205" y="433895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35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34705" y="383603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7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40500" y="3835400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6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51705" y="3835400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5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4205" y="383603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30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34705" y="333311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6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40500" y="333311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5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51705" y="333311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5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64205" y="333311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25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34705" y="279336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5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40500" y="2866390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4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51705" y="2866390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5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40500" y="433768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7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34705" y="4338955"/>
            <a:ext cx="698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8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6" grpId="1"/>
      <p:bldP spid="15" grpId="0"/>
      <p:bldP spid="1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4" grpId="0"/>
      <p:bldP spid="4" grpId="1"/>
      <p:bldP spid="17" grpId="0"/>
      <p:bldP spid="17" grpId="1"/>
      <p:bldP spid="18" grpId="0"/>
      <p:bldP spid="1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0260" y="410210"/>
            <a:ext cx="5852795" cy="31559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123055" y="4040187"/>
            <a:ext cx="508000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76225">
              <a:lnSpc>
                <a:spcPct val="150000"/>
              </a:lnSpc>
            </a:pPr>
            <a:r>
              <a:rPr lang="en-US" altLang="zh-CN" sz="2400" b="0">
                <a:ea typeface="宋体" panose="02010600030101010101" pitchFamily="2" charset="-122"/>
              </a:rPr>
              <a:t>  </a:t>
            </a: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间隔数</a:t>
            </a:r>
            <a:r>
              <a:rPr lang="en-US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</a:rPr>
              <a:t>=</a:t>
            </a: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总长</a:t>
            </a:r>
            <a:r>
              <a:rPr lang="en-US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÷</a:t>
            </a: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间距</a:t>
            </a:r>
            <a:endParaRPr lang="zh-CN" sz="28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  <a:p>
            <a:pPr indent="276225">
              <a:lnSpc>
                <a:spcPct val="150000"/>
              </a:lnSpc>
            </a:pPr>
            <a:r>
              <a:rPr lang="en-US" alt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         </a:t>
            </a: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棵数</a:t>
            </a:r>
            <a:r>
              <a:rPr lang="en-US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</a:rPr>
              <a:t>=</a:t>
            </a: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间隔数</a:t>
            </a:r>
            <a:r>
              <a:rPr lang="en-US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</a:rPr>
              <a:t>+1</a:t>
            </a:r>
            <a:endParaRPr lang="zh-CN" sz="28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  <a:p>
            <a:pPr indent="276225">
              <a:lnSpc>
                <a:spcPct val="150000"/>
              </a:lnSpc>
            </a:pPr>
            <a:r>
              <a:rPr lang="en-US" alt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间隔数</a:t>
            </a:r>
            <a:r>
              <a:rPr lang="en-US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</a:rPr>
              <a:t>=</a:t>
            </a:r>
            <a:r>
              <a:rPr lang="zh-CN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棵数</a:t>
            </a:r>
            <a:r>
              <a:rPr lang="en-US" sz="28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</a:rPr>
              <a:t>-1</a:t>
            </a:r>
            <a:endParaRPr lang="en-US" altLang="en-US" sz="28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2533" name="矩形 1"/>
          <p:cNvSpPr/>
          <p:nvPr/>
        </p:nvSpPr>
        <p:spPr>
          <a:xfrm>
            <a:off x="1993900" y="3407410"/>
            <a:ext cx="9204960" cy="2891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200000"/>
              </a:lnSpc>
              <a:spcBef>
                <a:spcPct val="50000"/>
              </a:spcBef>
              <a:buClr>
                <a:srgbClr val="FFFFFF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大象馆和猴山相距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60m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。绿化队要在两馆间的小路两旁栽树（两端不栽），相邻两棵树之间的距离是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3m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200000"/>
              </a:lnSpc>
              <a:spcBef>
                <a:spcPct val="50000"/>
              </a:spcBef>
              <a:buClr>
                <a:srgbClr val="FFFFFF"/>
              </a:buClr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一共要栽多少棵树？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520565" y="4243070"/>
            <a:ext cx="184912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4996815" y="6299200"/>
            <a:ext cx="2971800" cy="0"/>
          </a:xfrm>
          <a:prstGeom prst="line">
            <a:avLst/>
          </a:prstGeom>
          <a:ln w="38100"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573770" y="5132070"/>
            <a:ext cx="184912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472815" y="5132070"/>
            <a:ext cx="184912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420225" y="4306570"/>
            <a:ext cx="184912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8095" y="1361440"/>
            <a:ext cx="4762500" cy="141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57725" y="765175"/>
            <a:ext cx="264636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画出示意图表示。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292475" y="5103813"/>
            <a:ext cx="31861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-1=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棵树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2820988" y="3875088"/>
            <a:ext cx="4233863" cy="854075"/>
          </a:xfrm>
          <a:prstGeom prst="roundRect">
            <a:avLst/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棵树和间隔数之间什么关系？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57725" y="1485900"/>
            <a:ext cx="20320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（两端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栽）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9" name="矩形 98"/>
          <p:cNvSpPr/>
          <p:nvPr/>
        </p:nvSpPr>
        <p:spPr>
          <a:xfrm flipV="1">
            <a:off x="2605088" y="3001963"/>
            <a:ext cx="6238875" cy="87313"/>
          </a:xfrm>
          <a:prstGeom prst="rect">
            <a:avLst/>
          </a:prstGeom>
          <a:solidFill>
            <a:srgbClr val="E7E6E6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 166"/>
          <p:cNvSpPr/>
          <p:nvPr/>
        </p:nvSpPr>
        <p:spPr>
          <a:xfrm>
            <a:off x="2590800" y="2746375"/>
            <a:ext cx="76200" cy="323850"/>
          </a:xfrm>
          <a:prstGeom prst="rect">
            <a:avLst/>
          </a:prstGeom>
          <a:solidFill>
            <a:srgbClr val="00865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 166"/>
          <p:cNvSpPr/>
          <p:nvPr/>
        </p:nvSpPr>
        <p:spPr>
          <a:xfrm>
            <a:off x="4148138" y="2678113"/>
            <a:ext cx="76200" cy="323850"/>
          </a:xfrm>
          <a:prstGeom prst="rect">
            <a:avLst/>
          </a:prstGeom>
          <a:solidFill>
            <a:srgbClr val="00865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 166"/>
          <p:cNvSpPr/>
          <p:nvPr/>
        </p:nvSpPr>
        <p:spPr>
          <a:xfrm>
            <a:off x="7229475" y="2678113"/>
            <a:ext cx="74613" cy="323850"/>
          </a:xfrm>
          <a:prstGeom prst="rect">
            <a:avLst/>
          </a:prstGeom>
          <a:solidFill>
            <a:srgbClr val="00865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 166"/>
          <p:cNvSpPr/>
          <p:nvPr/>
        </p:nvSpPr>
        <p:spPr>
          <a:xfrm>
            <a:off x="8769350" y="2678113"/>
            <a:ext cx="74613" cy="323850"/>
          </a:xfrm>
          <a:prstGeom prst="rect">
            <a:avLst/>
          </a:prstGeom>
          <a:solidFill>
            <a:srgbClr val="00865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 166"/>
          <p:cNvSpPr/>
          <p:nvPr/>
        </p:nvSpPr>
        <p:spPr>
          <a:xfrm>
            <a:off x="5688013" y="2678113"/>
            <a:ext cx="76200" cy="323850"/>
          </a:xfrm>
          <a:prstGeom prst="rect">
            <a:avLst/>
          </a:prstGeom>
          <a:solidFill>
            <a:srgbClr val="00865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2700338" y="2813050"/>
            <a:ext cx="1428750" cy="425450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4224338" y="2813050"/>
            <a:ext cx="1427163" cy="425450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5764213" y="2813050"/>
            <a:ext cx="1427163" cy="425450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7304088" y="2813050"/>
            <a:ext cx="1428750" cy="425450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6" grpId="0" bldLvl="0" animBg="1"/>
      <p:bldP spid="4" grpId="0"/>
      <p:bldP spid="99" grpId="0" bldLvl="0" animBg="1"/>
      <p:bldP spid="100" grpId="0" bldLvl="0" animBg="1"/>
      <p:bldP spid="100" grpId="1" bldLvl="0" animBg="1"/>
      <p:bldP spid="101" grpId="0" bldLvl="0" animBg="1"/>
      <p:bldP spid="101" grpId="1" bldLvl="0" animBg="1"/>
      <p:bldP spid="102" grpId="0" bldLvl="0" animBg="1"/>
      <p:bldP spid="103" grpId="0" bldLvl="0" animBg="1"/>
      <p:bldP spid="103" grpId="1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354320" y="3664585"/>
            <a:ext cx="264795" cy="58102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9461" name="矩形 8"/>
          <p:cNvSpPr>
            <a:spLocks noChangeArrowheads="1"/>
          </p:cNvSpPr>
          <p:nvPr/>
        </p:nvSpPr>
        <p:spPr bwMode="auto">
          <a:xfrm>
            <a:off x="4500563" y="1139825"/>
            <a:ext cx="30686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列  式  解  答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矩形 3"/>
          <p:cNvSpPr/>
          <p:nvPr/>
        </p:nvSpPr>
        <p:spPr>
          <a:xfrm>
            <a:off x="4665663" y="2908300"/>
            <a:ext cx="2179637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20-1=19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（棵）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3"/>
          <p:cNvSpPr/>
          <p:nvPr/>
        </p:nvSpPr>
        <p:spPr>
          <a:xfrm>
            <a:off x="4665663" y="3579813"/>
            <a:ext cx="2622550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19×2=38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（棵）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9950" y="4513263"/>
            <a:ext cx="27178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答：一共要栽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38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棵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7" name="矩形 3"/>
          <p:cNvSpPr/>
          <p:nvPr/>
        </p:nvSpPr>
        <p:spPr>
          <a:xfrm>
            <a:off x="4665663" y="2238375"/>
            <a:ext cx="3455987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60÷3=20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（个）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619115" y="3164205"/>
            <a:ext cx="2502535" cy="75120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云形 4"/>
          <p:cNvSpPr/>
          <p:nvPr/>
        </p:nvSpPr>
        <p:spPr>
          <a:xfrm>
            <a:off x="8016240" y="1597025"/>
            <a:ext cx="3291205" cy="272034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小路两旁都栽，所以要乘以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" grpId="0"/>
      <p:bldP spid="17417" grpId="0"/>
      <p:bldP spid="2" grpId="0" animBg="1"/>
      <p:bldP spid="2" grpId="1" animBg="1"/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6192838" y="4352925"/>
            <a:ext cx="37258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条件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每隔10m栽一棵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07125" y="5238750"/>
            <a:ext cx="40814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问题：一共要栽多少棵树？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62238" y="817563"/>
            <a:ext cx="81978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  <a:spcBef>
                <a:spcPct val="50000"/>
              </a:spcBef>
              <a:buClr>
                <a:srgbClr val="FFFFFF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张伯伯准备在圆形池塘周围栽树。池塘的周长是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120m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，如果每隔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10m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栽一棵，一共要栽多少棵树？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207125" y="2528888"/>
            <a:ext cx="3152775" cy="733425"/>
          </a:xfrm>
          <a:prstGeom prst="wedgeRoundRectCallout">
            <a:avLst>
              <a:gd name="adj1" fmla="val 58979"/>
              <a:gd name="adj2" fmla="val 16637"/>
              <a:gd name="adj3" fmla="val 16667"/>
            </a:avLst>
          </a:prstGeom>
          <a:noFill/>
          <a:ln w="19050"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你得到哪些信息？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2838" y="3706813"/>
            <a:ext cx="44894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条件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：圆形池塘周长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120m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3420" y="2821305"/>
            <a:ext cx="3288665" cy="191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4" grpId="0" bldLvl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6" name="圆角矩形标注 25"/>
          <p:cNvSpPr/>
          <p:nvPr/>
        </p:nvSpPr>
        <p:spPr>
          <a:xfrm>
            <a:off x="3154363" y="1042988"/>
            <a:ext cx="5346700" cy="754063"/>
          </a:xfrm>
          <a:prstGeom prst="wedgeRoundRectCallout">
            <a:avLst>
              <a:gd name="adj1" fmla="val 57805"/>
              <a:gd name="adj2" fmla="val 30919"/>
              <a:gd name="adj3" fmla="val 16667"/>
            </a:avLst>
          </a:prstGeom>
          <a:noFill/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先画图试试看，假设周长是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40m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984750" y="2427288"/>
            <a:ext cx="1622425" cy="1627188"/>
          </a:xfrm>
          <a:prstGeom prst="ellipse">
            <a:avLst/>
          </a:prstGeom>
          <a:noFill/>
          <a:ln w="5715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 6"/>
          <p:cNvSpPr/>
          <p:nvPr/>
        </p:nvSpPr>
        <p:spPr>
          <a:xfrm>
            <a:off x="5762625" y="2233613"/>
            <a:ext cx="65088" cy="193675"/>
          </a:xfrm>
          <a:prstGeom prst="rect">
            <a:avLst/>
          </a:prstGeom>
          <a:solidFill>
            <a:srgbClr val="00865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 6"/>
          <p:cNvSpPr/>
          <p:nvPr/>
        </p:nvSpPr>
        <p:spPr>
          <a:xfrm rot="5400000">
            <a:off x="6670675" y="3143250"/>
            <a:ext cx="66675" cy="193675"/>
          </a:xfrm>
          <a:prstGeom prst="rect">
            <a:avLst/>
          </a:prstGeom>
          <a:solidFill>
            <a:srgbClr val="00865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 6"/>
          <p:cNvSpPr/>
          <p:nvPr/>
        </p:nvSpPr>
        <p:spPr>
          <a:xfrm rot="10800000">
            <a:off x="5762625" y="4052888"/>
            <a:ext cx="65088" cy="193675"/>
          </a:xfrm>
          <a:prstGeom prst="rect">
            <a:avLst/>
          </a:prstGeom>
          <a:solidFill>
            <a:srgbClr val="00865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 6"/>
          <p:cNvSpPr/>
          <p:nvPr/>
        </p:nvSpPr>
        <p:spPr>
          <a:xfrm rot="10800000">
            <a:off x="4792663" y="3130550"/>
            <a:ext cx="192088" cy="76200"/>
          </a:xfrm>
          <a:prstGeom prst="rect">
            <a:avLst/>
          </a:prstGeom>
          <a:solidFill>
            <a:srgbClr val="00865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6124575" y="4476750"/>
            <a:ext cx="2686050" cy="996950"/>
          </a:xfrm>
          <a:prstGeom prst="wedgeRoundRectCallout">
            <a:avLst>
              <a:gd name="adj1" fmla="val 55151"/>
              <a:gd name="adj2" fmla="val 21731"/>
              <a:gd name="adj3" fmla="val 16667"/>
            </a:avLst>
          </a:prstGeom>
          <a:noFill/>
          <a:ln w="19050"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间隔数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=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棵树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1004570" y="2990850"/>
            <a:ext cx="3022600" cy="1255713"/>
          </a:xfrm>
          <a:prstGeom prst="wedgeRoundRectCallout">
            <a:avLst>
              <a:gd name="adj1" fmla="val -395"/>
              <a:gd name="adj2" fmla="val 67849"/>
              <a:gd name="adj3" fmla="val 16667"/>
            </a:avLst>
          </a:prstGeom>
          <a:noFill/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棵树和间隔数之间什么关系？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9235" y="528955"/>
            <a:ext cx="2298700" cy="189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400" y="4335145"/>
            <a:ext cx="1500505" cy="2522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235" y="4053205"/>
            <a:ext cx="1001395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2773" name="文本框 19"/>
          <p:cNvSpPr txBox="1"/>
          <p:nvPr/>
        </p:nvSpPr>
        <p:spPr>
          <a:xfrm>
            <a:off x="3344863" y="658813"/>
            <a:ext cx="570547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议一议：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如果把圆拉直成线段，你能发现什么？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277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0" y="1863725"/>
            <a:ext cx="6034088" cy="139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圆角矩形标注 16"/>
          <p:cNvSpPr/>
          <p:nvPr/>
        </p:nvSpPr>
        <p:spPr>
          <a:xfrm>
            <a:off x="6197600" y="3484563"/>
            <a:ext cx="2886075" cy="996950"/>
          </a:xfrm>
          <a:prstGeom prst="wedgeRoundRectCallout">
            <a:avLst>
              <a:gd name="adj1" fmla="val 18119"/>
              <a:gd name="adj2" fmla="val 71658"/>
              <a:gd name="adj3" fmla="val 16667"/>
            </a:avLst>
          </a:prstGeom>
          <a:noFill/>
          <a:ln w="19050"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相当于一端栽，一端不栽。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2466975" y="3524250"/>
            <a:ext cx="3021013" cy="1111250"/>
          </a:xfrm>
          <a:prstGeom prst="wedgeRoundRectCallout">
            <a:avLst>
              <a:gd name="adj1" fmla="val 14736"/>
              <a:gd name="adj2" fmla="val 76310"/>
              <a:gd name="adj3" fmla="val 16667"/>
            </a:avLst>
          </a:prstGeom>
          <a:noFill/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我发现间隔与树一一对应。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" name="矩形 1"/>
          <p:cNvSpPr/>
          <p:nvPr/>
        </p:nvSpPr>
        <p:spPr>
          <a:xfrm>
            <a:off x="9224963" y="2298700"/>
            <a:ext cx="19796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化曲为直！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015" y="4902200"/>
            <a:ext cx="1162685" cy="195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3575" y="4709795"/>
            <a:ext cx="941705" cy="214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965575" y="3895725"/>
            <a:ext cx="3460750" cy="1458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120÷10=12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（棵）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答：一共要栽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棵树。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1350" y="1534795"/>
            <a:ext cx="3288665" cy="191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41989" name="矩形 1"/>
          <p:cNvSpPr/>
          <p:nvPr/>
        </p:nvSpPr>
        <p:spPr>
          <a:xfrm>
            <a:off x="4660900" y="752475"/>
            <a:ext cx="29098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植    树    问    题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1990" name="图片 1"/>
          <p:cNvPicPr>
            <a:picLocks noChangeAspect="1"/>
          </p:cNvPicPr>
          <p:nvPr/>
        </p:nvPicPr>
        <p:blipFill>
          <a:blip r:embed="rId1"/>
          <a:srcRect b="18121"/>
          <a:stretch>
            <a:fillRect/>
          </a:stretch>
        </p:blipFill>
        <p:spPr>
          <a:xfrm>
            <a:off x="598488" y="2657475"/>
            <a:ext cx="3151187" cy="116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1" name="矩形 2"/>
          <p:cNvSpPr/>
          <p:nvPr/>
        </p:nvSpPr>
        <p:spPr>
          <a:xfrm>
            <a:off x="700088" y="4321175"/>
            <a:ext cx="294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棵数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+1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棵数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-1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199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125" y="3276600"/>
            <a:ext cx="3729038" cy="35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3" name="矩形 5"/>
          <p:cNvSpPr/>
          <p:nvPr/>
        </p:nvSpPr>
        <p:spPr>
          <a:xfrm>
            <a:off x="1414463" y="1949450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两端都栽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994" name="矩形 34"/>
          <p:cNvSpPr/>
          <p:nvPr/>
        </p:nvSpPr>
        <p:spPr>
          <a:xfrm>
            <a:off x="5262563" y="1941513"/>
            <a:ext cx="14160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两端不栽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51388" y="4344988"/>
            <a:ext cx="2830512" cy="1135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棵树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-1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棵树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+1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1996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650" y="2751138"/>
            <a:ext cx="1397000" cy="1401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7" name="矩形 7"/>
          <p:cNvSpPr/>
          <p:nvPr/>
        </p:nvSpPr>
        <p:spPr>
          <a:xfrm>
            <a:off x="8843963" y="4589463"/>
            <a:ext cx="1957387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棵树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98" name="矩形 37"/>
          <p:cNvSpPr/>
          <p:nvPr/>
        </p:nvSpPr>
        <p:spPr>
          <a:xfrm>
            <a:off x="8077200" y="1649413"/>
            <a:ext cx="3262313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封闭图形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（一端栽，一端不栽）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导入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新课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34821" name="矩形 2"/>
          <p:cNvSpPr/>
          <p:nvPr/>
        </p:nvSpPr>
        <p:spPr>
          <a:xfrm>
            <a:off x="3094038" y="996950"/>
            <a:ext cx="7313612" cy="1201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学校召开运动会前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米直跑道外侧每隔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米插一面彩旗，两端都插，一共需要多少面彩旗？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66285" y="3095625"/>
            <a:ext cx="4054475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200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÷10=20 (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个）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20+1=21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（面）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答：</a:t>
            </a:r>
            <a:r>
              <a:rPr lang="zh-CN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一共需要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21</a:t>
            </a:r>
            <a:r>
              <a:rPr lang="zh-CN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面彩旗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1">
                                            <p:txEl>
                                              <p:charRg st="14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25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1">
                                            <p:txEl>
                                              <p:charRg st="25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35845" name="矩形 2"/>
          <p:cNvSpPr/>
          <p:nvPr/>
        </p:nvSpPr>
        <p:spPr>
          <a:xfrm>
            <a:off x="2709863" y="1123950"/>
            <a:ext cx="76581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为了保护公园里的一棵千年古树，园林局决定为它做一个圆形防护栏。如果护栏有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个间隔，一共需要打多少根木桩？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39248" y="3552825"/>
            <a:ext cx="3913187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间隔数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=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木桩数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答：一共需要打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根木桩。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179445" y="931545"/>
            <a:ext cx="7253288" cy="1754188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红领巾公园内一条林荫大道全长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800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米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,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在它的一侧从头到尾等距离地放着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41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个垃圾桶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,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每两个垃圾桶之间相距多少米？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4183" y="3015615"/>
            <a:ext cx="4891087" cy="2197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41-1=40 (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个）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800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÷40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=20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（米）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答：</a:t>
            </a:r>
            <a:r>
              <a:rPr lang="zh-CN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每两个垃圾桶之间相距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20</a:t>
            </a:r>
            <a:r>
              <a:rPr lang="zh-CN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米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当堂检测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440113" y="1004888"/>
            <a:ext cx="6524625" cy="113506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有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320 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盆菊花，排成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8 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行，每行中相邻两盆菊花之间相距 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1 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米，每行菊花长多少米？ 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11445" y="2871788"/>
            <a:ext cx="322897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320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÷8=40 (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盆）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40-1=39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（个）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×39=39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（米）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答：</a:t>
            </a:r>
            <a:r>
              <a:rPr lang="zh-CN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每行菊花长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39</a:t>
            </a:r>
            <a:r>
              <a:rPr lang="zh-CN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米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。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dirty="0"/>
              <a:t>课堂总结</a:t>
            </a:r>
            <a:endParaRPr dirty="0"/>
          </a:p>
        </p:txBody>
      </p:sp>
      <p:sp>
        <p:nvSpPr>
          <p:cNvPr id="3" name="圆角矩形标注 2"/>
          <p:cNvSpPr/>
          <p:nvPr/>
        </p:nvSpPr>
        <p:spPr>
          <a:xfrm>
            <a:off x="2958465" y="812800"/>
            <a:ext cx="3867150" cy="89535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21130" y="3919855"/>
            <a:ext cx="6394450" cy="737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、两端都不种的植树问题的解决方法。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1130" y="2638425"/>
            <a:ext cx="6021705" cy="737235"/>
          </a:xfrm>
          <a:prstGeom prst="rect">
            <a:avLst/>
          </a:prstGeom>
          <a:solidFill>
            <a:srgbClr val="EDFFF8"/>
          </a:solidFill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、两端都种的植树问题的解决方法。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4503" y="5591810"/>
            <a:ext cx="9358313" cy="7381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3</a:t>
            </a:r>
            <a:r>
              <a:rPr kumimoji="0" lang="zh-CN" altLang="en-US" sz="28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、封闭图形（一端种一段不种）的植树问题的解决方法。 </a:t>
            </a:r>
            <a:endParaRPr kumimoji="0" lang="zh-CN" altLang="en-US" sz="28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5985" y="311150"/>
            <a:ext cx="2298700" cy="1898650"/>
          </a:xfrm>
          <a:prstGeom prst="rect">
            <a:avLst/>
          </a:prstGeom>
        </p:spPr>
      </p:pic>
      <p:sp>
        <p:nvSpPr>
          <p:cNvPr id="41991" name="矩形 2"/>
          <p:cNvSpPr/>
          <p:nvPr/>
        </p:nvSpPr>
        <p:spPr>
          <a:xfrm>
            <a:off x="7442518" y="2306320"/>
            <a:ext cx="294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棵数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+1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棵数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-1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15593" y="3720783"/>
            <a:ext cx="283051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棵数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-1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棵数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+1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97" name="矩形 7"/>
          <p:cNvSpPr/>
          <p:nvPr/>
        </p:nvSpPr>
        <p:spPr>
          <a:xfrm>
            <a:off x="10050463" y="5670233"/>
            <a:ext cx="1957387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棵树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41991" grpId="0"/>
      <p:bldP spid="41991" grpId="1"/>
      <p:bldP spid="36" grpId="0"/>
      <p:bldP spid="36" grpId="1"/>
      <p:bldP spid="41997" grpId="0"/>
      <p:bldP spid="4199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板书设计</a:t>
            </a:r>
            <a:endParaRPr lang="zh-CN" altLang="en-US" dirty="0"/>
          </a:p>
        </p:txBody>
      </p:sp>
      <p:sp>
        <p:nvSpPr>
          <p:cNvPr id="41989" name="矩形 1"/>
          <p:cNvSpPr/>
          <p:nvPr/>
        </p:nvSpPr>
        <p:spPr>
          <a:xfrm>
            <a:off x="4660900" y="752475"/>
            <a:ext cx="29098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植    树    问    题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1990" name="图片 1"/>
          <p:cNvPicPr>
            <a:picLocks noChangeAspect="1"/>
          </p:cNvPicPr>
          <p:nvPr/>
        </p:nvPicPr>
        <p:blipFill>
          <a:blip r:embed="rId1"/>
          <a:srcRect b="18121"/>
          <a:stretch>
            <a:fillRect/>
          </a:stretch>
        </p:blipFill>
        <p:spPr>
          <a:xfrm>
            <a:off x="598488" y="2657475"/>
            <a:ext cx="3151187" cy="116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1" name="矩形 2"/>
          <p:cNvSpPr/>
          <p:nvPr/>
        </p:nvSpPr>
        <p:spPr>
          <a:xfrm>
            <a:off x="700088" y="4321175"/>
            <a:ext cx="294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棵数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+1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棵数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-1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199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125" y="3276600"/>
            <a:ext cx="3729038" cy="35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3" name="矩形 5"/>
          <p:cNvSpPr/>
          <p:nvPr/>
        </p:nvSpPr>
        <p:spPr>
          <a:xfrm>
            <a:off x="1414463" y="1949450"/>
            <a:ext cx="14160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两端都栽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994" name="矩形 34"/>
          <p:cNvSpPr/>
          <p:nvPr/>
        </p:nvSpPr>
        <p:spPr>
          <a:xfrm>
            <a:off x="5262563" y="1941513"/>
            <a:ext cx="14160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两端不栽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51388" y="4344988"/>
            <a:ext cx="2830512" cy="1135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棵树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-1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棵树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+1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1996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650" y="2751138"/>
            <a:ext cx="1397000" cy="1401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7" name="矩形 7"/>
          <p:cNvSpPr/>
          <p:nvPr/>
        </p:nvSpPr>
        <p:spPr>
          <a:xfrm>
            <a:off x="8843963" y="4589463"/>
            <a:ext cx="1957387" cy="581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间隔数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棵树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98" name="矩形 37"/>
          <p:cNvSpPr/>
          <p:nvPr/>
        </p:nvSpPr>
        <p:spPr>
          <a:xfrm>
            <a:off x="8077200" y="1649413"/>
            <a:ext cx="3262313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封闭图形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（一端栽，一端不栽）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导入</a:t>
            </a:r>
            <a:r>
              <a:rPr lang="zh-CN" altLang="en-US" dirty="0"/>
              <a:t>新课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055370" y="1545590"/>
            <a:ext cx="5080000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zh-CN" sz="32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张开的五指中有几个空隙？</a:t>
            </a:r>
            <a:endParaRPr lang="zh-CN" altLang="en-US" sz="32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59258" y="1238250"/>
            <a:ext cx="160464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个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7145" y="421640"/>
            <a:ext cx="1256030" cy="17748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55370" y="3375025"/>
            <a:ext cx="5080000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zh-CN" sz="32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张开的</a:t>
            </a:r>
            <a:r>
              <a:rPr lang="zh-CN" sz="32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四指中有几个空隙？</a:t>
            </a:r>
            <a:endParaRPr lang="zh-CN" altLang="en-US" sz="32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59258" y="3067685"/>
            <a:ext cx="160464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个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5370" y="5203825"/>
            <a:ext cx="5080000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zh-CN" sz="32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张开的</a:t>
            </a:r>
            <a:r>
              <a:rPr lang="zh-CN" sz="32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三指中有几个空隙？</a:t>
            </a:r>
            <a:endParaRPr lang="zh-CN" altLang="en-US" sz="32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59258" y="4896485"/>
            <a:ext cx="160464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个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0" y="2623185"/>
            <a:ext cx="930275" cy="16109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2900" y="4446905"/>
            <a:ext cx="102235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3" grpId="0"/>
      <p:bldP spid="3" grpId="1"/>
      <p:bldP spid="7" grpId="0" animBg="1"/>
      <p:bldP spid="7" grpId="1" animBg="1"/>
      <p:bldP spid="8" grpId="0"/>
      <p:bldP spid="8" grpId="1"/>
      <p:bldP spid="9" grpId="0" animBg="1"/>
      <p:bldP spid="9" grpId="1" animBg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935" y="1173480"/>
            <a:ext cx="3307715" cy="27292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56125" y="449580"/>
            <a:ext cx="331851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生活中的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间隔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”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825" y="3980815"/>
            <a:ext cx="4055110" cy="2707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320" y="1270635"/>
            <a:ext cx="3415030" cy="2534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自主学</a:t>
            </a:r>
            <a:r>
              <a:rPr lang="zh-CN" altLang="en-US" dirty="0"/>
              <a:t>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578610" y="1098550"/>
            <a:ext cx="9035415" cy="49542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4"/>
            </a:solidFill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一、教材第</a:t>
            </a:r>
            <a:r>
              <a:rPr lang="en-US" sz="2400" b="0">
                <a:latin typeface="宋体" panose="02010600030101010101" pitchFamily="2" charset="-122"/>
              </a:rPr>
              <a:t>104</a:t>
            </a:r>
            <a:r>
              <a:rPr lang="zh-CN" sz="2400" b="0">
                <a:ea typeface="宋体" panose="02010600030101010101" pitchFamily="2" charset="-122"/>
              </a:rPr>
              <a:t>页问题一：怎样解决两头都栽的植树问题？1.自学</a:t>
            </a:r>
            <a:r>
              <a:rPr lang="en-US" sz="2400" b="0">
                <a:latin typeface="宋体" panose="02010600030101010101" pitchFamily="2" charset="-122"/>
              </a:rPr>
              <a:t>104</a:t>
            </a:r>
            <a:r>
              <a:rPr lang="zh-CN" sz="2400" b="0">
                <a:ea typeface="宋体" panose="02010600030101010101" pitchFamily="2" charset="-122"/>
              </a:rPr>
              <a:t>页例1，做一做，说一说。</a:t>
            </a:r>
            <a:r>
              <a:rPr lang="en-US" sz="2800" b="0">
                <a:latin typeface="宋体" panose="02010600030101010101" pitchFamily="2" charset="-122"/>
              </a:rPr>
              <a:t>   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两头都栽，则棵数=（      ）间隔数=（    ）二、教材第</a:t>
            </a:r>
            <a:r>
              <a:rPr lang="en-US" sz="2400" b="0">
                <a:latin typeface="宋体" panose="02010600030101010101" pitchFamily="2" charset="-122"/>
              </a:rPr>
              <a:t>105</a:t>
            </a:r>
            <a:r>
              <a:rPr lang="zh-CN" sz="2400" b="0">
                <a:ea typeface="宋体" panose="02010600030101010101" pitchFamily="2" charset="-122"/>
              </a:rPr>
              <a:t>页问题二：怎样解决两头都不栽的植树问题？1.自学</a:t>
            </a:r>
            <a:r>
              <a:rPr lang="en-US" sz="2400" b="0">
                <a:latin typeface="宋体" panose="02010600030101010101" pitchFamily="2" charset="-122"/>
              </a:rPr>
              <a:t>105</a:t>
            </a:r>
            <a:r>
              <a:rPr lang="zh-CN" sz="2400" b="0">
                <a:ea typeface="宋体" panose="02010600030101010101" pitchFamily="2" charset="-122"/>
              </a:rPr>
              <a:t>页例2，做一做，说一说。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填一填。两头都不种，则棵数=（      ）间隔数=（    ）三、教材第</a:t>
            </a:r>
            <a:r>
              <a:rPr lang="en-US" sz="2400" b="0">
                <a:latin typeface="宋体" panose="02010600030101010101" pitchFamily="2" charset="-122"/>
              </a:rPr>
              <a:t>106</a:t>
            </a:r>
            <a:r>
              <a:rPr lang="zh-CN" sz="2400" b="0">
                <a:ea typeface="宋体" panose="02010600030101010101" pitchFamily="2" charset="-122"/>
              </a:rPr>
              <a:t>页问题三：怎样解决封闭图形（一头栽，一头不栽）的植树问题？1.自学</a:t>
            </a:r>
            <a:r>
              <a:rPr lang="en-US" sz="2400" b="0">
                <a:latin typeface="宋体" panose="02010600030101010101" pitchFamily="2" charset="-122"/>
              </a:rPr>
              <a:t>106</a:t>
            </a:r>
            <a:r>
              <a:rPr lang="zh-CN" sz="2400" b="0">
                <a:ea typeface="宋体" panose="02010600030101010101" pitchFamily="2" charset="-122"/>
              </a:rPr>
              <a:t>页例3，做一做，说一说。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填一填。封闭图形（一头栽，一头不栽），则棵数=（      ）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3317" name="矩形 1"/>
          <p:cNvSpPr/>
          <p:nvPr/>
        </p:nvSpPr>
        <p:spPr>
          <a:xfrm>
            <a:off x="1437005" y="3623945"/>
            <a:ext cx="97840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200000"/>
              </a:lnSpc>
              <a:spcBef>
                <a:spcPct val="50000"/>
              </a:spcBef>
              <a:buClr>
                <a:srgbClr val="FFFFFF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同学们在全长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100m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的小路一边植树，每隔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5m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栽一棵（两端都要栽）。一共要栽多少棵树？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451225" y="4571365"/>
            <a:ext cx="184912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451225" y="5685155"/>
            <a:ext cx="209296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595360" y="4654550"/>
            <a:ext cx="184912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730240" y="4571365"/>
            <a:ext cx="184912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271895" y="5685155"/>
            <a:ext cx="353631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6295" y="1467485"/>
            <a:ext cx="6298565" cy="199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9510" y="2263140"/>
            <a:ext cx="6872605" cy="205486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429510" y="805180"/>
            <a:ext cx="7333615" cy="9531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两端都要栽是什么意思？每隔</a:t>
            </a:r>
            <a:r>
              <a:rPr lang="en-US" sz="2800" b="0">
                <a:latin typeface="Times New Roman" panose="02020603050405020304" charset="0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米是什么意思？哪两棵树之间相隔</a:t>
            </a:r>
            <a:r>
              <a:rPr lang="en-US" sz="2800" b="0">
                <a:latin typeface="Times New Roman" panose="02020603050405020304" charset="0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米？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 rot="5400000">
            <a:off x="4054475" y="2561590"/>
            <a:ext cx="285750" cy="1638935"/>
          </a:xfrm>
          <a:prstGeom prst="leftBrac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53180" y="2909570"/>
            <a:ext cx="6769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</a:rPr>
              <a:t>5</a:t>
            </a:r>
            <a:r>
              <a:rPr lang="zh-CN" altLang="en-US" sz="2000" b="1">
                <a:solidFill>
                  <a:srgbClr val="FF0000"/>
                </a:solidFill>
              </a:rPr>
              <a:t>米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5378" name="矩形 43"/>
          <p:cNvSpPr/>
          <p:nvPr/>
        </p:nvSpPr>
        <p:spPr>
          <a:xfrm>
            <a:off x="4108450" y="4822825"/>
            <a:ext cx="2709863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100÷5=20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（棵）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81002" name="Text Box 42"/>
          <p:cNvSpPr txBox="1"/>
          <p:nvPr/>
        </p:nvSpPr>
        <p:spPr>
          <a:xfrm>
            <a:off x="5928360" y="4429760"/>
            <a:ext cx="22860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sz="8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8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？</a:t>
            </a:r>
            <a:endParaRPr lang="zh-CN" altLang="en-US" sz="8800" dirty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ntr" presetSubtype="1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1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1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 bldLvl="0" animBg="1"/>
      <p:bldP spid="3" grpId="1" animBg="1"/>
      <p:bldP spid="15378" grpId="0"/>
      <p:bldP spid="6810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912110" y="2234565"/>
            <a:ext cx="4775200" cy="411163"/>
          </a:xfrm>
          <a:prstGeom prst="rect">
            <a:avLst/>
          </a:prstGeom>
          <a:solidFill>
            <a:srgbClr val="E7E6E6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左大括号 24"/>
          <p:cNvSpPr/>
          <p:nvPr/>
        </p:nvSpPr>
        <p:spPr>
          <a:xfrm rot="16200000">
            <a:off x="5166360" y="628015"/>
            <a:ext cx="268288" cy="4776788"/>
          </a:xfrm>
          <a:prstGeom prst="leftBrace">
            <a:avLst>
              <a:gd name="adj1" fmla="val 36742"/>
              <a:gd name="adj2" fmla="val 51787"/>
            </a:avLst>
          </a:prstGeom>
          <a:noFill/>
          <a:ln w="28575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58398" y="3150553"/>
            <a:ext cx="11191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479" r="16946" b="12500"/>
          <a:stretch>
            <a:fillRect/>
          </a:stretch>
        </p:blipFill>
        <p:spPr>
          <a:xfrm>
            <a:off x="2735898" y="1009015"/>
            <a:ext cx="398462" cy="122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479" r="16946" b="12500"/>
          <a:stretch>
            <a:fillRect/>
          </a:stretch>
        </p:blipFill>
        <p:spPr>
          <a:xfrm>
            <a:off x="3896360" y="1009015"/>
            <a:ext cx="396875" cy="122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479" r="16946" b="12500"/>
          <a:stretch>
            <a:fillRect/>
          </a:stretch>
        </p:blipFill>
        <p:spPr>
          <a:xfrm>
            <a:off x="5099685" y="1009015"/>
            <a:ext cx="398463" cy="122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479" r="16946" b="12500"/>
          <a:stretch>
            <a:fillRect/>
          </a:stretch>
        </p:blipFill>
        <p:spPr>
          <a:xfrm>
            <a:off x="6207760" y="1009015"/>
            <a:ext cx="398463" cy="122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479" r="16946" b="12500"/>
          <a:stretch>
            <a:fillRect/>
          </a:stretch>
        </p:blipFill>
        <p:spPr>
          <a:xfrm>
            <a:off x="7385685" y="1009015"/>
            <a:ext cx="396875" cy="122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文本框 38"/>
          <p:cNvSpPr txBox="1"/>
          <p:nvPr/>
        </p:nvSpPr>
        <p:spPr>
          <a:xfrm>
            <a:off x="3147060" y="1805940"/>
            <a:ext cx="67310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flipH="1">
            <a:off x="4442460" y="1836103"/>
            <a:ext cx="776288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536248" y="1805940"/>
            <a:ext cx="671512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 flipH="1">
            <a:off x="6695123" y="1805940"/>
            <a:ext cx="993775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左大括号 22"/>
          <p:cNvSpPr/>
          <p:nvPr/>
        </p:nvSpPr>
        <p:spPr>
          <a:xfrm rot="16200000">
            <a:off x="5319554" y="3425031"/>
            <a:ext cx="268288" cy="4733925"/>
          </a:xfrm>
          <a:prstGeom prst="leftBrace">
            <a:avLst>
              <a:gd name="adj1" fmla="val 36742"/>
              <a:gd name="adj2" fmla="val 51787"/>
            </a:avLst>
          </a:prstGeom>
          <a:noFill/>
          <a:ln w="28575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09210" y="6069013"/>
            <a:ext cx="11191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78823" y="5026025"/>
            <a:ext cx="67310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4332923" y="5027613"/>
            <a:ext cx="776287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52085" y="5053013"/>
            <a:ext cx="673100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6028373" y="5027613"/>
            <a:ext cx="993775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024823" y="5399088"/>
            <a:ext cx="4784725" cy="0"/>
          </a:xfrm>
          <a:prstGeom prst="line">
            <a:avLst/>
          </a:prstGeom>
          <a:ln w="38100" cap="flat" cmpd="sng">
            <a:solidFill>
              <a:srgbClr val="5B9BD5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9" name="文本框 48"/>
          <p:cNvSpPr txBox="1"/>
          <p:nvPr/>
        </p:nvSpPr>
        <p:spPr>
          <a:xfrm flipH="1">
            <a:off x="6912610" y="5026025"/>
            <a:ext cx="776288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35910" y="4206875"/>
            <a:ext cx="422275" cy="1193800"/>
            <a:chOff x="2795589" y="3125844"/>
            <a:chExt cx="422274" cy="1193800"/>
          </a:xfrm>
        </p:grpSpPr>
        <p:sp>
          <p:nvSpPr>
            <p:cNvPr id="5" name="等腰三角形 4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3842385" y="4197350"/>
            <a:ext cx="422275" cy="1193800"/>
            <a:chOff x="2795589" y="3125844"/>
            <a:chExt cx="422274" cy="1193800"/>
          </a:xfrm>
        </p:grpSpPr>
        <p:sp>
          <p:nvSpPr>
            <p:cNvPr id="51" name="等腰三角形 50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4853623" y="4197350"/>
            <a:ext cx="422275" cy="1193800"/>
            <a:chOff x="2795589" y="3125844"/>
            <a:chExt cx="422274" cy="1193800"/>
          </a:xfrm>
        </p:grpSpPr>
        <p:sp>
          <p:nvSpPr>
            <p:cNvPr id="54" name="等腰三角形 53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2994026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5799773" y="4197350"/>
            <a:ext cx="422275" cy="1193800"/>
            <a:chOff x="2795589" y="3125844"/>
            <a:chExt cx="422274" cy="1193800"/>
          </a:xfrm>
        </p:grpSpPr>
        <p:sp>
          <p:nvSpPr>
            <p:cNvPr id="57" name="等腰三角形 56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2994026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6658610" y="4205288"/>
            <a:ext cx="422275" cy="1193800"/>
            <a:chOff x="2795589" y="3125844"/>
            <a:chExt cx="422274" cy="1193800"/>
          </a:xfrm>
        </p:grpSpPr>
        <p:sp>
          <p:nvSpPr>
            <p:cNvPr id="60" name="等腰三角形 59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7576185" y="4224338"/>
            <a:ext cx="422275" cy="1193800"/>
            <a:chOff x="2795589" y="3125844"/>
            <a:chExt cx="422274" cy="1193800"/>
          </a:xfrm>
        </p:grpSpPr>
        <p:sp>
          <p:nvSpPr>
            <p:cNvPr id="63" name="等腰三角形 62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8" grpId="0"/>
      <p:bldP spid="39" grpId="0"/>
      <p:bldP spid="40" grpId="0"/>
      <p:bldP spid="41" grpId="0"/>
      <p:bldP spid="42" grpId="0"/>
      <p:bldP spid="23" grpId="0" bldLvl="0" animBg="1"/>
      <p:bldP spid="26" grpId="0"/>
      <p:bldP spid="27" grpId="0"/>
      <p:bldP spid="30" grpId="0"/>
      <p:bldP spid="31" grpId="0"/>
      <p:bldP spid="33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67" name="左大括号 66"/>
          <p:cNvSpPr/>
          <p:nvPr/>
        </p:nvSpPr>
        <p:spPr>
          <a:xfrm rot="16200000">
            <a:off x="5186045" y="-170180"/>
            <a:ext cx="305435" cy="5644515"/>
          </a:xfrm>
          <a:prstGeom prst="leftBrace">
            <a:avLst>
              <a:gd name="adj1" fmla="val 36742"/>
              <a:gd name="adj2" fmla="val 51787"/>
            </a:avLst>
          </a:prstGeom>
          <a:noFill/>
          <a:ln w="28575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907915" y="2947353"/>
            <a:ext cx="11191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708593" y="1904365"/>
            <a:ext cx="67310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flipH="1">
            <a:off x="3762693" y="1905953"/>
            <a:ext cx="776287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681855" y="1931353"/>
            <a:ext cx="673100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 flipH="1">
            <a:off x="5458143" y="1905953"/>
            <a:ext cx="993775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2454910" y="2277745"/>
            <a:ext cx="5706110" cy="0"/>
          </a:xfrm>
          <a:prstGeom prst="line">
            <a:avLst/>
          </a:prstGeom>
          <a:ln w="38100" cap="flat" cmpd="sng">
            <a:solidFill>
              <a:srgbClr val="5B9BD5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4" name="文本框 73"/>
          <p:cNvSpPr txBox="1"/>
          <p:nvPr/>
        </p:nvSpPr>
        <p:spPr>
          <a:xfrm flipH="1">
            <a:off x="6342380" y="1904365"/>
            <a:ext cx="776288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265680" y="1085215"/>
            <a:ext cx="422275" cy="1193800"/>
            <a:chOff x="2795589" y="3125844"/>
            <a:chExt cx="422274" cy="1193800"/>
          </a:xfrm>
        </p:grpSpPr>
        <p:sp>
          <p:nvSpPr>
            <p:cNvPr id="76" name="等腰三角形 75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3272155" y="1075690"/>
            <a:ext cx="422275" cy="1193800"/>
            <a:chOff x="2795589" y="3125844"/>
            <a:chExt cx="422274" cy="1193800"/>
          </a:xfrm>
        </p:grpSpPr>
        <p:sp>
          <p:nvSpPr>
            <p:cNvPr id="79" name="等腰三角形 78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4283393" y="1075690"/>
            <a:ext cx="422275" cy="1193800"/>
            <a:chOff x="2795589" y="3125844"/>
            <a:chExt cx="422274" cy="1193800"/>
          </a:xfrm>
        </p:grpSpPr>
        <p:sp>
          <p:nvSpPr>
            <p:cNvPr id="82" name="等腰三角形 81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 flipH="1">
              <a:off x="2994026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5229543" y="1075690"/>
            <a:ext cx="422275" cy="1193800"/>
            <a:chOff x="2795589" y="3125844"/>
            <a:chExt cx="422274" cy="1193800"/>
          </a:xfrm>
        </p:grpSpPr>
        <p:sp>
          <p:nvSpPr>
            <p:cNvPr id="85" name="等腰三角形 84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2994026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6130290" y="1084898"/>
            <a:ext cx="422275" cy="1193800"/>
            <a:chOff x="2795589" y="3125844"/>
            <a:chExt cx="422274" cy="1193800"/>
          </a:xfrm>
        </p:grpSpPr>
        <p:sp>
          <p:nvSpPr>
            <p:cNvPr id="88" name="等腰三角形 87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7097395" y="1084898"/>
            <a:ext cx="422275" cy="1193800"/>
            <a:chOff x="2795589" y="3125844"/>
            <a:chExt cx="422274" cy="1193800"/>
          </a:xfrm>
        </p:grpSpPr>
        <p:sp>
          <p:nvSpPr>
            <p:cNvPr id="91" name="等腰三角形 90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907655" y="1084898"/>
            <a:ext cx="422275" cy="1193800"/>
            <a:chOff x="2795589" y="3125844"/>
            <a:chExt cx="422274" cy="1193800"/>
          </a:xfrm>
        </p:grpSpPr>
        <p:sp>
          <p:nvSpPr>
            <p:cNvPr id="7" name="等腰三角形 6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sp>
        <p:nvSpPr>
          <p:cNvPr id="13" name="文本框 12"/>
          <p:cNvSpPr txBox="1"/>
          <p:nvPr/>
        </p:nvSpPr>
        <p:spPr>
          <a:xfrm flipH="1">
            <a:off x="7342505" y="1904365"/>
            <a:ext cx="776288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左大括号 23"/>
          <p:cNvSpPr/>
          <p:nvPr/>
        </p:nvSpPr>
        <p:spPr>
          <a:xfrm rot="16200000">
            <a:off x="5627370" y="2204085"/>
            <a:ext cx="305435" cy="6336030"/>
          </a:xfrm>
          <a:prstGeom prst="leftBrace">
            <a:avLst>
              <a:gd name="adj1" fmla="val 36742"/>
              <a:gd name="adj2" fmla="val 51787"/>
            </a:avLst>
          </a:prstGeom>
          <a:noFill/>
          <a:ln w="28575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40680" y="5635308"/>
            <a:ext cx="11191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03843" y="4634865"/>
            <a:ext cx="67310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3857943" y="4636453"/>
            <a:ext cx="776287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77105" y="4661853"/>
            <a:ext cx="673100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5553393" y="4636453"/>
            <a:ext cx="993775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529840" y="5008245"/>
            <a:ext cx="6417945" cy="1270"/>
          </a:xfrm>
          <a:prstGeom prst="line">
            <a:avLst/>
          </a:prstGeom>
          <a:ln w="38100" cap="flat" cmpd="sng">
            <a:solidFill>
              <a:srgbClr val="5B9BD5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1" name="文本框 30"/>
          <p:cNvSpPr txBox="1"/>
          <p:nvPr/>
        </p:nvSpPr>
        <p:spPr>
          <a:xfrm flipH="1">
            <a:off x="6437630" y="4634865"/>
            <a:ext cx="776288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360930" y="3815715"/>
            <a:ext cx="422275" cy="1193800"/>
            <a:chOff x="2795589" y="3125844"/>
            <a:chExt cx="422274" cy="1193800"/>
          </a:xfrm>
        </p:grpSpPr>
        <p:sp>
          <p:nvSpPr>
            <p:cNvPr id="33" name="等腰三角形 32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3367405" y="3806190"/>
            <a:ext cx="422275" cy="1193800"/>
            <a:chOff x="2795589" y="3125844"/>
            <a:chExt cx="422274" cy="1193800"/>
          </a:xfrm>
        </p:grpSpPr>
        <p:sp>
          <p:nvSpPr>
            <p:cNvPr id="37" name="等腰三角形 36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378643" y="3806190"/>
            <a:ext cx="422275" cy="1193800"/>
            <a:chOff x="2795589" y="3125844"/>
            <a:chExt cx="422274" cy="1193800"/>
          </a:xfrm>
        </p:grpSpPr>
        <p:sp>
          <p:nvSpPr>
            <p:cNvPr id="40" name="等腰三角形 39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 flipH="1">
              <a:off x="2994026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5324793" y="3806190"/>
            <a:ext cx="422275" cy="1193800"/>
            <a:chOff x="2795589" y="3125844"/>
            <a:chExt cx="422274" cy="1193800"/>
          </a:xfrm>
        </p:grpSpPr>
        <p:sp>
          <p:nvSpPr>
            <p:cNvPr id="49" name="等腰三角形 48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 flipH="1">
              <a:off x="2994026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6225540" y="3815398"/>
            <a:ext cx="422275" cy="1193800"/>
            <a:chOff x="2795589" y="3125844"/>
            <a:chExt cx="422274" cy="1193800"/>
          </a:xfrm>
        </p:grpSpPr>
        <p:sp>
          <p:nvSpPr>
            <p:cNvPr id="52" name="等腰三角形 51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7192645" y="3815398"/>
            <a:ext cx="422275" cy="1193800"/>
            <a:chOff x="2795589" y="3125844"/>
            <a:chExt cx="422274" cy="1193800"/>
          </a:xfrm>
        </p:grpSpPr>
        <p:sp>
          <p:nvSpPr>
            <p:cNvPr id="55" name="等腰三角形 54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8002905" y="3815398"/>
            <a:ext cx="422275" cy="1193800"/>
            <a:chOff x="2795589" y="3125844"/>
            <a:chExt cx="422274" cy="1193800"/>
          </a:xfrm>
        </p:grpSpPr>
        <p:sp>
          <p:nvSpPr>
            <p:cNvPr id="58" name="等腰三角形 57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sp>
        <p:nvSpPr>
          <p:cNvPr id="60" name="文本框 59"/>
          <p:cNvSpPr txBox="1"/>
          <p:nvPr/>
        </p:nvSpPr>
        <p:spPr>
          <a:xfrm flipH="1">
            <a:off x="7437755" y="4634865"/>
            <a:ext cx="776288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754745" y="3805873"/>
            <a:ext cx="422275" cy="1193800"/>
            <a:chOff x="2795589" y="3125844"/>
            <a:chExt cx="422274" cy="1193800"/>
          </a:xfrm>
        </p:grpSpPr>
        <p:sp>
          <p:nvSpPr>
            <p:cNvPr id="62" name="等腰三角形 61"/>
            <p:cNvSpPr/>
            <p:nvPr/>
          </p:nvSpPr>
          <p:spPr>
            <a:xfrm>
              <a:off x="2795589" y="3125844"/>
              <a:ext cx="422274" cy="69215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 flipH="1">
              <a:off x="2994027" y="3595744"/>
              <a:ext cx="12700" cy="723900"/>
            </a:xfrm>
            <a:prstGeom prst="line">
              <a:avLst/>
            </a:prstGeom>
            <a:ln w="762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  <p:sp>
        <p:nvSpPr>
          <p:cNvPr id="64" name="文本框 63"/>
          <p:cNvSpPr txBox="1"/>
          <p:nvPr/>
        </p:nvSpPr>
        <p:spPr>
          <a:xfrm flipH="1">
            <a:off x="8214360" y="4662170"/>
            <a:ext cx="776288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 animBg="1"/>
      <p:bldP spid="68" grpId="0"/>
      <p:bldP spid="69" grpId="0"/>
      <p:bldP spid="70" grpId="0"/>
      <p:bldP spid="71" grpId="0"/>
      <p:bldP spid="72" grpId="0"/>
      <p:bldP spid="74" grpId="0"/>
      <p:bldP spid="24" grpId="0" bldLvl="0" animBg="1"/>
      <p:bldP spid="25" grpId="0"/>
      <p:bldP spid="26" grpId="0"/>
      <p:bldP spid="27" grpId="0"/>
      <p:bldP spid="28" grpId="0"/>
      <p:bldP spid="29" grpId="0"/>
      <p:bldP spid="31" grpId="0"/>
      <p:bldP spid="60" grpId="0"/>
      <p:bldP spid="13" grpId="0"/>
      <p:bldP spid="13" grpId="1"/>
      <p:bldP spid="64" grpId="0"/>
      <p:bldP spid="64" grpId="1"/>
    </p:bldLst>
  </p:timing>
</p:sld>
</file>

<file path=ppt/tags/tag1.xml><?xml version="1.0" encoding="utf-8"?>
<p:tagLst xmlns:p="http://schemas.openxmlformats.org/presentationml/2006/main">
  <p:tag name="KSO_WM_UNIT_TABLE_BEAUTIFY" val="smartTable{a5b5c6df-23b7-4d62-8a74-50fc6b329cb3}"/>
  <p:tag name="TABLE_ENDDRAG_ORIGIN_RECT" val="550*288"/>
  <p:tag name="TABLE_ENDDRAG_RECT" val="205*196*550*288"/>
</p:tagLst>
</file>

<file path=ppt/tags/tag2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1836</Words>
  <Application>WPS 演示</Application>
  <PresentationFormat>宽屏</PresentationFormat>
  <Paragraphs>360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导入新课</vt:lpstr>
      <vt:lpstr>自主学习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131</cp:revision>
  <dcterms:created xsi:type="dcterms:W3CDTF">2021-06-08T08:52:00Z</dcterms:created>
  <dcterms:modified xsi:type="dcterms:W3CDTF">2023-09-28T14:19:54Z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