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1" r:id="rId4"/>
    <p:sldId id="256" r:id="rId5"/>
    <p:sldId id="257" r:id="rId6"/>
    <p:sldId id="258" r:id="rId7"/>
    <p:sldId id="259" r:id="rId8"/>
    <p:sldId id="260" r:id="rId9"/>
    <p:sldId id="261" r:id="rId10"/>
    <p:sldId id="274" r:id="rId11"/>
    <p:sldId id="272" r:id="rId12"/>
    <p:sldId id="273" r:id="rId13"/>
    <p:sldId id="275" r:id="rId14"/>
    <p:sldId id="276" r:id="rId15"/>
    <p:sldId id="277" r:id="rId16"/>
    <p:sldId id="268" r:id="rId17"/>
    <p:sldId id="269" r:id="rId18"/>
    <p:sldId id="287" r:id="rId19"/>
    <p:sldId id="270" r:id="rId20"/>
    <p:sldId id="289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AD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9" name="TextBox 3"/>
          <p:cNvSpPr txBox="1"/>
          <p:nvPr/>
        </p:nvSpPr>
        <p:spPr>
          <a:xfrm>
            <a:off x="0" y="2276475"/>
            <a:ext cx="9144000" cy="27717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4400" b="1">
                <a:latin typeface="Comic Sans MS" panose="030F0702030302020204" pitchFamily="66" charset="0"/>
                <a:ea typeface="宋体" panose="02010600030101010101" pitchFamily="2" charset="-122"/>
              </a:rPr>
              <a:t>Unit 2 </a:t>
            </a:r>
            <a:endParaRPr lang="en-US" altLang="zh-CN" sz="4400" b="1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400" b="1">
                <a:latin typeface="Comic Sans MS" panose="030F0702030302020204" pitchFamily="66" charset="0"/>
                <a:ea typeface="宋体" panose="02010600030101010101" pitchFamily="2" charset="-122"/>
              </a:rPr>
              <a:t>School in Canada </a:t>
            </a:r>
            <a:endParaRPr lang="en-US" altLang="zh-CN" sz="4400" b="1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Lesson 7 </a:t>
            </a:r>
            <a:endParaRPr lang="en-US" altLang="zh-CN" sz="44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4400" b="1" dirty="0">
                <a:latin typeface="Comic Sans MS" panose="030F0702030302020204" pitchFamily="66" charset="0"/>
                <a:ea typeface="宋体" panose="02010600030101010101" pitchFamily="2" charset="-122"/>
              </a:rPr>
              <a:t>On the School Bus</a:t>
            </a:r>
            <a:endParaRPr lang="en-US" altLang="zh-CN" sz="4400" b="1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内容占位符 2"/>
          <p:cNvSpPr>
            <a:spLocks noGrp="1"/>
          </p:cNvSpPr>
          <p:nvPr>
            <p:ph type="subTitle" idx="1"/>
          </p:nvPr>
        </p:nvSpPr>
        <p:spPr>
          <a:xfrm>
            <a:off x="914400" y="3141663"/>
            <a:ext cx="8229600" cy="1871662"/>
          </a:xfrm>
        </p:spPr>
        <p:txBody>
          <a:bodyPr anchor="t" anchorCtr="0"/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</a:pPr>
            <a:r>
              <a:rPr lang="zh-CN" altLang="en-US" sz="2600" kern="1200" baseline="0" dirty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        </a:t>
            </a:r>
            <a:r>
              <a:rPr lang="zh-CN" altLang="en-US" sz="3200" b="1" kern="1200" baseline="0" dirty="0"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同学们，让我们来比一比吧！看看用</a:t>
            </a:r>
            <a:r>
              <a:rPr lang="en-US" altLang="zh-CN" sz="3200" b="1" kern="1200" baseline="0">
                <a:solidFill>
                  <a:srgbClr val="FF0000"/>
                </a:solidFill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always, often, sometimes, never</a:t>
            </a:r>
            <a:r>
              <a:rPr lang="zh-CN" altLang="en-US" sz="3200" b="1" kern="1200" baseline="0" dirty="0"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来造句，哪位同学在相同的时间里造的句子又多又正确呀</a:t>
            </a:r>
            <a:r>
              <a:rPr lang="en-US" altLang="zh-CN" sz="3200" b="1" kern="1200" baseline="0">
                <a:latin typeface="微软雅黑" panose="020B0503020204020204" pitchFamily="34" charset="-122"/>
                <a:ea typeface="+mn-ea"/>
                <a:cs typeface="+mn-cs"/>
                <a:sym typeface="微软雅黑" panose="020B0503020204020204" pitchFamily="34" charset="-122"/>
              </a:rPr>
              <a:t>！</a:t>
            </a:r>
            <a:endParaRPr lang="zh-CN" altLang="en-US" sz="3200" b="1" kern="1200" baseline="0" dirty="0">
              <a:latin typeface="微软雅黑" panose="020B0503020204020204" pitchFamily="34" charset="-122"/>
              <a:ea typeface="+mn-ea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11266" name="矩形 3"/>
          <p:cNvSpPr/>
          <p:nvPr/>
        </p:nvSpPr>
        <p:spPr>
          <a:xfrm>
            <a:off x="323850" y="1557338"/>
            <a:ext cx="8221663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nstantia" panose="02030602050306030303" pitchFamily="18" charset="0"/>
              </a:rPr>
              <a:t>Let’s have a competition!</a:t>
            </a:r>
            <a:endParaRPr lang="en-US" altLang="zh-CN" sz="4000" b="1" dirty="0">
              <a:latin typeface="Comic Sans MS" panose="030F0702030302020204" pitchFamily="66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ctrTitle"/>
          </p:nvPr>
        </p:nvSpPr>
        <p:spPr>
          <a:xfrm>
            <a:off x="611188" y="1268413"/>
            <a:ext cx="4043362" cy="1143000"/>
          </a:xfrm>
        </p:spPr>
        <p:txBody>
          <a:bodyPr anchor="ctr" anchorCtr="0"/>
          <a:p>
            <a:pPr algn="l" defTabSz="914400">
              <a:buNone/>
            </a:pPr>
            <a:r>
              <a:rPr lang="zh-CN" altLang="en-US" sz="4000" b="1" kern="1200" baseline="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  <a:sym typeface="Constantia" panose="02030602050306030303" pitchFamily="18" charset="0"/>
              </a:rPr>
              <a:t>Pair work</a:t>
            </a:r>
            <a:endParaRPr lang="en-US" altLang="zh-CN" sz="4000" b="1" kern="1200" baseline="0" dirty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  <a:sym typeface="Constantia" panose="02030602050306030303" pitchFamily="18" charset="0"/>
            </a:endParaRPr>
          </a:p>
        </p:txBody>
      </p:sp>
      <p:sp>
        <p:nvSpPr>
          <p:cNvPr id="21507" name="内容占位符 2"/>
          <p:cNvSpPr>
            <a:spLocks noGrp="1"/>
          </p:cNvSpPr>
          <p:nvPr>
            <p:ph type="subTitle" idx="1"/>
          </p:nvPr>
        </p:nvSpPr>
        <p:spPr>
          <a:xfrm>
            <a:off x="1366838" y="2708275"/>
            <a:ext cx="7777162" cy="3294063"/>
          </a:xfrm>
        </p:spPr>
        <p:txBody>
          <a:bodyPr anchor="t" anchorCtr="0"/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Model: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A: Do you always have breakfast in the morning?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B: No, I don’t have breakfast sometimes. Do you……?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A: ……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457200" y="704850"/>
            <a:ext cx="3754438" cy="1143000"/>
          </a:xfrm>
        </p:spPr>
        <p:txBody>
          <a:bodyPr anchor="ctr" anchorCtr="0"/>
          <a:p>
            <a:pPr algn="l" defTabSz="914400">
              <a:buNone/>
            </a:pPr>
            <a:r>
              <a:rPr lang="zh-CN" altLang="en-US" sz="4000" b="1" kern="1200" baseline="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  <a:sym typeface="Calibri" panose="020F0502020204030204" pitchFamily="34" charset="0"/>
              </a:rPr>
              <a:t>Let’s do it!</a:t>
            </a:r>
            <a:r>
              <a:rPr lang="zh-CN" altLang="en-US" sz="5000" kern="1200" baseline="0" dirty="0">
                <a:latin typeface="Calibri" panose="020F0502020204030204" pitchFamily="34" charset="0"/>
                <a:ea typeface="+mj-ea"/>
                <a:cs typeface="+mj-cs"/>
                <a:sym typeface="Calibri" panose="020F0502020204030204" pitchFamily="34" charset="0"/>
              </a:rPr>
              <a:t> </a:t>
            </a:r>
            <a:endParaRPr lang="en-US" altLang="zh-CN" sz="5000" kern="1200" baseline="0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2531" name="内容占位符 2"/>
          <p:cNvSpPr>
            <a:spLocks noGrp="1"/>
          </p:cNvSpPr>
          <p:nvPr>
            <p:ph type="subTitle" idx="1"/>
          </p:nvPr>
        </p:nvSpPr>
        <p:spPr>
          <a:xfrm>
            <a:off x="755650" y="2420938"/>
            <a:ext cx="8388350" cy="2717800"/>
          </a:xfrm>
        </p:spPr>
        <p:txBody>
          <a:bodyPr anchor="t" anchorCtr="0"/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3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Read and write</a:t>
            </a:r>
            <a:endParaRPr lang="zh-CN" altLang="en-US" sz="3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1.Jenny always have her </a:t>
            </a:r>
            <a:r>
              <a:rPr lang="en-US" altLang="zh-CN" sz="2600" b="1" u="sng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</a:t>
            </a: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______</a:t>
            </a:r>
            <a:r>
              <a:rPr lang="en-US" altLang="zh-CN" sz="2600" b="1" u="sng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   </a:t>
            </a: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on a rainy day.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2._____  Scott is the school bus </a:t>
            </a:r>
            <a:r>
              <a:rPr lang="en-US" altLang="zh-CN" sz="2600" b="1" u="sng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    </a:t>
            </a:r>
            <a:r>
              <a:rPr lang="en-US" altLang="zh-CN" sz="26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_____.</a:t>
            </a:r>
            <a:endParaRPr lang="zh-CN" altLang="en-US" sz="26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</p:txBody>
      </p:sp>
      <p:sp>
        <p:nvSpPr>
          <p:cNvPr id="22532" name="TextBox 4"/>
          <p:cNvSpPr/>
          <p:nvPr/>
        </p:nvSpPr>
        <p:spPr>
          <a:xfrm>
            <a:off x="4859338" y="2924175"/>
            <a:ext cx="194468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  <a:sym typeface="Constantia" panose="02030602050306030303" pitchFamily="18" charset="0"/>
              </a:rPr>
              <a:t>umbrella</a:t>
            </a:r>
            <a:endParaRPr lang="en-US" altLang="zh-CN" sz="2800" b="1" dirty="0">
              <a:solidFill>
                <a:srgbClr val="FF0000"/>
              </a:solidFill>
              <a:latin typeface="Constantia" panose="02030602050306030303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TextBox 6"/>
          <p:cNvSpPr/>
          <p:nvPr/>
        </p:nvSpPr>
        <p:spPr>
          <a:xfrm>
            <a:off x="1476375" y="3933825"/>
            <a:ext cx="10096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  <a:sym typeface="Constantia" panose="02030602050306030303" pitchFamily="18" charset="0"/>
              </a:rPr>
              <a:t>Ms.</a:t>
            </a:r>
            <a:endParaRPr lang="en-US" altLang="zh-CN" sz="2800" b="1" dirty="0">
              <a:solidFill>
                <a:srgbClr val="FF0000"/>
              </a:solidFill>
              <a:latin typeface="Constantia" panose="02030602050306030303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4" name="TextBox 7"/>
          <p:cNvSpPr/>
          <p:nvPr/>
        </p:nvSpPr>
        <p:spPr>
          <a:xfrm>
            <a:off x="6011863" y="3933825"/>
            <a:ext cx="143986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Constantia" panose="02030602050306030303" pitchFamily="18" charset="0"/>
                <a:ea typeface="宋体" panose="02010600030101010101" pitchFamily="2" charset="-122"/>
                <a:sym typeface="Constantia" panose="02030602050306030303" pitchFamily="18" charset="0"/>
              </a:rPr>
              <a:t>driver</a:t>
            </a:r>
            <a:endParaRPr lang="en-US" altLang="zh-CN" sz="2800" b="1" dirty="0">
              <a:solidFill>
                <a:srgbClr val="FF0000"/>
              </a:solidFill>
              <a:latin typeface="Constantia" panose="02030602050306030303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1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charRg st="1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charRg st="15" end="7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7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7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71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4" dur="500"/>
                                        <p:tgtEl>
                                          <p:spTgt spid="2253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9" dur="500"/>
                                        <p:tgtEl>
                                          <p:spTgt spid="2253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ctrTitle"/>
          </p:nvPr>
        </p:nvSpPr>
        <p:spPr>
          <a:xfrm>
            <a:off x="468313" y="1125538"/>
            <a:ext cx="8229600" cy="1143000"/>
          </a:xfrm>
        </p:spPr>
        <p:txBody>
          <a:bodyPr anchor="ctr" anchorCtr="0"/>
          <a:p>
            <a:pPr algn="l" defTabSz="914400">
              <a:buNone/>
            </a:pPr>
            <a:r>
              <a:rPr lang="zh-CN" altLang="en-US" sz="4000" b="1" kern="1200" baseline="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  <a:sym typeface="Calibri" panose="020F0502020204030204" pitchFamily="34" charset="0"/>
              </a:rPr>
              <a:t>Tick and Write</a:t>
            </a:r>
            <a:endParaRPr lang="en-US" altLang="zh-CN" sz="4000" b="1" kern="1200" baseline="0" dirty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graphicFrame>
        <p:nvGraphicFramePr>
          <p:cNvPr id="23593" name="表格 23592"/>
          <p:cNvGraphicFramePr/>
          <p:nvPr/>
        </p:nvGraphicFramePr>
        <p:xfrm>
          <a:off x="468313" y="2492375"/>
          <a:ext cx="8229600" cy="3475038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  <a:gridCol w="1646237"/>
              </a:tblGrid>
              <a:tr h="425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always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often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sometimes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never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</a:tr>
              <a:tr h="7604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Have breakfast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</a:tr>
              <a:tr h="7604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Read books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7604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Plant flowers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</a:tr>
              <a:tr h="7604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Help my mum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61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1773238"/>
            <a:ext cx="8407400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2565400"/>
            <a:ext cx="1195387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663" y="3429000"/>
            <a:ext cx="1122362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图片 6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0" y="4076700"/>
            <a:ext cx="1195388" cy="49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888" y="4724400"/>
            <a:ext cx="1195387" cy="49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内容占位符 2"/>
          <p:cNvSpPr/>
          <p:nvPr/>
        </p:nvSpPr>
        <p:spPr>
          <a:xfrm>
            <a:off x="1908175" y="2636838"/>
            <a:ext cx="6624638" cy="2879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Constantia" panose="02030602050306030303" pitchFamily="18" charset="0"/>
              </a:rPr>
              <a:t>a. I always have breakfast.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Constantia" panose="02030602050306030303" pitchFamily="18" charset="0"/>
              </a:rPr>
              <a:t> 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  <a:sym typeface="Constantia" panose="02030602050306030303" pitchFamily="18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Constantia" panose="02030602050306030303" pitchFamily="18" charset="0"/>
              </a:rPr>
              <a:t>b. I often read books.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Constantia" panose="02030602050306030303" pitchFamily="18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Constantia" panose="02030602050306030303" pitchFamily="18" charset="0"/>
              </a:rPr>
              <a:t>c. I never plant flowers.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Constantia" panose="02030602050306030303" pitchFamily="18" charset="0"/>
            </a:endParaRPr>
          </a:p>
          <a:p>
            <a: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Constantia" panose="02030602050306030303" pitchFamily="18" charset="0"/>
              </a:rPr>
              <a:t>d. I sometimes help my mum.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Constantia" panose="0203060205030603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/>
              <a:t>Homework</a:t>
            </a:r>
            <a:endParaRPr lang="en-US" altLang="zh-CN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/>
        <p:txBody>
          <a:bodyPr anchor="t" anchorCtr="0"/>
          <a:p>
            <a:r>
              <a:rPr lang="en-US" altLang="zh-CN"/>
              <a:t>1.</a:t>
            </a:r>
            <a:r>
              <a:rPr lang="zh-CN" altLang="en-US"/>
              <a:t>背诵单词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掌握介词和交通工具的用法。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和同学练习一段对话。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图片 4098" descr="728c06bb813682c6d33dbafa6ba82cc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4149725"/>
            <a:ext cx="1757362" cy="200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Box 2"/>
          <p:cNvSpPr txBox="1"/>
          <p:nvPr/>
        </p:nvSpPr>
        <p:spPr>
          <a:xfrm>
            <a:off x="1835150" y="2420938"/>
            <a:ext cx="6265863" cy="1555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9600" dirty="0">
                <a:latin typeface="Comic Sans MS" panose="030F0702030302020204" pitchFamily="66" charset="0"/>
                <a:ea typeface="宋体" panose="02010600030101010101" pitchFamily="2" charset="-122"/>
              </a:rPr>
              <a:t>See you</a:t>
            </a:r>
            <a:r>
              <a:rPr lang="zh-CN" altLang="en-US" sz="9600" dirty="0">
                <a:latin typeface="Comic Sans MS" panose="030F0702030302020204" pitchFamily="66" charset="0"/>
                <a:ea typeface="宋体" panose="02010600030101010101" pitchFamily="2" charset="-122"/>
              </a:rPr>
              <a:t>！</a:t>
            </a:r>
            <a:endParaRPr lang="zh-CN" altLang="en-US" sz="96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4" name="文本框 5"/>
          <p:cNvSpPr txBox="1"/>
          <p:nvPr/>
        </p:nvSpPr>
        <p:spPr>
          <a:xfrm>
            <a:off x="323850" y="1268413"/>
            <a:ext cx="4171950" cy="831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en-US" altLang="zh-CN" sz="4800" dirty="0">
                <a:latin typeface="Calibri" panose="020F0502020204030204" pitchFamily="34" charset="0"/>
                <a:ea typeface="宋体" panose="02010600030101010101" pitchFamily="2" charset="-122"/>
              </a:rPr>
              <a:t>umbrella </a:t>
            </a:r>
            <a:endParaRPr lang="en-US" altLang="zh-CN" sz="4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3074" name="图片 2055" descr="T1qDlLXwBcXXXXXXXX_!!0-item_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2349500"/>
            <a:ext cx="4103688" cy="4103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5"/>
          <p:cNvSpPr txBox="1"/>
          <p:nvPr/>
        </p:nvSpPr>
        <p:spPr>
          <a:xfrm>
            <a:off x="323850" y="1268413"/>
            <a:ext cx="4171950" cy="831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en-US" altLang="zh-CN" sz="4800" dirty="0">
                <a:latin typeface="Calibri" panose="020F0502020204030204" pitchFamily="34" charset="0"/>
                <a:ea typeface="宋体" panose="02010600030101010101" pitchFamily="2" charset="-122"/>
              </a:rPr>
              <a:t>Ms. Scott </a:t>
            </a:r>
            <a:endParaRPr lang="en-US" altLang="zh-CN" sz="4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4098" name="Picture 2" descr="C:\Users\Administrator\Desktop\M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2492375"/>
            <a:ext cx="5113338" cy="3797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5"/>
          <p:cNvSpPr txBox="1"/>
          <p:nvPr/>
        </p:nvSpPr>
        <p:spPr>
          <a:xfrm>
            <a:off x="323850" y="1268413"/>
            <a:ext cx="4171950" cy="8318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B3A2C7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en-US" altLang="zh-CN" sz="4800" dirty="0">
                <a:latin typeface="Calibri" panose="020F0502020204030204" pitchFamily="34" charset="0"/>
                <a:ea typeface="宋体" panose="02010600030101010101" pitchFamily="2" charset="-122"/>
              </a:rPr>
              <a:t>driver </a:t>
            </a:r>
            <a:endParaRPr lang="en-US" altLang="zh-CN" sz="48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5122" name="图片 16387" descr="2786001_100126034000_2"/>
          <p:cNvPicPr>
            <a:picLocks noChangeAspect="1"/>
          </p:cNvPicPr>
          <p:nvPr/>
        </p:nvPicPr>
        <p:blipFill>
          <a:blip r:embed="rId1"/>
          <a:srcRect b="7047"/>
          <a:stretch>
            <a:fillRect/>
          </a:stretch>
        </p:blipFill>
        <p:spPr>
          <a:xfrm>
            <a:off x="2124075" y="2420938"/>
            <a:ext cx="6297613" cy="381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15362"/>
          <p:cNvSpPr txBox="1"/>
          <p:nvPr/>
        </p:nvSpPr>
        <p:spPr>
          <a:xfrm>
            <a:off x="0" y="981075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Comic Sans MS" panose="030F0702030302020204" pitchFamily="66" charset="0"/>
                <a:ea typeface="宋体" panose="02010600030101010101" pitchFamily="2" charset="-122"/>
              </a:rPr>
              <a:t>Li Ming and Jenny go to school. </a:t>
            </a:r>
            <a:endParaRPr lang="en-US" altLang="zh-CN" sz="40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364" name="文本框 15363"/>
          <p:cNvSpPr txBox="1"/>
          <p:nvPr/>
        </p:nvSpPr>
        <p:spPr>
          <a:xfrm>
            <a:off x="0" y="2133600"/>
            <a:ext cx="9144000" cy="410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It’s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rainy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today. I always have my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umbrella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on a rainy day. 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今天是雨天。我雨天总是带着我的伞。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Li Ming and I go to school by bus.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我和李明一起坐公交车去上学。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(1) Here’s the bus stop, Li Ming!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这儿是公交车站，李明！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(2) Here comes the school bus!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公交车来了！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(3) This is our bus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driver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Ms.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Scott.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这是我们的公交车司机，斯科特女士。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0" y="1916113"/>
            <a:ext cx="9144000" cy="3925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Li Ming: Do you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always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go to school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by bus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你总是乘公交车上学吗？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Jenny: No,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sometimes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I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ride my bike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不，有时我骑自行车。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But I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often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go to school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by bus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但是我经常乘公交车上学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Li Ming: Do you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walk to school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你步行去上学吗？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Jenny: No, I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never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 walk. I live too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far from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my school.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不，我从来不走路。 我离学校太远了。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3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44675"/>
            <a:ext cx="8748712" cy="1970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0" y="4005263"/>
            <a:ext cx="9144000" cy="210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Jenny often goes to school by bus. 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2400" b="1" err="1">
                <a:latin typeface="Times New Roman" panose="02020603050405020304" pitchFamily="18" charset="0"/>
                <a:ea typeface="宋体" panose="02010600030101010101" pitchFamily="2" charset="-122"/>
              </a:rPr>
              <a:t>珍妮经常乘公交车去上学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Sometimes she rides her bike. She 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never walks.</a:t>
            </a:r>
            <a:endParaRPr lang="en-US" altLang="zh-CN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有时她骑自行车。她从不走路。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ctrTitle"/>
          </p:nvPr>
        </p:nvSpPr>
        <p:spPr>
          <a:xfrm>
            <a:off x="0" y="1052513"/>
            <a:ext cx="5940425" cy="1143000"/>
          </a:xfrm>
        </p:spPr>
        <p:txBody>
          <a:bodyPr anchor="ctr" anchorCtr="0"/>
          <a:p>
            <a:pPr algn="l" defTabSz="914400">
              <a:buNone/>
            </a:pPr>
            <a:r>
              <a:rPr lang="zh-CN" altLang="en-US" sz="5000" kern="1200" baseline="0" dirty="0">
                <a:latin typeface="Calibri" panose="020F0502020204030204" pitchFamily="34" charset="0"/>
                <a:ea typeface="+mj-ea"/>
                <a:cs typeface="+mj-cs"/>
                <a:sym typeface="Calibri" panose="020F0502020204030204" pitchFamily="34" charset="0"/>
              </a:rPr>
              <a:t>  </a:t>
            </a:r>
            <a:r>
              <a:rPr lang="zh-CN" altLang="en-US" sz="4000" b="1" kern="1200" baseline="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  <a:sym typeface="Calibri" panose="020F0502020204030204" pitchFamily="34" charset="0"/>
              </a:rPr>
              <a:t>Listen and Answer</a:t>
            </a:r>
            <a:r>
              <a:rPr lang="zh-CN" altLang="en-US" sz="5000" kern="1200" baseline="0" dirty="0">
                <a:latin typeface="Calibri" panose="020F0502020204030204" pitchFamily="34" charset="0"/>
                <a:ea typeface="+mj-ea"/>
                <a:cs typeface="+mj-cs"/>
                <a:sym typeface="Calibri" panose="020F0502020204030204" pitchFamily="34" charset="0"/>
              </a:rPr>
              <a:t> </a:t>
            </a:r>
            <a:endParaRPr lang="en-US" altLang="zh-CN" sz="5000" kern="1200" baseline="0" dirty="0"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20483" name="内容占位符 2"/>
          <p:cNvSpPr>
            <a:spLocks noGrp="1"/>
          </p:cNvSpPr>
          <p:nvPr>
            <p:ph type="subTitle" idx="1"/>
          </p:nvPr>
        </p:nvSpPr>
        <p:spPr>
          <a:xfrm>
            <a:off x="1908175" y="2636838"/>
            <a:ext cx="6985000" cy="3240087"/>
          </a:xfrm>
        </p:spPr>
        <p:txBody>
          <a:bodyPr anchor="t" anchorCtr="0"/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r>
              <a:rPr lang="en-US" altLang="zh-CN" sz="2200" b="1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Listen Part 1 and answer the questions.</a:t>
            </a:r>
            <a:endParaRPr lang="zh-CN" altLang="en-US" sz="2200" b="1" kern="1200" baseline="0" dirty="0">
              <a:solidFill>
                <a:srgbClr val="FF0000"/>
              </a:solidFill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r>
              <a:rPr lang="en-US" altLang="zh-CN" sz="22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Q1: Does Jenny always go to school by bus?</a:t>
            </a: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r>
              <a:rPr lang="en-US" altLang="zh-CN" sz="22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Q2: Does Jenny sometimes go to school by bike?</a:t>
            </a: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</a:pPr>
            <a:r>
              <a:rPr lang="en-US" altLang="zh-CN" sz="2200" b="1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Q3: Does Jenny live far from her school?</a:t>
            </a: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lnSpc>
                <a:spcPct val="80000"/>
              </a:lnSpc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lang="zh-CN" altLang="en-US" sz="2200" b="1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charRg st="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charRg st="1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4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charRg st="4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charRg st="42" end="8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86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charRg st="86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charRg st="86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charRg st="134" end="1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ctrTitle"/>
          </p:nvPr>
        </p:nvSpPr>
        <p:spPr>
          <a:xfrm>
            <a:off x="0" y="1196975"/>
            <a:ext cx="7848600" cy="936625"/>
          </a:xfrm>
        </p:spPr>
        <p:txBody>
          <a:bodyPr anchor="ctr" anchorCtr="0"/>
          <a:p>
            <a:pPr defTabSz="914400">
              <a:buNone/>
            </a:pPr>
            <a:r>
              <a:rPr lang="zh-CN" altLang="en-US" sz="4000" b="1" kern="1200" baseline="0" dirty="0">
                <a:solidFill>
                  <a:schemeClr val="tx1"/>
                </a:solidFill>
                <a:latin typeface="Comic Sans MS" panose="030F0702030302020204" pitchFamily="66" charset="0"/>
                <a:ea typeface="+mj-ea"/>
                <a:cs typeface="+mj-cs"/>
                <a:sym typeface="Microsoft Himalaya" panose="01010100010101010101" pitchFamily="2" charset="0"/>
              </a:rPr>
              <a:t>How does Jenny go to school?</a:t>
            </a:r>
            <a:endParaRPr lang="en-US" altLang="zh-CN" sz="4000" b="1" kern="1200" baseline="0" dirty="0">
              <a:solidFill>
                <a:schemeClr val="tx1"/>
              </a:solidFill>
              <a:latin typeface="Comic Sans MS" panose="030F0702030302020204" pitchFamily="66" charset="0"/>
              <a:ea typeface="+mj-ea"/>
              <a:cs typeface="+mj-cs"/>
              <a:sym typeface="Microsoft Himalaya" panose="01010100010101010101" pitchFamily="2" charset="0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type="subTitle" idx="1"/>
          </p:nvPr>
        </p:nvSpPr>
        <p:spPr>
          <a:xfrm>
            <a:off x="468313" y="3976688"/>
            <a:ext cx="8229600" cy="2881312"/>
          </a:xfrm>
          <a:solidFill>
            <a:schemeClr val="bg1"/>
          </a:solidFill>
        </p:spPr>
        <p:txBody>
          <a:bodyPr anchor="t" anchorCtr="0"/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Jenny </a:t>
            </a:r>
            <a:r>
              <a:rPr lang="en-US" altLang="zh-CN" sz="2800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often</a:t>
            </a: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goes to school by bus.</a:t>
            </a:r>
            <a:endParaRPr lang="zh-CN" altLang="en-US" sz="2600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lang="zh-CN" altLang="en-US" sz="2600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Jenny</a:t>
            </a:r>
            <a:r>
              <a:rPr lang="en-US" altLang="zh-CN" sz="2600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sometimes </a:t>
            </a: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goes to school by bike.</a:t>
            </a:r>
            <a:endParaRPr lang="zh-CN" altLang="en-US" sz="2600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endParaRPr lang="zh-CN" altLang="en-US" sz="2600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  <a:p>
            <a:pPr marL="342900" indent="-342900" algn="l" defTabSz="914400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Jenny </a:t>
            </a:r>
            <a:r>
              <a:rPr lang="en-US" altLang="zh-CN" sz="2600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never</a:t>
            </a:r>
            <a:r>
              <a:rPr lang="en-US" altLang="zh-CN" sz="2800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</a:t>
            </a:r>
            <a:r>
              <a:rPr lang="en-US" altLang="zh-CN" sz="24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goes</a:t>
            </a:r>
            <a:r>
              <a:rPr lang="en-US" altLang="zh-CN" sz="2800" kern="1200" baseline="0">
                <a:solidFill>
                  <a:srgbClr val="FF0000"/>
                </a:solidFill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 </a:t>
            </a:r>
            <a:r>
              <a:rPr lang="en-US" altLang="zh-CN" sz="2600" kern="1200" baseline="0">
                <a:latin typeface="Constantia" panose="02030602050306030303" pitchFamily="18" charset="0"/>
                <a:ea typeface="+mn-ea"/>
                <a:cs typeface="+mn-cs"/>
                <a:sym typeface="Constantia" panose="02030602050306030303" pitchFamily="18" charset="0"/>
              </a:rPr>
              <a:t>to school on foot.</a:t>
            </a:r>
            <a:endParaRPr lang="zh-CN" altLang="en-US" sz="2600" kern="1200" baseline="0" dirty="0">
              <a:latin typeface="Constantia" panose="02030602050306030303" pitchFamily="18" charset="0"/>
              <a:ea typeface="+mn-ea"/>
              <a:cs typeface="+mn-cs"/>
              <a:sym typeface="Constantia" panose="02030602050306030303" pitchFamily="18" charset="0"/>
            </a:endParaRPr>
          </a:p>
        </p:txBody>
      </p:sp>
      <p:graphicFrame>
        <p:nvGraphicFramePr>
          <p:cNvPr id="18466" name="表格 18465"/>
          <p:cNvGraphicFramePr/>
          <p:nvPr/>
        </p:nvGraphicFramePr>
        <p:xfrm>
          <a:off x="900113" y="2420938"/>
          <a:ext cx="7343775" cy="1158875"/>
        </p:xfrm>
        <a:graphic>
          <a:graphicData uri="http://schemas.openxmlformats.org/drawingml/2006/table">
            <a:tbl>
              <a:tblPr/>
              <a:tblGrid>
                <a:gridCol w="1368425"/>
                <a:gridCol w="1357313"/>
                <a:gridCol w="1809750"/>
                <a:gridCol w="1584325"/>
                <a:gridCol w="1223962"/>
              </a:tblGrid>
              <a:tr h="7318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Monday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Tuesday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Wednesday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Thursday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 b="1">
                          <a:solidFill>
                            <a:srgbClr val="FFFFFF"/>
                          </a:solidFill>
                        </a:rPr>
                        <a:t>Friday</a:t>
                      </a:r>
                      <a:endParaRPr lang="zh-CN" altLang="en-US" sz="2200" b="1" dirty="0">
                        <a:solidFill>
                          <a:srgbClr val="FFFFFF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</a:tr>
              <a:tr h="4254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By bus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defTabSz="0">
                        <a:spcBef>
                          <a:spcPct val="0"/>
                        </a:spcBef>
                        <a:buClr>
                          <a:srgbClr val="000000"/>
                        </a:buClr>
                        <a:buFont typeface="Arial" panose="020B0604020202020204" pitchFamily="34" charset="0"/>
                        <a:buNone/>
                      </a:pPr>
                      <a:r>
                        <a:rPr lang="en-US" altLang="x-none" sz="2200">
                          <a:solidFill>
                            <a:srgbClr val="000000"/>
                          </a:solidFill>
                        </a:rPr>
                        <a:t>By bike</a:t>
                      </a:r>
                      <a:endParaRPr lang="zh-CN" altLang="en-US" sz="2200" dirty="0">
                        <a:solidFill>
                          <a:srgbClr val="000000"/>
                        </a:solidFill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miter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4E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3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5">
                                            <p:txEl>
                                              <p:charRg st="3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5">
                                            <p:txEl>
                                              <p:charRg st="36" end="7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7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35">
                                            <p:txEl>
                                              <p:charRg st="7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35">
                                            <p:txEl>
                                              <p:charRg st="77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1812</Words>
  <Application>WPS 演示</Application>
  <PresentationFormat>在屏幕上显示</PresentationFormat>
  <Paragraphs>131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Comic Sans MS</vt:lpstr>
      <vt:lpstr>Calibri</vt:lpstr>
      <vt:lpstr>Times New Roman</vt:lpstr>
      <vt:lpstr>Wingdings 2</vt:lpstr>
      <vt:lpstr>Constantia</vt:lpstr>
      <vt:lpstr>Microsoft Himalaya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Listen and Answer </vt:lpstr>
      <vt:lpstr>How does Jenny go to school?</vt:lpstr>
      <vt:lpstr>PowerPoint 演示文稿</vt:lpstr>
      <vt:lpstr>Pair work</vt:lpstr>
      <vt:lpstr>Let’s do it! </vt:lpstr>
      <vt:lpstr>Tick and Write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5</cp:revision>
  <dcterms:created xsi:type="dcterms:W3CDTF">2016-10-16T12:56:00Z</dcterms:created>
  <dcterms:modified xsi:type="dcterms:W3CDTF">2023-09-30T12:02:29Z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C39310776F014A22A810ADE7864B6667_13</vt:lpwstr>
  </property>
</Properties>
</file>