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309" r:id="rId5"/>
    <p:sldId id="698" r:id="rId6"/>
    <p:sldId id="1188" r:id="rId8"/>
    <p:sldId id="1189" r:id="rId9"/>
    <p:sldId id="1190" r:id="rId10"/>
    <p:sldId id="1191" r:id="rId11"/>
    <p:sldId id="1192" r:id="rId12"/>
    <p:sldId id="1193" r:id="rId13"/>
    <p:sldId id="1194" r:id="rId14"/>
    <p:sldId id="1195" r:id="rId15"/>
    <p:sldId id="1196" r:id="rId16"/>
    <p:sldId id="1197" r:id="rId17"/>
    <p:sldId id="1198" r:id="rId18"/>
    <p:sldId id="1199" r:id="rId19"/>
    <p:sldId id="1200" r:id="rId20"/>
    <p:sldId id="1201" r:id="rId21"/>
    <p:sldId id="268" r:id="rId22"/>
    <p:sldId id="1213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微软雅黑" panose="020B0503020204020204" charset="-122"/>
      <p:regular r:id="rId32"/>
    </p:embeddedFont>
    <p:embeddedFont>
      <p:font typeface="黑体" panose="02010609060101010101" pitchFamily="2" charset="-122"/>
      <p:regular r:id="rId33"/>
    </p:embeddedFont>
    <p:embeddedFont>
      <p:font typeface="楷体" panose="02010609060101010101" charset="-122"/>
      <p:regular r:id="rId34"/>
    </p:embeddedFont>
  </p:embeddedFontLst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38B"/>
    <a:srgbClr val="83C185"/>
    <a:srgbClr val="8BC588"/>
    <a:srgbClr val="251B18"/>
    <a:srgbClr val="FFFDED"/>
    <a:srgbClr val="F2AE0C"/>
    <a:srgbClr val="F38A79"/>
    <a:srgbClr val="2169D3"/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88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2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2.wav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2.wav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4.png"/><Relationship Id="rId2" Type="http://schemas.openxmlformats.org/officeDocument/2006/relationships/tags" Target="../tags/tag1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3"/>
          <p:cNvSpPr txBox="1"/>
          <p:nvPr/>
        </p:nvSpPr>
        <p:spPr>
          <a:xfrm>
            <a:off x="466725" y="1158875"/>
            <a:ext cx="802481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时，按照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从左到右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的顺序计算，先用第一个数减第二个数，再用相减所得的数减去第三个数。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92475" y="3755390"/>
            <a:ext cx="447040" cy="452755"/>
          </a:xfrm>
          <a:prstGeom prst="rect">
            <a:avLst/>
          </a:prstGeom>
          <a:solidFill>
            <a:srgbClr val="FFFDED"/>
          </a:solidFill>
          <a:ln w="6350">
            <a:solidFill>
              <a:srgbClr val="251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193665" y="3689985"/>
            <a:ext cx="2298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>
              <a:buSzTx/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10-3-   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93000" y="3755390"/>
            <a:ext cx="447040" cy="452755"/>
          </a:xfrm>
          <a:prstGeom prst="rect">
            <a:avLst/>
          </a:prstGeom>
          <a:solidFill>
            <a:srgbClr val="FFFDED"/>
          </a:solidFill>
          <a:ln w="6350">
            <a:solidFill>
              <a:srgbClr val="251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0935" y="3755390"/>
            <a:ext cx="447040" cy="452755"/>
          </a:xfrm>
          <a:prstGeom prst="rect">
            <a:avLst/>
          </a:prstGeom>
          <a:solidFill>
            <a:srgbClr val="FFFDED"/>
          </a:solidFill>
          <a:ln w="6350">
            <a:solidFill>
              <a:srgbClr val="251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Picture 15" descr="24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740"/>
          <a:stretch>
            <a:fillRect/>
          </a:stretch>
        </p:blipFill>
        <p:spPr>
          <a:xfrm>
            <a:off x="4975225" y="1520190"/>
            <a:ext cx="3336925" cy="16011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24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8666"/>
          <a:stretch>
            <a:fillRect/>
          </a:stretch>
        </p:blipFill>
        <p:spPr>
          <a:xfrm>
            <a:off x="733425" y="1717040"/>
            <a:ext cx="3213100" cy="1782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1"/>
          <p:cNvSpPr txBox="1"/>
          <p:nvPr/>
        </p:nvSpPr>
        <p:spPr>
          <a:xfrm>
            <a:off x="2420620" y="368681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5970" y="368204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3" name="文本框 5"/>
          <p:cNvSpPr txBox="1"/>
          <p:nvPr/>
        </p:nvSpPr>
        <p:spPr>
          <a:xfrm>
            <a:off x="3312795" y="67373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P65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151890" y="3689985"/>
            <a:ext cx="213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>
              <a:buSzTx/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4+3+   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1460" y="3755390"/>
            <a:ext cx="447040" cy="452755"/>
          </a:xfrm>
          <a:prstGeom prst="rect">
            <a:avLst/>
          </a:prstGeom>
          <a:solidFill>
            <a:srgbClr val="FFFDED"/>
          </a:solidFill>
          <a:ln w="6350">
            <a:solidFill>
              <a:srgbClr val="251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6621145" y="368681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7516495" y="368204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81000" y="895985"/>
            <a:ext cx="213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填一填。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2"/>
          <p:cNvGrpSpPr/>
          <p:nvPr/>
        </p:nvGrpSpPr>
        <p:grpSpPr>
          <a:xfrm>
            <a:off x="2420303" y="3786188"/>
            <a:ext cx="3778885" cy="645476"/>
            <a:chOff x="3522" y="6567"/>
            <a:chExt cx="5951" cy="1015"/>
          </a:xfrm>
        </p:grpSpPr>
        <p:sp>
          <p:nvSpPr>
            <p:cNvPr id="20482" name="TextBox 3"/>
            <p:cNvSpPr txBox="1"/>
            <p:nvPr/>
          </p:nvSpPr>
          <p:spPr>
            <a:xfrm>
              <a:off x="3522" y="6567"/>
              <a:ext cx="5001" cy="10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  <a:buFontTx/>
              </a:pP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＋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＋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    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</a:t>
              </a:r>
              <a:endPara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90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44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13" y="6567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0486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488" name="TextBox 1"/>
          <p:cNvSpPr txBox="1"/>
          <p:nvPr/>
        </p:nvSpPr>
        <p:spPr>
          <a:xfrm>
            <a:off x="857250" y="1054100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367088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802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08650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21750" t="24583" r="50978" b="66667"/>
          <a:stretch>
            <a:fillRect/>
          </a:stretch>
        </p:blipFill>
        <p:spPr>
          <a:xfrm>
            <a:off x="1981200" y="972185"/>
            <a:ext cx="4709795" cy="2418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506" name="TextBox 1"/>
          <p:cNvSpPr txBox="1"/>
          <p:nvPr/>
        </p:nvSpPr>
        <p:spPr>
          <a:xfrm>
            <a:off x="857250" y="1054100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10" name="组合 12"/>
          <p:cNvGrpSpPr/>
          <p:nvPr/>
        </p:nvGrpSpPr>
        <p:grpSpPr>
          <a:xfrm>
            <a:off x="2428558" y="3786188"/>
            <a:ext cx="3770630" cy="645476"/>
            <a:chOff x="3535" y="6567"/>
            <a:chExt cx="5938" cy="1015"/>
          </a:xfrm>
        </p:grpSpPr>
        <p:sp>
          <p:nvSpPr>
            <p:cNvPr id="21511" name="TextBox 3"/>
            <p:cNvSpPr txBox="1"/>
            <p:nvPr/>
          </p:nvSpPr>
          <p:spPr>
            <a:xfrm>
              <a:off x="3535" y="6567"/>
              <a:ext cx="5001" cy="10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  <a:buFontTx/>
              </a:pP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6</a:t>
              </a: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＋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＋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    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</a:t>
              </a:r>
              <a:endPara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90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44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13" y="6567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Box 3"/>
          <p:cNvSpPr txBox="1"/>
          <p:nvPr/>
        </p:nvSpPr>
        <p:spPr>
          <a:xfrm>
            <a:off x="3367088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51802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5521325" y="3798888"/>
            <a:ext cx="690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49455" t="24583" r="20167" b="66667"/>
          <a:stretch>
            <a:fillRect/>
          </a:stretch>
        </p:blipFill>
        <p:spPr>
          <a:xfrm>
            <a:off x="1813560" y="895985"/>
            <a:ext cx="5845810" cy="2694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810"/>
          <a:stretch>
            <a:fillRect/>
          </a:stretch>
        </p:blipFill>
        <p:spPr>
          <a:xfrm>
            <a:off x="1510030" y="2659380"/>
            <a:ext cx="6461125" cy="817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31" name="TextBox 1"/>
          <p:cNvSpPr txBox="1"/>
          <p:nvPr/>
        </p:nvSpPr>
        <p:spPr>
          <a:xfrm>
            <a:off x="857250" y="1054100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532" name="组合 12"/>
          <p:cNvGrpSpPr/>
          <p:nvPr/>
        </p:nvGrpSpPr>
        <p:grpSpPr>
          <a:xfrm>
            <a:off x="2500630" y="3786188"/>
            <a:ext cx="3395980" cy="645476"/>
            <a:chOff x="3411" y="6567"/>
            <a:chExt cx="5348" cy="1015"/>
          </a:xfrm>
        </p:grpSpPr>
        <p:sp>
          <p:nvSpPr>
            <p:cNvPr id="22533" name="TextBox 3"/>
            <p:cNvSpPr txBox="1"/>
            <p:nvPr/>
          </p:nvSpPr>
          <p:spPr>
            <a:xfrm>
              <a:off x="3411" y="6567"/>
              <a:ext cx="4281" cy="10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  <a:buFontTx/>
              </a:pP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 </a:t>
              </a:r>
              <a:r>
                <a:rPr lang="en-US" altLang="zh-CN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- 4 -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   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</a:t>
              </a:r>
              <a:endPara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149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799" y="6567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335780" y="380396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209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71845" y="383095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（辆）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21706" t="42434" r="48211" b="51674"/>
          <a:stretch>
            <a:fillRect/>
          </a:stretch>
        </p:blipFill>
        <p:spPr>
          <a:xfrm>
            <a:off x="1981200" y="972185"/>
            <a:ext cx="5786120" cy="1813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TextBox 1"/>
          <p:cNvSpPr txBox="1"/>
          <p:nvPr/>
        </p:nvSpPr>
        <p:spPr>
          <a:xfrm>
            <a:off x="857250" y="1054100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556" name="组合 12"/>
          <p:cNvGrpSpPr/>
          <p:nvPr/>
        </p:nvGrpSpPr>
        <p:grpSpPr>
          <a:xfrm>
            <a:off x="2297113" y="3786188"/>
            <a:ext cx="3756365" cy="645476"/>
            <a:chOff x="3090" y="6567"/>
            <a:chExt cx="5916" cy="1015"/>
          </a:xfrm>
        </p:grpSpPr>
        <p:sp>
          <p:nvSpPr>
            <p:cNvPr id="23557" name="TextBox 3"/>
            <p:cNvSpPr txBox="1"/>
            <p:nvPr/>
          </p:nvSpPr>
          <p:spPr>
            <a:xfrm>
              <a:off x="3090" y="6567"/>
              <a:ext cx="5007" cy="10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  <a:buFontTx/>
              </a:pP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 </a:t>
              </a:r>
              <a:r>
                <a:rPr lang="en-US" altLang="zh-CN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-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3 </a:t>
              </a:r>
              <a:r>
                <a:rPr lang="en-US" altLang="zh-CN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-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    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</a:t>
              </a:r>
              <a:endPara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56" y="6595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046" y="6567"/>
              <a:ext cx="960" cy="9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419600" y="380396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3225" y="379888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22975" y="383095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54202" t="42576" r="21756" b="51532"/>
          <a:stretch>
            <a:fillRect/>
          </a:stretch>
        </p:blipFill>
        <p:spPr>
          <a:xfrm>
            <a:off x="2297430" y="1200785"/>
            <a:ext cx="4933315" cy="19348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2400" y="666750"/>
            <a:ext cx="8543925" cy="4476750"/>
            <a:chOff x="11831" y="869"/>
            <a:chExt cx="13455" cy="7050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13031" y="869"/>
              <a:ext cx="12255" cy="5316"/>
            </a:xfrm>
            <a:prstGeom prst="wedgeRoundRectCallout">
              <a:avLst>
                <a:gd name="adj1" fmla="val -40516"/>
                <a:gd name="adj2" fmla="val 6263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计算连加、连减算式时，要按照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从左到右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的顺序依次计算。先把前两个数相加或相减，再用所得的数加上或减去第三个数。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7" name="图片 6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31" y="5406"/>
              <a:ext cx="1956" cy="251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9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连加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连减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647700" y="1173163"/>
            <a:ext cx="7400941" cy="3186430"/>
            <a:chOff x="0" y="0"/>
            <a:chExt cx="11654" cy="5018"/>
          </a:xfrm>
        </p:grpSpPr>
        <p:grpSp>
          <p:nvGrpSpPr>
            <p:cNvPr id="11266" name="组合 4098"/>
            <p:cNvGrpSpPr/>
            <p:nvPr/>
          </p:nvGrpSpPr>
          <p:grpSpPr>
            <a:xfrm>
              <a:off x="0" y="0"/>
              <a:ext cx="2808" cy="5018"/>
              <a:chOff x="0" y="0"/>
              <a:chExt cx="2808" cy="5018"/>
            </a:xfrm>
          </p:grpSpPr>
          <p:sp>
            <p:nvSpPr>
              <p:cNvPr id="11269" name="文本框 4101"/>
              <p:cNvSpPr txBox="1"/>
              <p:nvPr/>
            </p:nvSpPr>
            <p:spPr>
              <a:xfrm>
                <a:off x="0" y="4002"/>
                <a:ext cx="2808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 - </a:t>
                </a:r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4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67" name="文本框 4099"/>
              <p:cNvSpPr txBox="1"/>
              <p:nvPr/>
            </p:nvSpPr>
            <p:spPr>
              <a:xfrm>
                <a:off x="0" y="0"/>
                <a:ext cx="2808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5 + 1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68" name="文本框 4100"/>
              <p:cNvSpPr txBox="1"/>
              <p:nvPr/>
            </p:nvSpPr>
            <p:spPr>
              <a:xfrm>
                <a:off x="0" y="1334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3 + 2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70" name="文本框 4102"/>
              <p:cNvSpPr txBox="1"/>
              <p:nvPr/>
            </p:nvSpPr>
            <p:spPr>
              <a:xfrm>
                <a:off x="0" y="2668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7 + 3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1272" name="组合 4104"/>
            <p:cNvGrpSpPr/>
            <p:nvPr/>
          </p:nvGrpSpPr>
          <p:grpSpPr>
            <a:xfrm>
              <a:off x="4193" y="0"/>
              <a:ext cx="3059" cy="5018"/>
              <a:chOff x="0" y="0"/>
              <a:chExt cx="3059" cy="5018"/>
            </a:xfrm>
          </p:grpSpPr>
          <p:sp>
            <p:nvSpPr>
              <p:cNvPr id="11273" name="文本框 4105"/>
              <p:cNvSpPr txBox="1"/>
              <p:nvPr/>
            </p:nvSpPr>
            <p:spPr>
              <a:xfrm>
                <a:off x="0" y="0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6 + 3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74" name="文本框 4106"/>
              <p:cNvSpPr txBox="1"/>
              <p:nvPr/>
            </p:nvSpPr>
            <p:spPr>
              <a:xfrm>
                <a:off x="0" y="1334"/>
                <a:ext cx="2808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 - </a:t>
                </a:r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3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75" name="文本框 4107"/>
              <p:cNvSpPr txBox="1"/>
              <p:nvPr/>
            </p:nvSpPr>
            <p:spPr>
              <a:xfrm>
                <a:off x="0" y="4002"/>
                <a:ext cx="2808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 - </a:t>
                </a:r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2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76" name="文本框 4108"/>
              <p:cNvSpPr txBox="1"/>
              <p:nvPr/>
            </p:nvSpPr>
            <p:spPr>
              <a:xfrm>
                <a:off x="0" y="2668"/>
                <a:ext cx="3059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 - </a:t>
                </a:r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5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1280" name="组合 4112"/>
            <p:cNvGrpSpPr/>
            <p:nvPr/>
          </p:nvGrpSpPr>
          <p:grpSpPr>
            <a:xfrm>
              <a:off x="8846" y="0"/>
              <a:ext cx="2808" cy="5010"/>
              <a:chOff x="0" y="0"/>
              <a:chExt cx="2808" cy="5010"/>
            </a:xfrm>
          </p:grpSpPr>
          <p:sp>
            <p:nvSpPr>
              <p:cNvPr id="11281" name="文本框 4113"/>
              <p:cNvSpPr txBox="1"/>
              <p:nvPr/>
            </p:nvSpPr>
            <p:spPr>
              <a:xfrm>
                <a:off x="0" y="0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3 + 6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82" name="文本框 4114"/>
              <p:cNvSpPr txBox="1"/>
              <p:nvPr/>
            </p:nvSpPr>
            <p:spPr>
              <a:xfrm>
                <a:off x="0" y="1334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1 + 2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83" name="文本框 4115"/>
              <p:cNvSpPr txBox="1"/>
              <p:nvPr/>
            </p:nvSpPr>
            <p:spPr>
              <a:xfrm>
                <a:off x="0" y="4002"/>
                <a:ext cx="2528" cy="10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5 + 2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84" name="文本框 4116"/>
              <p:cNvSpPr txBox="1"/>
              <p:nvPr/>
            </p:nvSpPr>
            <p:spPr>
              <a:xfrm>
                <a:off x="0" y="2668"/>
                <a:ext cx="2808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 - </a:t>
                </a:r>
                <a:r>
                  <a:rPr lang="zh-CN" altLang="en-US" sz="3600" dirty="0">
                    <a:latin typeface="楷体" panose="02010609060101010101" charset="-122"/>
                    <a:ea typeface="楷体" panose="02010609060101010101" charset="-122"/>
                  </a:rPr>
                  <a:t>5 =</a:t>
                </a:r>
                <a:endParaRPr lang="zh-CN" altLang="en-US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4119" name="文本框 4118"/>
          <p:cNvSpPr txBox="1"/>
          <p:nvPr/>
        </p:nvSpPr>
        <p:spPr>
          <a:xfrm>
            <a:off x="2314575" y="371475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0" name="文本框 4119"/>
          <p:cNvSpPr txBox="1"/>
          <p:nvPr/>
        </p:nvSpPr>
        <p:spPr>
          <a:xfrm>
            <a:off x="2238375" y="2851150"/>
            <a:ext cx="690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1" name="文本框 4120"/>
          <p:cNvSpPr txBox="1"/>
          <p:nvPr/>
        </p:nvSpPr>
        <p:spPr>
          <a:xfrm>
            <a:off x="2314575" y="1985963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2" name="文本框 4121"/>
          <p:cNvSpPr txBox="1"/>
          <p:nvPr/>
        </p:nvSpPr>
        <p:spPr>
          <a:xfrm>
            <a:off x="2314575" y="119380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3" name="文本框 4122"/>
          <p:cNvSpPr txBox="1"/>
          <p:nvPr/>
        </p:nvSpPr>
        <p:spPr>
          <a:xfrm>
            <a:off x="5053013" y="371475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4" name="文本框 4123"/>
          <p:cNvSpPr txBox="1"/>
          <p:nvPr/>
        </p:nvSpPr>
        <p:spPr>
          <a:xfrm>
            <a:off x="5191125" y="285115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5" name="文本框 4124"/>
          <p:cNvSpPr txBox="1"/>
          <p:nvPr/>
        </p:nvSpPr>
        <p:spPr>
          <a:xfrm>
            <a:off x="5053013" y="1985963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6" name="文本框 4125"/>
          <p:cNvSpPr txBox="1"/>
          <p:nvPr/>
        </p:nvSpPr>
        <p:spPr>
          <a:xfrm>
            <a:off x="5053013" y="119380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7" name="文本框 4126"/>
          <p:cNvSpPr txBox="1"/>
          <p:nvPr/>
        </p:nvSpPr>
        <p:spPr>
          <a:xfrm>
            <a:off x="7931150" y="371475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8" name="文本框 4127"/>
          <p:cNvSpPr txBox="1"/>
          <p:nvPr/>
        </p:nvSpPr>
        <p:spPr>
          <a:xfrm>
            <a:off x="7931150" y="285115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29" name="文本框 4128"/>
          <p:cNvSpPr txBox="1"/>
          <p:nvPr/>
        </p:nvSpPr>
        <p:spPr>
          <a:xfrm>
            <a:off x="7931150" y="1985963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30" name="文本框 4129"/>
          <p:cNvSpPr txBox="1"/>
          <p:nvPr/>
        </p:nvSpPr>
        <p:spPr>
          <a:xfrm>
            <a:off x="7931150" y="119380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 bldLvl="0"/>
      <p:bldP spid="4120" grpId="0" bldLvl="0"/>
      <p:bldP spid="4121" grpId="0" bldLvl="0"/>
      <p:bldP spid="4122" grpId="0" bldLvl="0"/>
      <p:bldP spid="4123" grpId="0" bldLvl="0"/>
      <p:bldP spid="4124" grpId="0" bldLvl="0"/>
      <p:bldP spid="4125" grpId="0" bldLvl="0"/>
      <p:bldP spid="4126" grpId="0" bldLvl="0"/>
      <p:bldP spid="4127" grpId="0" bldLvl="0"/>
      <p:bldP spid="4128" grpId="0" bldLvl="0"/>
      <p:bldP spid="4129" grpId="0" bldLvl="0"/>
      <p:bldP spid="413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6"/>
          <p:cNvSpPr txBox="1">
            <a:spLocks noChangeArrowheads="1"/>
          </p:cNvSpPr>
          <p:nvPr/>
        </p:nvSpPr>
        <p:spPr bwMode="auto">
          <a:xfrm>
            <a:off x="4551363" y="4393565"/>
            <a:ext cx="25733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2=7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99" name="AutoShape 2"/>
          <p:cNvSpPr/>
          <p:nvPr/>
        </p:nvSpPr>
        <p:spPr>
          <a:xfrm>
            <a:off x="644525" y="680085"/>
            <a:ext cx="2465388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：连加</a:t>
            </a:r>
            <a:endParaRPr lang="en-US" altLang="zh-CN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00" name="文本框 3"/>
          <p:cNvSpPr txBox="1"/>
          <p:nvPr/>
        </p:nvSpPr>
        <p:spPr>
          <a:xfrm>
            <a:off x="3428683" y="20955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40195" y="1513840"/>
            <a:ext cx="2296795" cy="3282950"/>
            <a:chOff x="10457" y="2384"/>
            <a:chExt cx="3617" cy="5170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10457" y="2384"/>
              <a:ext cx="3462" cy="2415"/>
            </a:xfrm>
            <a:prstGeom prst="wedgeRoundRectCallout">
              <a:avLst>
                <a:gd name="adj1" fmla="val -1502"/>
                <a:gd name="adj2" fmla="val 5993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你看到了什么？能提出一个问题吗？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4" name="图片 3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2000" y="4890"/>
              <a:ext cx="2074" cy="2664"/>
            </a:xfrm>
            <a:prstGeom prst="rect">
              <a:avLst/>
            </a:prstGeom>
          </p:spPr>
        </p:pic>
      </p:grpSp>
      <p:sp>
        <p:nvSpPr>
          <p:cNvPr id="2" name="AutoShape 25"/>
          <p:cNvSpPr>
            <a:spLocks noChangeArrowheads="1"/>
          </p:cNvSpPr>
          <p:nvPr/>
        </p:nvSpPr>
        <p:spPr bwMode="auto">
          <a:xfrm>
            <a:off x="609600" y="4324350"/>
            <a:ext cx="2997200" cy="578494"/>
          </a:xfrm>
          <a:prstGeom prst="wedgeRoundRectCallout">
            <a:avLst>
              <a:gd name="adj1" fmla="val -32117"/>
              <a:gd name="adj2" fmla="val -9080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一共有几只小鸡？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257550"/>
            <a:ext cx="1054735" cy="98234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76300" y="1373505"/>
            <a:ext cx="5301585" cy="2626360"/>
            <a:chOff x="2040" y="-2429"/>
            <a:chExt cx="11337" cy="582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/>
            <a:srcRect l="20861" t="19583" r="16156" b="60208"/>
            <a:stretch>
              <a:fillRect/>
            </a:stretch>
          </p:blipFill>
          <p:spPr>
            <a:xfrm>
              <a:off x="2040" y="-2429"/>
              <a:ext cx="11337" cy="582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337" h="5820">
                  <a:moveTo>
                    <a:pt x="10457" y="4125"/>
                  </a:moveTo>
                  <a:cubicBezTo>
                    <a:pt x="9984" y="4125"/>
                    <a:pt x="9600" y="4358"/>
                    <a:pt x="9600" y="4645"/>
                  </a:cubicBezTo>
                  <a:cubicBezTo>
                    <a:pt x="9600" y="4931"/>
                    <a:pt x="9984" y="5164"/>
                    <a:pt x="10457" y="5164"/>
                  </a:cubicBezTo>
                  <a:cubicBezTo>
                    <a:pt x="10930" y="5164"/>
                    <a:pt x="11314" y="4931"/>
                    <a:pt x="11314" y="4645"/>
                  </a:cubicBezTo>
                  <a:cubicBezTo>
                    <a:pt x="11314" y="4358"/>
                    <a:pt x="10930" y="4125"/>
                    <a:pt x="10457" y="4125"/>
                  </a:cubicBezTo>
                  <a:close/>
                  <a:moveTo>
                    <a:pt x="7620" y="3599"/>
                  </a:moveTo>
                  <a:cubicBezTo>
                    <a:pt x="7057" y="3599"/>
                    <a:pt x="6600" y="4002"/>
                    <a:pt x="6600" y="4499"/>
                  </a:cubicBezTo>
                  <a:cubicBezTo>
                    <a:pt x="6600" y="4996"/>
                    <a:pt x="7057" y="5399"/>
                    <a:pt x="7620" y="5399"/>
                  </a:cubicBezTo>
                  <a:cubicBezTo>
                    <a:pt x="8183" y="5399"/>
                    <a:pt x="8640" y="4996"/>
                    <a:pt x="8640" y="4499"/>
                  </a:cubicBezTo>
                  <a:cubicBezTo>
                    <a:pt x="8640" y="4002"/>
                    <a:pt x="8183" y="3599"/>
                    <a:pt x="7620" y="3599"/>
                  </a:cubicBezTo>
                  <a:close/>
                  <a:moveTo>
                    <a:pt x="0" y="0"/>
                  </a:moveTo>
                  <a:lnTo>
                    <a:pt x="11337" y="0"/>
                  </a:lnTo>
                  <a:lnTo>
                    <a:pt x="11337" y="5820"/>
                  </a:lnTo>
                  <a:lnTo>
                    <a:pt x="0" y="582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22" name="椭圆 21"/>
            <p:cNvSpPr/>
            <p:nvPr/>
          </p:nvSpPr>
          <p:spPr>
            <a:xfrm>
              <a:off x="8640" y="1070"/>
              <a:ext cx="2160" cy="2020"/>
            </a:xfrm>
            <a:prstGeom prst="ellipse">
              <a:avLst/>
            </a:prstGeom>
            <a:solidFill>
              <a:srgbClr val="95C38B"/>
            </a:solidFill>
            <a:ln>
              <a:solidFill>
                <a:srgbClr val="8BC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266" y="1290"/>
              <a:ext cx="2069" cy="1697"/>
            </a:xfrm>
            <a:prstGeom prst="ellipse">
              <a:avLst/>
            </a:prstGeom>
            <a:solidFill>
              <a:srgbClr val="95C38B"/>
            </a:solidFill>
            <a:ln>
              <a:solidFill>
                <a:srgbClr val="8BC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rcRect l="57527" t="32080" r="31139" b="61670"/>
          <a:stretch>
            <a:fillRect/>
          </a:stretch>
        </p:blipFill>
        <p:spPr>
          <a:xfrm>
            <a:off x="3810000" y="3028950"/>
            <a:ext cx="821690" cy="7251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40" h="1800">
                <a:moveTo>
                  <a:pt x="1020" y="0"/>
                </a:moveTo>
                <a:cubicBezTo>
                  <a:pt x="1583" y="0"/>
                  <a:pt x="2040" y="403"/>
                  <a:pt x="2040" y="900"/>
                </a:cubicBezTo>
                <a:cubicBezTo>
                  <a:pt x="2040" y="1397"/>
                  <a:pt x="1583" y="1800"/>
                  <a:pt x="1020" y="1800"/>
                </a:cubicBezTo>
                <a:cubicBezTo>
                  <a:pt x="457" y="1800"/>
                  <a:pt x="0" y="1397"/>
                  <a:pt x="0" y="900"/>
                </a:cubicBezTo>
                <a:cubicBezTo>
                  <a:pt x="0" y="403"/>
                  <a:pt x="457" y="0"/>
                  <a:pt x="1020" y="0"/>
                </a:cubicBez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76300" y="1373505"/>
            <a:ext cx="5301585" cy="2626360"/>
            <a:chOff x="2040" y="-2429"/>
            <a:chExt cx="11337" cy="582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/>
            <a:srcRect l="20861" t="19583" r="16156" b="60208"/>
            <a:stretch>
              <a:fillRect/>
            </a:stretch>
          </p:blipFill>
          <p:spPr>
            <a:xfrm>
              <a:off x="2040" y="-2429"/>
              <a:ext cx="11337" cy="582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337" h="5820">
                  <a:moveTo>
                    <a:pt x="10457" y="4125"/>
                  </a:moveTo>
                  <a:cubicBezTo>
                    <a:pt x="9984" y="4125"/>
                    <a:pt x="9600" y="4358"/>
                    <a:pt x="9600" y="4645"/>
                  </a:cubicBezTo>
                  <a:cubicBezTo>
                    <a:pt x="9600" y="4931"/>
                    <a:pt x="9984" y="5164"/>
                    <a:pt x="10457" y="5164"/>
                  </a:cubicBezTo>
                  <a:cubicBezTo>
                    <a:pt x="10930" y="5164"/>
                    <a:pt x="11314" y="4931"/>
                    <a:pt x="11314" y="4645"/>
                  </a:cubicBezTo>
                  <a:cubicBezTo>
                    <a:pt x="11314" y="4358"/>
                    <a:pt x="10930" y="4125"/>
                    <a:pt x="10457" y="4125"/>
                  </a:cubicBezTo>
                  <a:close/>
                  <a:moveTo>
                    <a:pt x="7620" y="3599"/>
                  </a:moveTo>
                  <a:cubicBezTo>
                    <a:pt x="7057" y="3599"/>
                    <a:pt x="6600" y="4002"/>
                    <a:pt x="6600" y="4499"/>
                  </a:cubicBezTo>
                  <a:cubicBezTo>
                    <a:pt x="6600" y="4996"/>
                    <a:pt x="7057" y="5399"/>
                    <a:pt x="7620" y="5399"/>
                  </a:cubicBezTo>
                  <a:cubicBezTo>
                    <a:pt x="8183" y="5399"/>
                    <a:pt x="8640" y="4996"/>
                    <a:pt x="8640" y="4499"/>
                  </a:cubicBezTo>
                  <a:cubicBezTo>
                    <a:pt x="8640" y="4002"/>
                    <a:pt x="8183" y="3599"/>
                    <a:pt x="7620" y="3599"/>
                  </a:cubicBezTo>
                  <a:close/>
                  <a:moveTo>
                    <a:pt x="0" y="0"/>
                  </a:moveTo>
                  <a:lnTo>
                    <a:pt x="11337" y="0"/>
                  </a:lnTo>
                  <a:lnTo>
                    <a:pt x="11337" y="5820"/>
                  </a:lnTo>
                  <a:lnTo>
                    <a:pt x="0" y="582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22" name="椭圆 21"/>
            <p:cNvSpPr/>
            <p:nvPr/>
          </p:nvSpPr>
          <p:spPr>
            <a:xfrm>
              <a:off x="8640" y="1070"/>
              <a:ext cx="2160" cy="2020"/>
            </a:xfrm>
            <a:prstGeom prst="ellipse">
              <a:avLst/>
            </a:prstGeom>
            <a:solidFill>
              <a:srgbClr val="95C38B"/>
            </a:solidFill>
            <a:ln>
              <a:solidFill>
                <a:srgbClr val="8BC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266" y="1290"/>
              <a:ext cx="2069" cy="1697"/>
            </a:xfrm>
            <a:prstGeom prst="ellipse">
              <a:avLst/>
            </a:prstGeom>
            <a:solidFill>
              <a:srgbClr val="95C38B"/>
            </a:solidFill>
            <a:ln>
              <a:solidFill>
                <a:srgbClr val="8BC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 Box 46"/>
          <p:cNvSpPr txBox="1">
            <a:spLocks noChangeArrowheads="1"/>
          </p:cNvSpPr>
          <p:nvPr/>
        </p:nvSpPr>
        <p:spPr bwMode="auto">
          <a:xfrm>
            <a:off x="5661025" y="4145280"/>
            <a:ext cx="17278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AutoShape 25"/>
          <p:cNvSpPr>
            <a:spLocks noChangeArrowheads="1"/>
          </p:cNvSpPr>
          <p:nvPr/>
        </p:nvSpPr>
        <p:spPr bwMode="auto">
          <a:xfrm>
            <a:off x="897255" y="4143375"/>
            <a:ext cx="3994150" cy="578382"/>
          </a:xfrm>
          <a:prstGeom prst="wedgeRoundRectCallout">
            <a:avLst>
              <a:gd name="adj1" fmla="val -32117"/>
              <a:gd name="adj2" fmla="val -9080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现在一共有多少只呢？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l="57527" t="32080" r="31139" b="61670"/>
          <a:stretch>
            <a:fillRect/>
          </a:stretch>
        </p:blipFill>
        <p:spPr>
          <a:xfrm>
            <a:off x="3810000" y="3028950"/>
            <a:ext cx="821690" cy="7251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40" h="1800">
                <a:moveTo>
                  <a:pt x="1020" y="0"/>
                </a:moveTo>
                <a:cubicBezTo>
                  <a:pt x="1583" y="0"/>
                  <a:pt x="2040" y="403"/>
                  <a:pt x="2040" y="900"/>
                </a:cubicBezTo>
                <a:cubicBezTo>
                  <a:pt x="2040" y="1397"/>
                  <a:pt x="1583" y="1800"/>
                  <a:pt x="1020" y="1800"/>
                </a:cubicBezTo>
                <a:cubicBezTo>
                  <a:pt x="457" y="1800"/>
                  <a:pt x="0" y="1397"/>
                  <a:pt x="0" y="900"/>
                </a:cubicBezTo>
                <a:cubicBezTo>
                  <a:pt x="0" y="403"/>
                  <a:pt x="457" y="0"/>
                  <a:pt x="102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/>
          <a:srcRect l="74194" t="33906" r="16284" b="62486"/>
          <a:stretch>
            <a:fillRect/>
          </a:stretch>
        </p:blipFill>
        <p:spPr>
          <a:xfrm>
            <a:off x="4953000" y="3155315"/>
            <a:ext cx="834390" cy="5060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4" h="1039">
                <a:moveTo>
                  <a:pt x="857" y="0"/>
                </a:moveTo>
                <a:cubicBezTo>
                  <a:pt x="1330" y="0"/>
                  <a:pt x="1714" y="233"/>
                  <a:pt x="1714" y="520"/>
                </a:cubicBezTo>
                <a:cubicBezTo>
                  <a:pt x="1714" y="806"/>
                  <a:pt x="1330" y="1039"/>
                  <a:pt x="857" y="1039"/>
                </a:cubicBezTo>
                <a:cubicBezTo>
                  <a:pt x="384" y="1039"/>
                  <a:pt x="0" y="806"/>
                  <a:pt x="0" y="520"/>
                </a:cubicBezTo>
                <a:cubicBezTo>
                  <a:pt x="0" y="233"/>
                  <a:pt x="384" y="0"/>
                  <a:pt x="857" y="0"/>
                </a:cubicBez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013075" y="3309303"/>
            <a:ext cx="3368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3287713" y="4001453"/>
            <a:ext cx="863600" cy="282575"/>
            <a:chOff x="0" y="0"/>
            <a:chExt cx="590" cy="90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284538" y="4217353"/>
            <a:ext cx="838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3881438" y="4004628"/>
            <a:ext cx="1071562" cy="676275"/>
            <a:chOff x="0" y="0"/>
            <a:chExt cx="378" cy="272"/>
          </a:xfrm>
        </p:grpSpPr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0" y="272"/>
              <a:ext cx="37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378" y="0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5516563" y="3310890"/>
            <a:ext cx="800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9715" y="667385"/>
            <a:ext cx="5895975" cy="1120775"/>
            <a:chOff x="2640" y="929"/>
            <a:chExt cx="9285" cy="1765"/>
          </a:xfrm>
        </p:grpSpPr>
        <p:grpSp>
          <p:nvGrpSpPr>
            <p:cNvPr id="15" name="组合 14"/>
            <p:cNvGrpSpPr/>
            <p:nvPr/>
          </p:nvGrpSpPr>
          <p:grpSpPr>
            <a:xfrm>
              <a:off x="2640" y="1410"/>
              <a:ext cx="8241" cy="1080"/>
              <a:chOff x="1920" y="2010"/>
              <a:chExt cx="8240" cy="1080"/>
            </a:xfrm>
          </p:grpSpPr>
          <p:sp>
            <p:nvSpPr>
              <p:cNvPr id="13" name="圆角矩形标注 12"/>
              <p:cNvSpPr/>
              <p:nvPr/>
            </p:nvSpPr>
            <p:spPr>
              <a:xfrm>
                <a:off x="1920" y="2010"/>
                <a:ext cx="7319" cy="1080"/>
              </a:xfrm>
              <a:prstGeom prst="wedgeRoundRectCallout">
                <a:avLst>
                  <a:gd name="adj1" fmla="val 59810"/>
                  <a:gd name="adj2" fmla="val -11203"/>
                  <a:gd name="adj3" fmla="val 16667"/>
                </a:avLst>
              </a:prstGeom>
              <a:solidFill>
                <a:schemeClr val="bg1"/>
              </a:solidFill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349" name="矩形 7"/>
              <p:cNvSpPr/>
              <p:nvPr/>
            </p:nvSpPr>
            <p:spPr>
              <a:xfrm>
                <a:off x="2045" y="2010"/>
                <a:ext cx="8115" cy="10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</a:rPr>
                  <a:t>你会计算这个算式吗？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6" name="图片 15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0551" y="929"/>
              <a:ext cx="1374" cy="1765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1922145"/>
            <a:ext cx="5162550" cy="1247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2400" y="659765"/>
            <a:ext cx="8467090" cy="4289425"/>
            <a:chOff x="11831" y="858"/>
            <a:chExt cx="13334" cy="6755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12300" y="858"/>
              <a:ext cx="12865" cy="4026"/>
            </a:xfrm>
            <a:prstGeom prst="wedgeRoundRectCallout">
              <a:avLst>
                <a:gd name="adj1" fmla="val -40516"/>
                <a:gd name="adj2" fmla="val 6263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计算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连加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算式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时，按照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从左到右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的顺序计算，先把前两个数相加，再把得数与第三个数相加。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7" name="图片 6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31" y="4949"/>
              <a:ext cx="2074" cy="266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/>
          <a:srcRect l="21078" t="45559" r="16367" b="36521"/>
          <a:stretch>
            <a:fillRect/>
          </a:stretch>
        </p:blipFill>
        <p:spPr>
          <a:xfrm>
            <a:off x="644525" y="1180465"/>
            <a:ext cx="5798185" cy="2658110"/>
          </a:xfrm>
          <a:prstGeom prst="rect">
            <a:avLst/>
          </a:prstGeom>
        </p:spPr>
      </p:pic>
      <p:sp>
        <p:nvSpPr>
          <p:cNvPr id="16395" name="AutoShape 2"/>
          <p:cNvSpPr/>
          <p:nvPr/>
        </p:nvSpPr>
        <p:spPr>
          <a:xfrm>
            <a:off x="644525" y="527050"/>
            <a:ext cx="2465388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：连减</a:t>
            </a:r>
            <a:endParaRPr lang="en-US" altLang="zh-CN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29400" y="819150"/>
            <a:ext cx="2335530" cy="3977640"/>
            <a:chOff x="10440" y="1290"/>
            <a:chExt cx="3678" cy="6264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10440" y="1290"/>
              <a:ext cx="3678" cy="3166"/>
            </a:xfrm>
            <a:prstGeom prst="wedgeRoundRectCallout">
              <a:avLst>
                <a:gd name="adj1" fmla="val 19738"/>
                <a:gd name="adj2" fmla="val 6025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你又看到了什么？还能提出一个问题吗？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7" name="图片 6" descr="老师8 拷贝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 flipH="1">
              <a:off x="12000" y="4890"/>
              <a:ext cx="2074" cy="2664"/>
            </a:xfrm>
            <a:prstGeom prst="rect">
              <a:avLst/>
            </a:prstGeom>
          </p:spPr>
        </p:pic>
      </p:grpSp>
      <p:sp>
        <p:nvSpPr>
          <p:cNvPr id="3" name="AutoShape 25"/>
          <p:cNvSpPr>
            <a:spLocks noChangeArrowheads="1"/>
          </p:cNvSpPr>
          <p:nvPr/>
        </p:nvSpPr>
        <p:spPr bwMode="auto">
          <a:xfrm>
            <a:off x="381000" y="4095750"/>
            <a:ext cx="2677160" cy="578446"/>
          </a:xfrm>
          <a:prstGeom prst="wedgeRoundRectCallout">
            <a:avLst>
              <a:gd name="adj1" fmla="val -18382"/>
              <a:gd name="adj2" fmla="val -11871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还剩几只小鸡？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Text Box 46"/>
          <p:cNvSpPr txBox="1">
            <a:spLocks noChangeArrowheads="1"/>
          </p:cNvSpPr>
          <p:nvPr/>
        </p:nvSpPr>
        <p:spPr bwMode="auto">
          <a:xfrm>
            <a:off x="4762500" y="4117975"/>
            <a:ext cx="28606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zh-CN" sz="3200" b="1" strike="noStrike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3200" b="1" strike="noStrike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587625" y="3049588"/>
            <a:ext cx="3368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400" b="1" strike="noStrike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2862263" y="3741738"/>
            <a:ext cx="863600" cy="282575"/>
            <a:chOff x="0" y="0"/>
            <a:chExt cx="590" cy="90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859088" y="3957638"/>
            <a:ext cx="838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3455988" y="3744913"/>
            <a:ext cx="1071562" cy="676275"/>
            <a:chOff x="0" y="0"/>
            <a:chExt cx="378" cy="272"/>
          </a:xfrm>
        </p:grpSpPr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0" y="272"/>
              <a:ext cx="37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378" y="0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5091113" y="3051175"/>
            <a:ext cx="800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00200" y="488315"/>
            <a:ext cx="6105525" cy="1120140"/>
            <a:chOff x="2640" y="763"/>
            <a:chExt cx="9615" cy="1764"/>
          </a:xfrm>
        </p:grpSpPr>
        <p:grpSp>
          <p:nvGrpSpPr>
            <p:cNvPr id="21" name="组合 20"/>
            <p:cNvGrpSpPr/>
            <p:nvPr/>
          </p:nvGrpSpPr>
          <p:grpSpPr>
            <a:xfrm>
              <a:off x="2640" y="1410"/>
              <a:ext cx="8241" cy="1080"/>
              <a:chOff x="1920" y="2010"/>
              <a:chExt cx="8240" cy="1080"/>
            </a:xfrm>
          </p:grpSpPr>
          <p:sp>
            <p:nvSpPr>
              <p:cNvPr id="22" name="圆角矩形标注 21"/>
              <p:cNvSpPr/>
              <p:nvPr/>
            </p:nvSpPr>
            <p:spPr>
              <a:xfrm>
                <a:off x="1920" y="2010"/>
                <a:ext cx="7319" cy="1080"/>
              </a:xfrm>
              <a:prstGeom prst="wedgeRoundRectCallout">
                <a:avLst>
                  <a:gd name="adj1" fmla="val 59195"/>
                  <a:gd name="adj2" fmla="val -38611"/>
                  <a:gd name="adj3" fmla="val 16667"/>
                </a:avLst>
              </a:prstGeom>
              <a:solidFill>
                <a:schemeClr val="bg1"/>
              </a:solidFill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349" name="矩形 7"/>
              <p:cNvSpPr/>
              <p:nvPr/>
            </p:nvSpPr>
            <p:spPr>
              <a:xfrm>
                <a:off x="2045" y="2010"/>
                <a:ext cx="8115" cy="10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</a:rPr>
                  <a:t>你会计算这个算式吗？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23" name="图片 22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0881" y="763"/>
              <a:ext cx="1374" cy="1765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/>
          <a:srcRect l="39267" t="56073" r="16367" b="36521"/>
          <a:stretch>
            <a:fillRect/>
          </a:stretch>
        </p:blipFill>
        <p:spPr>
          <a:xfrm>
            <a:off x="1981200" y="1811655"/>
            <a:ext cx="4112260" cy="1098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664,&quot;width&quot;:2074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</Words>
  <Application>WPS 演示</Application>
  <PresentationFormat>全屏显示(16:9)</PresentationFormat>
  <Paragraphs>180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703</cp:revision>
  <dcterms:created xsi:type="dcterms:W3CDTF">2015-05-29T07:51:00Z</dcterms:created>
  <dcterms:modified xsi:type="dcterms:W3CDTF">2023-09-28T13:09:11Z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