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3" r:id="rId3"/>
  </p:sldMasterIdLst>
  <p:notesMasterIdLst>
    <p:notesMasterId r:id="rId6"/>
  </p:notesMasterIdLst>
  <p:handoutMasterIdLst>
    <p:handoutMasterId r:id="rId26"/>
  </p:handoutMasterIdLst>
  <p:sldIdLst>
    <p:sldId id="266" r:id="rId4"/>
    <p:sldId id="267" r:id="rId5"/>
    <p:sldId id="261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90" r:id="rId22"/>
    <p:sldId id="291" r:id="rId23"/>
    <p:sldId id="260" r:id="rId24"/>
    <p:sldId id="293" r:id="rId25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1954FA"/>
    <a:srgbClr val="FAFAFA"/>
    <a:srgbClr val="197DE1"/>
    <a:srgbClr val="2B99FF"/>
    <a:srgbClr val="187DE2"/>
    <a:srgbClr val="85CC2A"/>
    <a:srgbClr val="0D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31"/>
    <p:restoredTop sz="94793"/>
  </p:normalViewPr>
  <p:slideViewPr>
    <p:cSldViewPr snapToGrid="0" snapToObjects="1" showGuides="1">
      <p:cViewPr varScale="1">
        <p:scale>
          <a:sx n="142" d="100"/>
          <a:sy n="142" d="100"/>
        </p:scale>
        <p:origin x="200" y="416"/>
      </p:cViewPr>
      <p:guideLst>
        <p:guide orient="horz" pos="2159"/>
        <p:guide pos="384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125" d="100"/>
          <a:sy n="125" d="100"/>
        </p:scale>
        <p:origin x="3704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7EBA9-3444-E04A-9969-BF4995D1A33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83A80B-8070-D746-9113-42D61D085EC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ECD749-68E1-C644-A85F-08C8F056BB6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三角形 56"/>
          <p:cNvSpPr/>
          <p:nvPr userDrawn="1"/>
        </p:nvSpPr>
        <p:spPr>
          <a:xfrm rot="10800000">
            <a:off x="1216097" y="-1"/>
            <a:ext cx="1373510" cy="974939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8" name="三角形 57"/>
          <p:cNvSpPr/>
          <p:nvPr userDrawn="1"/>
        </p:nvSpPr>
        <p:spPr>
          <a:xfrm rot="10800000">
            <a:off x="393060" y="-3"/>
            <a:ext cx="1803488" cy="1280143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3823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275467" y="1643062"/>
            <a:ext cx="4916534" cy="6336331"/>
          </a:xfrm>
          <a:prstGeom prst="rect">
            <a:avLst/>
          </a:prstGeom>
        </p:spPr>
      </p:pic>
      <p:sp>
        <p:nvSpPr>
          <p:cNvPr id="56" name="矩形 55"/>
          <p:cNvSpPr/>
          <p:nvPr userDrawn="1"/>
        </p:nvSpPr>
        <p:spPr>
          <a:xfrm>
            <a:off x="1" y="1117661"/>
            <a:ext cx="8372876" cy="4565111"/>
          </a:xfrm>
          <a:prstGeom prst="rect">
            <a:avLst/>
          </a:prstGeom>
          <a:solidFill>
            <a:srgbClr val="197DE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45" name="文本框 44"/>
          <p:cNvSpPr txBox="1"/>
          <p:nvPr userDrawn="1"/>
        </p:nvSpPr>
        <p:spPr>
          <a:xfrm>
            <a:off x="9758597" y="93388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46" name="平行四边形 45"/>
          <p:cNvSpPr/>
          <p:nvPr userDrawn="1"/>
        </p:nvSpPr>
        <p:spPr>
          <a:xfrm>
            <a:off x="39306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平行四边形 46"/>
          <p:cNvSpPr/>
          <p:nvPr userDrawn="1"/>
        </p:nvSpPr>
        <p:spPr>
          <a:xfrm>
            <a:off x="66699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平行四边形 47"/>
          <p:cNvSpPr/>
          <p:nvPr userDrawn="1"/>
        </p:nvSpPr>
        <p:spPr>
          <a:xfrm>
            <a:off x="94093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3" name="图片 42"/>
          <p:cNvPicPr>
            <a:picLocks noChangeAspect="1"/>
          </p:cNvPicPr>
          <p:nvPr userDrawn="1"/>
        </p:nvPicPr>
        <p:blipFill>
          <a:blip r:embed="rId4" cstate="screen"/>
          <a:srcRect r="65887"/>
          <a:stretch>
            <a:fillRect/>
          </a:stretch>
        </p:blipFill>
        <p:spPr>
          <a:xfrm>
            <a:off x="393065" y="278765"/>
            <a:ext cx="527685" cy="471170"/>
          </a:xfrm>
          <a:prstGeom prst="rect">
            <a:avLst/>
          </a:prstGeom>
        </p:spPr>
      </p:pic>
      <p:sp>
        <p:nvSpPr>
          <p:cNvPr id="59" name="矩形 58"/>
          <p:cNvSpPr/>
          <p:nvPr userDrawn="1"/>
        </p:nvSpPr>
        <p:spPr>
          <a:xfrm>
            <a:off x="8410352" y="1117661"/>
            <a:ext cx="180000" cy="4564800"/>
          </a:xfrm>
          <a:prstGeom prst="rect">
            <a:avLst/>
          </a:prstGeom>
          <a:solidFill>
            <a:srgbClr val="197DE1">
              <a:alpha val="9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60" name="矩形 59"/>
          <p:cNvSpPr/>
          <p:nvPr userDrawn="1"/>
        </p:nvSpPr>
        <p:spPr>
          <a:xfrm>
            <a:off x="8627827" y="1117661"/>
            <a:ext cx="90000" cy="4565111"/>
          </a:xfrm>
          <a:prstGeom prst="rect">
            <a:avLst/>
          </a:prstGeom>
          <a:solidFill>
            <a:srgbClr val="197DE1">
              <a:alpha val="7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13" name="平行四边形 12"/>
          <p:cNvSpPr/>
          <p:nvPr userDrawn="1"/>
        </p:nvSpPr>
        <p:spPr>
          <a:xfrm>
            <a:off x="121486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平行四边形 13"/>
          <p:cNvSpPr/>
          <p:nvPr userDrawn="1"/>
        </p:nvSpPr>
        <p:spPr>
          <a:xfrm>
            <a:off x="148880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155324"/>
            <a:ext cx="2466753" cy="604986"/>
          </a:xfrm>
          <a:prstGeom prst="rect">
            <a:avLst/>
          </a:prstGeom>
          <a:gradFill flip="none" rotWithShape="1">
            <a:gsLst>
              <a:gs pos="0">
                <a:srgbClr val="FAFAFA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220941" y="240693"/>
            <a:ext cx="434248" cy="43424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55189" y="240693"/>
            <a:ext cx="1605280" cy="478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>
              <a:defRPr kumimoji="1" lang="zh-CN" altLang="en-US" sz="28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lvl="0"/>
            <a:r>
              <a:rPr kumimoji="1" lang="zh-CN" altLang="en-US" dirty="0"/>
              <a:t>复习新知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1117660"/>
            <a:ext cx="6951407" cy="4565111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1386348" y="331204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1386348" y="2082886"/>
            <a:ext cx="3474043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5" cstate="screen">
            <a:alphaModFix amt="50000"/>
          </a:blip>
          <a:srcRect t="820" b="82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tif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8459" y="3609753"/>
            <a:ext cx="5222274" cy="626534"/>
            <a:chOff x="1068459" y="3609753"/>
            <a:chExt cx="5222274" cy="626534"/>
          </a:xfrm>
        </p:grpSpPr>
        <p:grpSp>
          <p:nvGrpSpPr>
            <p:cNvPr id="7" name="组合 6"/>
            <p:cNvGrpSpPr/>
            <p:nvPr/>
          </p:nvGrpSpPr>
          <p:grpSpPr>
            <a:xfrm>
              <a:off x="1068459" y="3609753"/>
              <a:ext cx="5222274" cy="626534"/>
              <a:chOff x="854157" y="4555679"/>
              <a:chExt cx="5027541" cy="626534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152400" dist="50800" dir="13500000" algn="br" rotWithShape="0">
                  <a:schemeClr val="accent5">
                    <a:lumMod val="60000"/>
                    <a:lumOff val="40000"/>
                    <a:alpha val="7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50800" dist="50800" dir="2700000" algn="tl" rotWithShape="0">
                  <a:srgbClr val="1954FA">
                    <a:alpha val="7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121845" y="3722965"/>
              <a:ext cx="5115503" cy="398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小学数学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人教版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五年级上册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第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五单元</a:t>
              </a:r>
              <a:endParaRPr kumimoji="1"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146" name="矩形 35"/>
          <p:cNvSpPr>
            <a:spLocks noChangeArrowheads="1"/>
          </p:cNvSpPr>
          <p:nvPr/>
        </p:nvSpPr>
        <p:spPr bwMode="auto">
          <a:xfrm>
            <a:off x="1122045" y="2252345"/>
            <a:ext cx="4122420" cy="645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实际问题与方程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2</a:t>
            </a:r>
            <a:endParaRPr kumimoji="0" lang="en-US" altLang="zh-CN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 pitchFamily="34" charset="-122"/>
              <a:ea typeface="思源黑体 CN Bold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31" name="文本框 30"/>
          <p:cNvSpPr txBox="1"/>
          <p:nvPr/>
        </p:nvSpPr>
        <p:spPr>
          <a:xfrm>
            <a:off x="3890963" y="1403350"/>
            <a:ext cx="47561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陆地面积＋海洋面积＝地球表面积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2" name="Text Box 10"/>
          <p:cNvSpPr txBox="1"/>
          <p:nvPr/>
        </p:nvSpPr>
        <p:spPr>
          <a:xfrm>
            <a:off x="1601788" y="1866900"/>
            <a:ext cx="920273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解：设陆地面积x亿平方千米，海洋面积为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2.4x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亿平方千米。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549525" y="2873375"/>
            <a:ext cx="3046413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x+2.4x＝5.1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270125" y="4043363"/>
            <a:ext cx="3240088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3.4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x÷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3.4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5.1÷3.4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289175" y="3446463"/>
            <a:ext cx="3046413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(1+2.4)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x＝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5.1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402013" y="4622800"/>
            <a:ext cx="1341437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x＝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1.5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08200" y="5202238"/>
            <a:ext cx="5268913" cy="12001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宋体" panose="02010600030101010101" pitchFamily="2" charset="-122"/>
              </a:rPr>
              <a:t>海洋面积：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宋体" panose="02010600030101010101" pitchFamily="2" charset="-122"/>
              </a:rPr>
              <a:t>  2.4x=2.4×1.5=3.6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宋体" panose="02010600030101010101" pitchFamily="2" charset="-122"/>
              </a:rPr>
              <a:t>（亿平方千米）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275513" y="2892425"/>
            <a:ext cx="4487862" cy="1754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检验：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1.5+3.6=5.1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所以：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x=1.5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是方程x+2.4x＝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    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5.1 的解。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75513" y="4768850"/>
            <a:ext cx="4386262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答：陆地面积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亿平方千米，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海洋面积为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3.6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亿平方千米。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5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charRg st="15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52">
                                            <p:txEl>
                                              <p:charRg st="15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charRg st="34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52">
                                            <p:txEl>
                                              <p:charRg st="34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7" grpId="0"/>
      <p:bldP spid="43" grpId="0"/>
      <p:bldP spid="46" grpId="0"/>
      <p:bldP spid="47" grpId="0"/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577465" y="732790"/>
            <a:ext cx="6430010" cy="2030095"/>
          </a:xfrm>
          <a:prstGeom prst="rect">
            <a:avLst/>
          </a:prstGeom>
          <a:solidFill>
            <a:schemeClr val="accent4"/>
          </a:solidFill>
        </p:spPr>
        <p:txBody>
          <a:bodyPr wrap="square">
            <a:spAutoFit/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议一议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：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当题目中出现两个未知数时，怎样利用题中两个条件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解答？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20190" y="3172143"/>
            <a:ext cx="10090150" cy="738188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（</a:t>
            </a:r>
            <a:r>
              <a:rPr kumimoji="0" lang="en-US" altLang="zh-CN" sz="2800" b="1" kern="120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1</a:t>
            </a:r>
            <a:r>
              <a:rPr kumimoji="0" lang="zh-CN" altLang="en-US" sz="2800" b="1" kern="120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）设未知数时，一个设为</a:t>
            </a:r>
            <a:r>
              <a:rPr kumimoji="0" lang="en-US" altLang="zh-CN" sz="2800" b="1" kern="120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x</a:t>
            </a:r>
            <a:r>
              <a:rPr kumimoji="0" lang="zh-CN" altLang="en-US" sz="2800" b="1" kern="120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，另一个用含有</a:t>
            </a:r>
            <a:r>
              <a:rPr kumimoji="0" lang="en-US" altLang="zh-CN" sz="2800" b="1" kern="120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x</a:t>
            </a:r>
            <a:r>
              <a:rPr kumimoji="0" lang="zh-CN" altLang="en-US" sz="2800" b="1" kern="120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式子表示。</a:t>
            </a:r>
            <a:endParaRPr kumimoji="0" lang="zh-CN" altLang="en-US" sz="2800" b="1" kern="1200" cap="none" spc="0" normalizeH="0" baseline="0" noProof="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14270" y="4319905"/>
            <a:ext cx="8582025" cy="738188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（</a:t>
            </a:r>
            <a:r>
              <a:rPr kumimoji="0" lang="en-US" altLang="zh-CN" sz="2800" b="1" kern="120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2</a:t>
            </a:r>
            <a:r>
              <a:rPr kumimoji="0" lang="zh-CN" altLang="en-US" sz="2800" b="1" kern="120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）一个条件帮助设未知数，一个条件帮助列方程。       </a:t>
            </a:r>
            <a:endParaRPr kumimoji="0" lang="zh-CN" altLang="en-US" sz="2800" b="1" kern="1200" cap="none" spc="0" normalizeH="0" baseline="0" noProof="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3556000" y="1017270"/>
            <a:ext cx="5080000" cy="583565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>
            <a:spAutoFit/>
          </a:bodyPr>
          <a:p>
            <a:pPr indent="0" algn="ctr"/>
            <a:r>
              <a:rPr lang="zh-CN" sz="3200" b="0">
                <a:ea typeface="宋体" panose="02010600030101010101" pitchFamily="2" charset="-122"/>
              </a:rPr>
              <a:t>填一填。</a:t>
            </a:r>
            <a:endParaRPr lang="zh-CN" altLang="en-US" sz="3200" b="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36040" y="1890395"/>
            <a:ext cx="10027920" cy="452310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marL="133350" indent="-133350">
              <a:lnSpc>
                <a:spcPct val="200000"/>
              </a:lnSpc>
            </a:pPr>
            <a:r>
              <a:rPr lang="zh-CN" sz="2400" b="0">
                <a:solidFill>
                  <a:srgbClr val="333333"/>
                </a:solidFill>
                <a:ea typeface="宋体" panose="02010600030101010101" pitchFamily="2" charset="-122"/>
              </a:rPr>
              <a:t>（</a:t>
            </a:r>
            <a:r>
              <a:rPr lang="zh-CN" sz="2400" b="0">
                <a:solidFill>
                  <a:srgbClr val="333333"/>
                </a:solidFill>
                <a:ea typeface="宋体" panose="02010600030101010101" pitchFamily="2" charset="-122"/>
                <a:cs typeface="+mn-cs"/>
              </a:rPr>
              <a:t>1）</a:t>
            </a:r>
            <a:r>
              <a:rPr lang="zh-CN" sz="2400" b="0">
                <a:solidFill>
                  <a:srgbClr val="333333"/>
                </a:solidFill>
                <a:ea typeface="宋体" panose="02010600030101010101" pitchFamily="2" charset="-122"/>
              </a:rPr>
              <a:t>公园有杨树</a:t>
            </a:r>
            <a:r>
              <a:rPr lang="en-US" sz="2400" b="0">
                <a:solidFill>
                  <a:srgbClr val="333333"/>
                </a:solidFill>
                <a:latin typeface="宋体" panose="02010600030101010101" pitchFamily="2" charset="-122"/>
                <a:cs typeface="+mn-cs"/>
              </a:rPr>
              <a:t>x</a:t>
            </a:r>
            <a:r>
              <a:rPr lang="zh-CN" sz="2400" b="0">
                <a:solidFill>
                  <a:srgbClr val="333333"/>
                </a:solidFill>
                <a:ea typeface="宋体" panose="02010600030101010101" pitchFamily="2" charset="-122"/>
              </a:rPr>
              <a:t>棵，柳树棵数是杨树的</a:t>
            </a:r>
            <a:r>
              <a:rPr lang="en-US" sz="2400" b="0">
                <a:solidFill>
                  <a:srgbClr val="333333"/>
                </a:solidFill>
                <a:latin typeface="宋体" panose="02010600030101010101" pitchFamily="2" charset="-122"/>
              </a:rPr>
              <a:t>3</a:t>
            </a:r>
            <a:r>
              <a:rPr lang="zh-CN" sz="2400" b="0">
                <a:solidFill>
                  <a:srgbClr val="333333"/>
                </a:solidFill>
                <a:ea typeface="宋体" panose="02010600030101010101" pitchFamily="2" charset="-122"/>
              </a:rPr>
              <a:t>倍，柳树有</a:t>
            </a:r>
            <a:r>
              <a:rPr lang="en-US" sz="2400" b="0">
                <a:solidFill>
                  <a:srgbClr val="333333"/>
                </a:solidFill>
                <a:latin typeface="宋体" panose="02010600030101010101" pitchFamily="2" charset="-122"/>
                <a:cs typeface="+mn-cs"/>
              </a:rPr>
              <a:t> (         )</a:t>
            </a:r>
            <a:r>
              <a:rPr lang="zh-CN" sz="2400" b="0">
                <a:solidFill>
                  <a:srgbClr val="333333"/>
                </a:solidFill>
                <a:ea typeface="宋体" panose="02010600030101010101" pitchFamily="2" charset="-122"/>
              </a:rPr>
              <a:t>棵，杨树、柳树共有</a:t>
            </a:r>
            <a:r>
              <a:rPr lang="en-US" sz="2400" b="0">
                <a:solidFill>
                  <a:srgbClr val="333333"/>
                </a:solidFill>
                <a:latin typeface="宋体" panose="02010600030101010101" pitchFamily="2" charset="-122"/>
                <a:cs typeface="+mn-cs"/>
              </a:rPr>
              <a:t>(          )</a:t>
            </a:r>
            <a:r>
              <a:rPr lang="zh-CN" sz="2400" b="0">
                <a:solidFill>
                  <a:srgbClr val="333333"/>
                </a:solidFill>
                <a:ea typeface="宋体" panose="02010600030101010101" pitchFamily="2" charset="-122"/>
              </a:rPr>
              <a:t>棵。</a:t>
            </a:r>
            <a:r>
              <a:rPr lang="en-US" sz="2400" b="0">
                <a:solidFill>
                  <a:srgbClr val="333333"/>
                </a:solidFill>
                <a:latin typeface="宋体" panose="02010600030101010101" pitchFamily="2" charset="-122"/>
                <a:cs typeface="+mn-cs"/>
              </a:rPr>
              <a:t> </a:t>
            </a:r>
            <a:r>
              <a:rPr lang="zh-CN" sz="2400" b="0">
                <a:solidFill>
                  <a:srgbClr val="333333"/>
                </a:solidFill>
                <a:ea typeface="宋体" panose="02010600030101010101" pitchFamily="2" charset="-122"/>
              </a:rPr>
              <a:t>（</a:t>
            </a:r>
            <a:r>
              <a:rPr lang="en-US" sz="2400" b="0">
                <a:solidFill>
                  <a:srgbClr val="333333"/>
                </a:solidFill>
                <a:latin typeface="宋体" panose="02010600030101010101" pitchFamily="2" charset="-122"/>
                <a:cs typeface="+mn-cs"/>
              </a:rPr>
              <a:t>2</a:t>
            </a:r>
            <a:r>
              <a:rPr lang="zh-CN" sz="2400" b="0">
                <a:solidFill>
                  <a:srgbClr val="333333"/>
                </a:solidFill>
                <a:ea typeface="宋体" panose="02010600030101010101" pitchFamily="2" charset="-122"/>
              </a:rPr>
              <a:t>）五年级有男生</a:t>
            </a:r>
            <a:r>
              <a:rPr lang="en-US" sz="2400" b="0">
                <a:solidFill>
                  <a:srgbClr val="333333"/>
                </a:solidFill>
                <a:latin typeface="宋体" panose="02010600030101010101" pitchFamily="2" charset="-122"/>
              </a:rPr>
              <a:t>m</a:t>
            </a:r>
            <a:r>
              <a:rPr lang="zh-CN" sz="2400" b="0">
                <a:solidFill>
                  <a:srgbClr val="333333"/>
                </a:solidFill>
                <a:ea typeface="宋体" panose="02010600030101010101" pitchFamily="2" charset="-122"/>
              </a:rPr>
              <a:t>人，女生的人数是男生的</a:t>
            </a:r>
            <a:r>
              <a:rPr lang="en-US" sz="2400" b="0">
                <a:solidFill>
                  <a:srgbClr val="333333"/>
                </a:solidFill>
                <a:latin typeface="宋体" panose="02010600030101010101" pitchFamily="2" charset="-122"/>
                <a:cs typeface="+mn-cs"/>
              </a:rPr>
              <a:t>1.</a:t>
            </a:r>
            <a:r>
              <a:rPr lang="en-US" sz="2400" b="0">
                <a:solidFill>
                  <a:srgbClr val="333333"/>
                </a:solidFill>
                <a:latin typeface="宋体" panose="02010600030101010101" pitchFamily="2" charset="-122"/>
              </a:rPr>
              <a:t>2</a:t>
            </a:r>
            <a:r>
              <a:rPr lang="zh-CN" sz="2400" b="0">
                <a:solidFill>
                  <a:srgbClr val="333333"/>
                </a:solidFill>
                <a:ea typeface="宋体" panose="02010600030101010101" pitchFamily="2" charset="-122"/>
              </a:rPr>
              <a:t>倍，那么，</a:t>
            </a:r>
            <a:r>
              <a:rPr lang="en-US" sz="2400" b="0">
                <a:solidFill>
                  <a:srgbClr val="333333"/>
                </a:solidFill>
                <a:latin typeface="宋体" panose="02010600030101010101" pitchFamily="2" charset="-122"/>
                <a:cs typeface="+mn-cs"/>
              </a:rPr>
              <a:t>   </a:t>
            </a:r>
            <a:r>
              <a:rPr lang="en-US" sz="2400" b="0">
                <a:solidFill>
                  <a:srgbClr val="333333"/>
                </a:solidFill>
                <a:latin typeface="宋体" panose="02010600030101010101" pitchFamily="2" charset="-122"/>
              </a:rPr>
              <a:t>m+1.2</a:t>
            </a:r>
            <a:r>
              <a:rPr lang="zh-CN" sz="2400" b="0">
                <a:solidFill>
                  <a:srgbClr val="333333"/>
                </a:solidFill>
                <a:ea typeface="宋体" panose="02010600030101010101" pitchFamily="2" charset="-122"/>
              </a:rPr>
              <a:t>m表示(     </a:t>
            </a:r>
            <a:r>
              <a:rPr lang="en-US" sz="2400" b="0">
                <a:solidFill>
                  <a:srgbClr val="333333"/>
                </a:solidFill>
                <a:latin typeface="宋体" panose="02010600030101010101" pitchFamily="2" charset="-122"/>
                <a:cs typeface="+mn-cs"/>
              </a:rPr>
              <a:t>                                 </a:t>
            </a:r>
            <a:r>
              <a:rPr lang="zh-CN" sz="2400" b="0">
                <a:solidFill>
                  <a:srgbClr val="333333"/>
                </a:solidFill>
                <a:ea typeface="宋体" panose="02010600030101010101" pitchFamily="2" charset="-122"/>
              </a:rPr>
              <a:t>)，</a:t>
            </a:r>
            <a:r>
              <a:rPr lang="en-US" sz="2400" b="0">
                <a:solidFill>
                  <a:srgbClr val="333333"/>
                </a:solidFill>
                <a:latin typeface="宋体" panose="02010600030101010101" pitchFamily="2" charset="-122"/>
                <a:cs typeface="+mn-cs"/>
              </a:rPr>
              <a:t>   </a:t>
            </a:r>
            <a:r>
              <a:rPr lang="en-US" sz="2400" b="0">
                <a:solidFill>
                  <a:srgbClr val="333333"/>
                </a:solidFill>
                <a:latin typeface="宋体" panose="02010600030101010101" pitchFamily="2" charset="-122"/>
              </a:rPr>
              <a:t>1.2</a:t>
            </a:r>
            <a:r>
              <a:rPr lang="zh-CN" sz="2400" b="0">
                <a:solidFill>
                  <a:srgbClr val="333333"/>
                </a:solidFill>
                <a:ea typeface="宋体" panose="02010600030101010101" pitchFamily="2" charset="-122"/>
              </a:rPr>
              <a:t>m-m表示(    </a:t>
            </a:r>
            <a:r>
              <a:rPr lang="en-US" altLang="zh-CN" sz="2400" b="0">
                <a:solidFill>
                  <a:srgbClr val="333333"/>
                </a:solidFill>
                <a:ea typeface="宋体" panose="02010600030101010101" pitchFamily="2" charset="-122"/>
              </a:rPr>
              <a:t>                              </a:t>
            </a:r>
            <a:r>
              <a:rPr lang="en-US" sz="2400" b="0">
                <a:solidFill>
                  <a:srgbClr val="333333"/>
                </a:solidFill>
                <a:latin typeface="宋体" panose="02010600030101010101" pitchFamily="2" charset="-122"/>
                <a:cs typeface="+mn-cs"/>
              </a:rPr>
              <a:t>   </a:t>
            </a:r>
            <a:r>
              <a:rPr lang="zh-CN" sz="2400" b="0">
                <a:solidFill>
                  <a:srgbClr val="333333"/>
                </a:solidFill>
                <a:ea typeface="宋体" panose="02010600030101010101" pitchFamily="2" charset="-122"/>
              </a:rPr>
              <a:t>)。</a:t>
            </a:r>
            <a:endParaRPr lang="zh-CN" sz="2400" b="0">
              <a:solidFill>
                <a:srgbClr val="333333"/>
              </a:solidFill>
              <a:ea typeface="宋体" panose="02010600030101010101" pitchFamily="2" charset="-122"/>
            </a:endParaRPr>
          </a:p>
          <a:p>
            <a:pPr marL="133350" indent="-133350">
              <a:lnSpc>
                <a:spcPct val="200000"/>
              </a:lnSpc>
            </a:pPr>
            <a:r>
              <a:rPr lang="zh-CN" sz="2400" b="0">
                <a:solidFill>
                  <a:srgbClr val="333333"/>
                </a:solidFill>
                <a:ea typeface="宋体" panose="02010600030101010101" pitchFamily="2" charset="-122"/>
              </a:rPr>
              <a:t>  </a:t>
            </a:r>
            <a:endParaRPr lang="zh-CN" altLang="en-US" sz="2400" b="0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24340" y="2140585"/>
            <a:ext cx="7435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3x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64330" y="5134610"/>
            <a:ext cx="46189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女生比男生多</a:t>
            </a:r>
            <a:r>
              <a:rPr lang="zh-CN" altLang="en-US" sz="3200" b="1">
                <a:solidFill>
                  <a:srgbClr val="FF0000"/>
                </a:solidFill>
              </a:rPr>
              <a:t>多少人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64330" y="4345305"/>
            <a:ext cx="48609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男生和女生共有多少</a:t>
            </a:r>
            <a:r>
              <a:rPr lang="zh-CN" altLang="en-US" sz="3200" b="1">
                <a:solidFill>
                  <a:srgbClr val="FF0000"/>
                </a:solidFill>
              </a:rPr>
              <a:t>人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61485" y="2853690"/>
            <a:ext cx="7435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4x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5" grpId="0"/>
      <p:bldP spid="5" grpId="1"/>
      <p:bldP spid="4" grpId="0"/>
      <p:bldP spid="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21510" name="矩形 2"/>
          <p:cNvSpPr/>
          <p:nvPr/>
        </p:nvSpPr>
        <p:spPr>
          <a:xfrm>
            <a:off x="3532823" y="658813"/>
            <a:ext cx="4805680" cy="953135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wrap="none">
            <a:spAutoFit/>
          </a:bodyPr>
          <a:p>
            <a:pPr algn="ctr" eaLnBrk="1" hangingPunct="1"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列出方程，并求出方程的解。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09" name="矩形 1"/>
          <p:cNvSpPr/>
          <p:nvPr/>
        </p:nvSpPr>
        <p:spPr>
          <a:xfrm>
            <a:off x="2102485" y="2312035"/>
            <a:ext cx="7666990" cy="64516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）一个数和这个数的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4.5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倍的和是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，求这个数。　　 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 rot="-10800000" flipV="1">
            <a:off x="3130233" y="3381375"/>
            <a:ext cx="4652962" cy="2601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x+4.5x=55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解：       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5.5x=55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5.5x÷5.5=55÷5.5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    x=10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当堂检测</a:t>
            </a:r>
            <a:endParaRPr lang="zh-CN" altLang="en-US" dirty="0"/>
          </a:p>
        </p:txBody>
      </p:sp>
      <p:sp>
        <p:nvSpPr>
          <p:cNvPr id="21510" name="矩形 2"/>
          <p:cNvSpPr/>
          <p:nvPr/>
        </p:nvSpPr>
        <p:spPr>
          <a:xfrm>
            <a:off x="3532823" y="658813"/>
            <a:ext cx="4805680" cy="953135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wrap="none">
            <a:spAutoFit/>
          </a:bodyPr>
          <a:p>
            <a:pPr algn="ctr" eaLnBrk="1" hangingPunct="1"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列出方程，并求出方程的解。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11" name="矩形 1"/>
          <p:cNvSpPr/>
          <p:nvPr/>
        </p:nvSpPr>
        <p:spPr>
          <a:xfrm>
            <a:off x="2731770" y="2009775"/>
            <a:ext cx="6571615" cy="11988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）一个数为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，另一个数比它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多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4.5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，这两个数的和是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，求这个数。　　 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 rot="-10800000" flipV="1">
            <a:off x="3532823" y="3605848"/>
            <a:ext cx="5595937" cy="2678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x+x+4.5=7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解： 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2x+4.5-4.5=7-4.5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2x÷2=2.5÷2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    x=1.25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当堂检测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2983865" y="521335"/>
            <a:ext cx="828167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800" b="1">
                <a:ea typeface="宋体" panose="02010600030101010101" pitchFamily="2" charset="-122"/>
              </a:rPr>
              <a:t>五年级科技组共有24人，男同学比女同学多8人。男女同学分别有多少人？</a:t>
            </a:r>
            <a:r>
              <a:rPr lang="en-US" sz="2800" b="1">
                <a:solidFill>
                  <a:srgbClr val="333333"/>
                </a:solidFill>
                <a:latin typeface="宋体" panose="02010600030101010101" pitchFamily="2" charset="-122"/>
                <a:cs typeface="+mn-cs"/>
              </a:rPr>
              <a:t> </a:t>
            </a:r>
            <a:r>
              <a:rPr lang="en-US" sz="1050" b="0">
                <a:solidFill>
                  <a:srgbClr val="333333"/>
                </a:solidFill>
                <a:latin typeface="宋体" panose="02010600030101010101" pitchFamily="2" charset="-122"/>
                <a:cs typeface="+mn-cs"/>
              </a:rPr>
              <a:t>   </a:t>
            </a: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790190" y="1980565"/>
            <a:ext cx="7141845" cy="4617085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>
            <a:spAutoFit/>
          </a:bodyPr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解：设女同学有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x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人，那么男生有（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x+8)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人。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          x+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x+8=24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      2x++8-8=24-8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                 2x=16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                   x=8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       x+8=8+8=16(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人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)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答：男同学有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16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人，女同学有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8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人。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当堂检测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3642043" y="2544445"/>
            <a:ext cx="5273675" cy="3971925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>
            <a:spAutoFit/>
          </a:bodyPr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解：设徒弟每天生产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x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个。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15(x+18)=465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15(x+18)÷15=465÷15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   x+18-18=31-18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                x=13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答：徒弟每天生产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13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个。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89263" y="1193800"/>
            <a:ext cx="6823075" cy="1200150"/>
          </a:xfrm>
          <a:prstGeom prst="rect">
            <a:avLst/>
          </a:prstGeom>
        </p:spPr>
        <p:txBody>
          <a:bodyPr>
            <a:spAutoFit/>
          </a:bodyPr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师徒两人在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15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天中共完成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465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个零件。师傅每天制造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18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个，徒弟每天生产多少个？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当堂检测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3855403" y="2233295"/>
            <a:ext cx="6453188" cy="3971925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>
            <a:spAutoFit/>
          </a:bodyPr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解：设桃树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x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棵，苹果树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2x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棵。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 2x+x=327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 3x÷3=327÷3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        x=109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 2x=2×109=218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（棵）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答：桃树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109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棵，苹果树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218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棵。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17863" y="745808"/>
            <a:ext cx="7334250" cy="1135063"/>
          </a:xfrm>
          <a:prstGeom prst="rect">
            <a:avLst/>
          </a:prstGeom>
        </p:spPr>
        <p:txBody>
          <a:bodyPr>
            <a:spAutoFit/>
          </a:bodyPr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果园里有苹果树和桃树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327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棵，其中苹果树是桃树的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2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倍，苹果树和桃树各有多少棵？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课堂</a:t>
            </a:r>
            <a:r>
              <a:rPr lang="zh-CN" altLang="en-US" dirty="0"/>
              <a:t>总结</a:t>
            </a:r>
            <a:endParaRPr lang="zh-CN" altLang="en-US" dirty="0"/>
          </a:p>
        </p:txBody>
      </p:sp>
      <p:sp>
        <p:nvSpPr>
          <p:cNvPr id="3" name="圆角矩形标注 2"/>
          <p:cNvSpPr/>
          <p:nvPr/>
        </p:nvSpPr>
        <p:spPr>
          <a:xfrm>
            <a:off x="3351530" y="1115695"/>
            <a:ext cx="3867150" cy="895350"/>
          </a:xfrm>
          <a:prstGeom prst="wedgeRoundRectCallout">
            <a:avLst>
              <a:gd name="adj1" fmla="val 58526"/>
              <a:gd name="adj2" fmla="val 18118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你学会了那些知识？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96683" y="2760663"/>
            <a:ext cx="10009188" cy="267811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p>
            <a:pPr marR="0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含两个未知数的应用题的解法：</a:t>
            </a:r>
            <a:endParaRPr kumimoji="0" lang="en-US" altLang="zh-CN" sz="2800" b="1" kern="1200" cap="none" spc="0" normalizeH="0" baseline="0" noProof="0" dirty="0"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marR="0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1</a:t>
            </a:r>
            <a:r>
              <a:rPr kumimoji="0" lang="zh-CN" altLang="en-US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）设未知数时，一个设为</a:t>
            </a:r>
            <a:r>
              <a:rPr kumimoji="0" lang="en-US" altLang="zh-CN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x</a:t>
            </a:r>
            <a:r>
              <a:rPr kumimoji="0" lang="zh-CN" altLang="en-US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，另一个用含有</a:t>
            </a:r>
            <a:r>
              <a:rPr kumimoji="0" lang="en-US" altLang="zh-CN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x</a:t>
            </a:r>
            <a:r>
              <a:rPr kumimoji="0" lang="zh-CN" altLang="en-US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式子表示。</a:t>
            </a:r>
            <a:endParaRPr kumimoji="0" lang="zh-CN" altLang="en-US" sz="2800" b="1" kern="1200" cap="none" spc="0" normalizeH="0" baseline="0" noProof="0" dirty="0"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marR="0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2</a:t>
            </a:r>
            <a:r>
              <a:rPr kumimoji="0" lang="zh-CN" altLang="en-US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）一个条件帮助设未知数，一个条件帮助列方程。 </a:t>
            </a:r>
            <a:endParaRPr kumimoji="0" lang="zh-CN" altLang="en-US" sz="2800" b="1" kern="1200" cap="none" spc="0" normalizeH="0" baseline="0" noProof="0" dirty="0"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38745" y="862330"/>
            <a:ext cx="2298700" cy="189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板书</a:t>
            </a:r>
            <a:r>
              <a:rPr lang="zh-CN" altLang="en-US" dirty="0"/>
              <a:t>设计</a:t>
            </a:r>
            <a:endParaRPr lang="zh-CN" altLang="en-US" dirty="0"/>
          </a:p>
        </p:txBody>
      </p:sp>
      <p:sp>
        <p:nvSpPr>
          <p:cNvPr id="30725" name="矩形 1"/>
          <p:cNvSpPr>
            <a:spLocks noChangeArrowheads="1"/>
          </p:cNvSpPr>
          <p:nvPr/>
        </p:nvSpPr>
        <p:spPr bwMode="auto">
          <a:xfrm>
            <a:off x="4355148" y="541338"/>
            <a:ext cx="3236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实际问题与方程</a:t>
            </a:r>
            <a:endParaRPr kumimoji="0" lang="zh-CN" altLang="en-US" sz="2800" b="1" i="0" u="none" strike="noStrike" kern="1200" cap="none" spc="6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grpSp>
        <p:nvGrpSpPr>
          <p:cNvPr id="27654" name="组合 2"/>
          <p:cNvGrpSpPr/>
          <p:nvPr/>
        </p:nvGrpSpPr>
        <p:grpSpPr>
          <a:xfrm>
            <a:off x="2935923" y="1222375"/>
            <a:ext cx="6076950" cy="5264150"/>
            <a:chOff x="817222" y="1427180"/>
            <a:chExt cx="6077064" cy="5262756"/>
          </a:xfrm>
        </p:grpSpPr>
        <p:sp>
          <p:nvSpPr>
            <p:cNvPr id="27655" name="Text Box 10"/>
            <p:cNvSpPr txBox="1"/>
            <p:nvPr/>
          </p:nvSpPr>
          <p:spPr>
            <a:xfrm>
              <a:off x="817222" y="1427180"/>
              <a:ext cx="5670664" cy="1200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解：设陆地面积x亿平方千米，海洋面积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   </a:t>
              </a: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为</a:t>
              </a:r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2.4x</a:t>
              </a: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亿平方千米。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656" name="矩形 14"/>
            <p:cNvSpPr/>
            <p:nvPr/>
          </p:nvSpPr>
          <p:spPr>
            <a:xfrm>
              <a:off x="1675956" y="2674613"/>
              <a:ext cx="3046730" cy="460375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b="1" dirty="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x+2.4x＝5.1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657" name="矩形 15"/>
            <p:cNvSpPr/>
            <p:nvPr/>
          </p:nvSpPr>
          <p:spPr>
            <a:xfrm>
              <a:off x="1397736" y="3843702"/>
              <a:ext cx="3239135" cy="460375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 </a:t>
              </a:r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3.4</a:t>
              </a: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x÷</a:t>
              </a:r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3.4</a:t>
              </a: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＝</a:t>
              </a:r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5.1÷3.4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27658" name="矩形 16"/>
            <p:cNvSpPr/>
            <p:nvPr/>
          </p:nvSpPr>
          <p:spPr>
            <a:xfrm>
              <a:off x="1416332" y="3247612"/>
              <a:ext cx="3046730" cy="460375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(1+2.4)</a:t>
              </a: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x＝</a:t>
              </a:r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5.1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659" name="矩形 17"/>
            <p:cNvSpPr/>
            <p:nvPr/>
          </p:nvSpPr>
          <p:spPr>
            <a:xfrm>
              <a:off x="2557789" y="4351181"/>
              <a:ext cx="1341120" cy="460375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 </a:t>
              </a: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x＝</a:t>
              </a:r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1.5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1112503" y="4802899"/>
              <a:ext cx="5086445" cy="5872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宋体" panose="02010600030101010101" pitchFamily="2" charset="-122"/>
                </a:rPr>
                <a:t>2.4x=2.4×1.5=3.6</a:t>
              </a: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宋体" panose="02010600030101010101" pitchFamily="2" charset="-122"/>
                </a:rPr>
                <a:t>（亿平方千米）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661" name="矩形 19"/>
            <p:cNvSpPr/>
            <p:nvPr/>
          </p:nvSpPr>
          <p:spPr>
            <a:xfrm>
              <a:off x="817222" y="5489607"/>
              <a:ext cx="6077064" cy="1200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答：陆地面积</a:t>
              </a:r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1.5</a:t>
              </a: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亿平方千米，海洋面积为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      3.6  </a:t>
              </a: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亿平方千米。</a:t>
              </a:r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006600" y="1483995"/>
            <a:ext cx="1750577" cy="3344427"/>
            <a:chOff x="1750693" y="1775088"/>
            <a:chExt cx="1750820" cy="4170135"/>
          </a:xfrm>
        </p:grpSpPr>
        <p:sp>
          <p:nvSpPr>
            <p:cNvPr id="4" name="矩形 3"/>
            <p:cNvSpPr/>
            <p:nvPr/>
          </p:nvSpPr>
          <p:spPr>
            <a:xfrm rot="16200000">
              <a:off x="1230778" y="3674488"/>
              <a:ext cx="2972801" cy="15686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>
                      <a:lumMod val="75000"/>
                      <a:alpha val="18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Contents</a:t>
              </a:r>
              <a:endParaRPr lang="en-US" altLang="zh-CN" sz="4800" b="1" dirty="0">
                <a:solidFill>
                  <a:schemeClr val="bg1">
                    <a:lumMod val="75000"/>
                    <a:alpha val="18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750693" y="1775088"/>
              <a:ext cx="1295668" cy="3798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目</a:t>
              </a:r>
              <a:endParaRPr kumimoji="1" lang="en-US" altLang="zh-CN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录</a:t>
              </a:r>
              <a:endParaRPr kumimoji="1" lang="zh-CN" altLang="en-US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173220" y="1286510"/>
            <a:ext cx="76200" cy="4133850"/>
            <a:chOff x="3957869" y="1908067"/>
            <a:chExt cx="0" cy="3401647"/>
          </a:xfrm>
        </p:grpSpPr>
        <p:cxnSp>
          <p:nvCxnSpPr>
            <p:cNvPr id="16" name="直线连接符 15"/>
            <p:cNvCxnSpPr/>
            <p:nvPr/>
          </p:nvCxnSpPr>
          <p:spPr>
            <a:xfrm>
              <a:off x="3957869" y="1908067"/>
              <a:ext cx="0" cy="3401647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线连接符 16"/>
            <p:cNvCxnSpPr/>
            <p:nvPr/>
          </p:nvCxnSpPr>
          <p:spPr>
            <a:xfrm>
              <a:off x="3957869" y="3316338"/>
              <a:ext cx="0" cy="585104"/>
            </a:xfrm>
            <a:prstGeom prst="line">
              <a:avLst/>
            </a:prstGeom>
            <a:ln w="762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4735195" y="1291590"/>
            <a:ext cx="2232025" cy="3283290"/>
            <a:chOff x="4576140" y="1908067"/>
            <a:chExt cx="2231821" cy="3277447"/>
          </a:xfrm>
        </p:grpSpPr>
        <p:grpSp>
          <p:nvGrpSpPr>
            <p:cNvPr id="7" name="组合 6"/>
            <p:cNvGrpSpPr/>
            <p:nvPr/>
          </p:nvGrpSpPr>
          <p:grpSpPr>
            <a:xfrm>
              <a:off x="4576140" y="2863845"/>
              <a:ext cx="2231821" cy="521041"/>
              <a:chOff x="4765892" y="2994044"/>
              <a:chExt cx="2231821" cy="521041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4765892" y="2994044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02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5392433" y="2994044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自主</a:t>
                </a:r>
                <a:r>
                  <a:rPr lang="zh-CN" altLang="en-US" dirty="0">
                    <a:solidFill>
                      <a:srgbClr val="00B0F0"/>
                    </a:solidFill>
                  </a:rPr>
                  <a:t>学习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576140" y="1908067"/>
              <a:ext cx="2231821" cy="521041"/>
              <a:chOff x="4765892" y="1925458"/>
              <a:chExt cx="2231821" cy="521041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5392433" y="1925458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复习导入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765892" y="1925458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01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576140" y="3819623"/>
              <a:ext cx="2231821" cy="521041"/>
              <a:chOff x="4765892" y="5131217"/>
              <a:chExt cx="2231821" cy="521041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4765892" y="5131217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03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5392433" y="5131217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合作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共学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4576140" y="4664473"/>
              <a:ext cx="2231821" cy="521041"/>
              <a:chOff x="4765892" y="5020290"/>
              <a:chExt cx="2231821" cy="521041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4765892" y="5020290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04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5392433" y="5020290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当堂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检测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 rot="0">
            <a:off x="4735195" y="4899660"/>
            <a:ext cx="2231878" cy="521970"/>
            <a:chOff x="4765892" y="1925458"/>
            <a:chExt cx="2231674" cy="521970"/>
          </a:xfrm>
        </p:grpSpPr>
        <p:sp>
          <p:nvSpPr>
            <p:cNvPr id="21" name="文本框 20"/>
            <p:cNvSpPr txBox="1"/>
            <p:nvPr/>
          </p:nvSpPr>
          <p:spPr>
            <a:xfrm>
              <a:off x="5392433" y="1925458"/>
              <a:ext cx="1605133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zh-CN" altLang="en-US" dirty="0">
                  <a:solidFill>
                    <a:srgbClr val="00B0F0"/>
                  </a:solidFill>
                </a:rPr>
                <a:t>课堂</a:t>
              </a:r>
              <a:r>
                <a:rPr lang="zh-CN" altLang="en-US" dirty="0">
                  <a:solidFill>
                    <a:srgbClr val="00B0F0"/>
                  </a:solidFill>
                </a:rPr>
                <a:t>总结</a:t>
              </a:r>
              <a:endParaRPr lang="zh-CN" altLang="en-US" dirty="0">
                <a:solidFill>
                  <a:srgbClr val="00B0F0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765892" y="1925458"/>
              <a:ext cx="62103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en-US" altLang="zh-CN" dirty="0">
                  <a:solidFill>
                    <a:srgbClr val="00B0F0"/>
                  </a:solidFill>
                </a:rPr>
                <a:t>05</a:t>
              </a:r>
              <a:endParaRPr lang="en-US" altLang="zh-CN" dirty="0">
                <a:solidFill>
                  <a:srgbClr val="00B0F0"/>
                </a:solidFill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836545" y="1146870"/>
            <a:ext cx="6951407" cy="456511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03208" y="335141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143518" y="2072726"/>
            <a:ext cx="3474043" cy="10147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</a:t>
            </a:r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学习！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复习</a:t>
            </a:r>
            <a:r>
              <a:rPr lang="zh-CN" altLang="en-US" dirty="0"/>
              <a:t>导入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4427220" y="326390"/>
            <a:ext cx="3646805" cy="645160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sz="3600" b="0">
                <a:ea typeface="宋体" panose="02010600030101010101" pitchFamily="2" charset="-122"/>
              </a:rPr>
              <a:t>填一填。</a:t>
            </a:r>
            <a:r>
              <a:rPr lang="en-US" sz="1400" b="0">
                <a:latin typeface="宋体" panose="02010600030101010101" pitchFamily="2" charset="-122"/>
                <a:cs typeface="Times New Roman" panose="02020603050405020304" charset="0"/>
              </a:rPr>
              <a:t> </a:t>
            </a:r>
            <a:endParaRPr lang="en-US" altLang="en-US" sz="1400" b="0">
              <a:latin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3175" y="1229360"/>
            <a:ext cx="9954895" cy="439991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accent2"/>
            </a:solidFill>
          </a:ln>
        </p:spPr>
        <p:txBody>
          <a:bodyPr wrap="square">
            <a:spAutoFit/>
          </a:bodyPr>
          <a:p>
            <a:pPr indent="0">
              <a:lnSpc>
                <a:spcPct val="200000"/>
              </a:lnSpc>
            </a:pPr>
            <a:r>
              <a:rPr lang="en-US" sz="2800" b="0">
                <a:latin typeface="宋体" panose="02010600030101010101" pitchFamily="2" charset="-122"/>
              </a:rPr>
              <a:t>1.</a:t>
            </a:r>
            <a:r>
              <a:rPr lang="zh-CN" sz="2800" b="0">
                <a:ea typeface="宋体" panose="02010600030101010101" pitchFamily="2" charset="-122"/>
              </a:rPr>
              <a:t>舞蹈组有男生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x 人，女生人数是男生的2倍，女生有(  </a:t>
            </a:r>
            <a:r>
              <a:rPr lang="en-US" altLang="zh-CN" sz="2800" b="0"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 )人，男、女生共有(  </a:t>
            </a:r>
            <a:r>
              <a:rPr lang="en-US" altLang="zh-CN" sz="2800" b="0">
                <a:ea typeface="宋体" panose="02010600030101010101" pitchFamily="2" charset="-122"/>
                <a:cs typeface="Times New Roman" panose="02020603050405020304" charset="0"/>
              </a:rPr>
              <a:t>              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 )人。</a:t>
            </a:r>
            <a:r>
              <a:rPr lang="zh-CN" sz="2800" b="0">
                <a:ea typeface="宋体" panose="02010600030101010101" pitchFamily="2" charset="-122"/>
              </a:rPr>
              <a:t>2.博学中学图书馆有科技书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m本，故事书的本数是科技书的1.8倍，那么，m+1.8m表示(</a:t>
            </a:r>
            <a:r>
              <a:rPr lang="en-US" altLang="zh-CN" sz="2800" b="0">
                <a:ea typeface="宋体" panose="02010600030101010101" pitchFamily="2" charset="-122"/>
                <a:cs typeface="Times New Roman" panose="02020603050405020304" charset="0"/>
              </a:rPr>
              <a:t>                                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)，1.8m-m表示(</a:t>
            </a:r>
            <a:r>
              <a:rPr lang="en-US" altLang="zh-CN" sz="2800" b="0">
                <a:ea typeface="宋体" panose="02010600030101010101" pitchFamily="2" charset="-122"/>
                <a:cs typeface="Times New Roman" panose="02020603050405020304" charset="0"/>
              </a:rPr>
              <a:t>                                    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 )。</a:t>
            </a:r>
            <a:r>
              <a:rPr lang="en-US" sz="2800" b="0">
                <a:latin typeface="Times New Roman" panose="02020603050405020304" charset="0"/>
              </a:rPr>
              <a:t>    </a:t>
            </a:r>
            <a:endParaRPr lang="en-US" altLang="en-US" sz="2800" b="0"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96745" y="2364740"/>
            <a:ext cx="7435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2x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81215" y="2364740"/>
            <a:ext cx="11214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3x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52135" y="4093210"/>
            <a:ext cx="4622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科技书和故事书总的本数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29075" y="4967605"/>
            <a:ext cx="4622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故事书比科技书</a:t>
            </a:r>
            <a:r>
              <a:rPr lang="zh-CN" altLang="en-US" sz="2800" b="1">
                <a:solidFill>
                  <a:srgbClr val="FF0000"/>
                </a:solidFill>
              </a:rPr>
              <a:t>多的本数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自主</a:t>
            </a:r>
            <a:r>
              <a:rPr lang="zh-CN" altLang="en-US" dirty="0"/>
              <a:t>学习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666875" y="1438275"/>
            <a:ext cx="9157335" cy="50774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accent5"/>
            </a:solidFill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一、教材第</a:t>
            </a:r>
            <a:r>
              <a:rPr lang="en-US" sz="2400" b="0">
                <a:latin typeface="宋体" panose="02010600030101010101" pitchFamily="2" charset="-122"/>
              </a:rPr>
              <a:t>78</a:t>
            </a:r>
            <a:r>
              <a:rPr lang="zh-CN" sz="2400" b="0">
                <a:ea typeface="宋体" panose="02010600030101010101" pitchFamily="2" charset="-122"/>
              </a:rPr>
              <a:t>页问题一：</a:t>
            </a:r>
            <a:r>
              <a:rPr lang="en-US" sz="2400" b="0">
                <a:latin typeface="宋体" panose="02010600030101010101" pitchFamily="2" charset="-122"/>
              </a:rPr>
              <a:t>1</a:t>
            </a:r>
            <a:r>
              <a:rPr lang="zh-CN" sz="2400" b="0">
                <a:ea typeface="宋体" panose="02010600030101010101" pitchFamily="2" charset="-122"/>
              </a:rPr>
              <a:t>.自学</a:t>
            </a:r>
            <a:r>
              <a:rPr lang="en-US" sz="2400" b="0">
                <a:latin typeface="宋体" panose="02010600030101010101" pitchFamily="2" charset="-122"/>
              </a:rPr>
              <a:t>76</a:t>
            </a:r>
            <a:r>
              <a:rPr lang="zh-CN" sz="2400" b="0">
                <a:ea typeface="宋体" panose="02010600030101010101" pitchFamily="2" charset="-122"/>
              </a:rPr>
              <a:t>页例</a:t>
            </a:r>
            <a:r>
              <a:rPr lang="en-US" sz="2400" b="0">
                <a:latin typeface="宋体" panose="02010600030101010101" pitchFamily="2" charset="-122"/>
              </a:rPr>
              <a:t>8</a:t>
            </a:r>
            <a:r>
              <a:rPr lang="zh-CN" sz="2400" b="0">
                <a:ea typeface="宋体" panose="02010600030101010101" pitchFamily="2" charset="-122"/>
              </a:rPr>
              <a:t>，列方程，并解方程。</a:t>
            </a:r>
            <a:r>
              <a:rPr lang="en-US" sz="2400" b="0">
                <a:latin typeface="宋体" panose="02010600030101010101" pitchFamily="2" charset="-122"/>
              </a:rPr>
              <a:t>2.</a:t>
            </a:r>
            <a:r>
              <a:rPr lang="zh-CN" sz="2400" b="0">
                <a:ea typeface="宋体" panose="02010600030101010101" pitchFamily="2" charset="-122"/>
              </a:rPr>
              <a:t>填一填：（1）根据题意，等量关系式为（</a:t>
            </a:r>
            <a:r>
              <a:rPr lang="en-US" sz="2400" b="0">
                <a:latin typeface="宋体" panose="02010600030101010101" pitchFamily="2" charset="-122"/>
              </a:rPr>
              <a:t>      </a:t>
            </a:r>
            <a:r>
              <a:rPr lang="zh-CN" sz="2400" b="0">
                <a:ea typeface="宋体" panose="02010600030101010101" pitchFamily="2" charset="-122"/>
              </a:rPr>
              <a:t>）和（</a:t>
            </a:r>
            <a:r>
              <a:rPr lang="en-US" sz="2400" b="0">
                <a:latin typeface="宋体" panose="02010600030101010101" pitchFamily="2" charset="-122"/>
              </a:rPr>
              <a:t>    </a:t>
            </a:r>
            <a:r>
              <a:rPr lang="zh-CN" sz="2400" b="0">
                <a:ea typeface="宋体" panose="02010600030101010101" pitchFamily="2" charset="-122"/>
              </a:rPr>
              <a:t>）（2）根据苹果的总价＋梨的总价＝总价钱，列出的方程为（</a:t>
            </a:r>
            <a:r>
              <a:rPr lang="en-US" sz="2400" b="0">
                <a:latin typeface="宋体" panose="02010600030101010101" pitchFamily="2" charset="-122"/>
              </a:rPr>
              <a:t>     </a:t>
            </a:r>
            <a:r>
              <a:rPr lang="zh-CN" sz="2400" b="0">
                <a:ea typeface="宋体" panose="02010600030101010101" pitchFamily="2" charset="-122"/>
              </a:rPr>
              <a:t>）。（</a:t>
            </a:r>
            <a:r>
              <a:rPr lang="en-US" sz="2400" b="0">
                <a:latin typeface="Times New Roman" panose="02020603050405020304" charset="0"/>
              </a:rPr>
              <a:t>3</a:t>
            </a:r>
            <a:r>
              <a:rPr lang="zh-CN" sz="2400" b="0">
                <a:ea typeface="宋体" panose="02010600030101010101" pitchFamily="2" charset="-122"/>
              </a:rPr>
              <a:t>）根据两种水果的单价总和×</a:t>
            </a:r>
            <a:r>
              <a:rPr lang="en-US" sz="2400" b="0">
                <a:latin typeface="Times New Roman" panose="02020603050405020304" charset="0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＝总钱数，列出的方程为（     ）。（</a:t>
            </a:r>
            <a:r>
              <a:rPr lang="en-US" sz="2400" b="0">
                <a:latin typeface="Times New Roman" panose="02020603050405020304" charset="0"/>
              </a:rPr>
              <a:t>4</a:t>
            </a:r>
            <a:r>
              <a:rPr lang="zh-CN" sz="2400" b="0">
                <a:ea typeface="宋体" panose="02010600030101010101" pitchFamily="2" charset="-122"/>
              </a:rPr>
              <a:t>）以上两种方法的关系是（</a:t>
            </a:r>
            <a:r>
              <a:rPr lang="en-US" sz="2400" b="0">
                <a:latin typeface="宋体" panose="02010600030101010101" pitchFamily="2" charset="-122"/>
              </a:rPr>
              <a:t>           </a:t>
            </a:r>
            <a:r>
              <a:rPr lang="zh-CN" sz="2400" b="0">
                <a:ea typeface="宋体" panose="02010600030101010101" pitchFamily="2" charset="-122"/>
              </a:rPr>
              <a:t>）。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自主</a:t>
            </a:r>
            <a:r>
              <a:rPr lang="zh-CN" altLang="en-US" dirty="0"/>
              <a:t>学习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259840" y="1324610"/>
            <a:ext cx="10480040" cy="45231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accent5"/>
            </a:solidFill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二、教材第</a:t>
            </a:r>
            <a:r>
              <a:rPr lang="en-US" sz="2400" b="0">
                <a:latin typeface="Times New Roman" panose="02020603050405020304" charset="0"/>
              </a:rPr>
              <a:t>77</a:t>
            </a:r>
            <a:r>
              <a:rPr lang="zh-CN" sz="2400" b="0">
                <a:ea typeface="宋体" panose="02010600030101010101" pitchFamily="2" charset="-122"/>
              </a:rPr>
              <a:t>页问题二：两个未知数的问题怎么解决？</a:t>
            </a:r>
            <a:r>
              <a:rPr lang="en-US" sz="2400" b="0">
                <a:latin typeface="Times New Roman" panose="02020603050405020304" charset="0"/>
              </a:rPr>
              <a:t>1.</a:t>
            </a:r>
            <a:r>
              <a:rPr lang="zh-CN" sz="2400" b="0">
                <a:ea typeface="宋体" panose="02010600030101010101" pitchFamily="2" charset="-122"/>
              </a:rPr>
              <a:t>自学</a:t>
            </a:r>
            <a:r>
              <a:rPr lang="en-US" sz="2400" b="0">
                <a:latin typeface="Times New Roman" panose="02020603050405020304" charset="0"/>
              </a:rPr>
              <a:t>77</a:t>
            </a:r>
            <a:r>
              <a:rPr lang="zh-CN" sz="2400" b="0">
                <a:ea typeface="宋体" panose="02010600030101010101" pitchFamily="2" charset="-122"/>
              </a:rPr>
              <a:t>页例</a:t>
            </a:r>
            <a:r>
              <a:rPr lang="en-US" sz="2400" b="0">
                <a:latin typeface="Times New Roman" panose="02020603050405020304" charset="0"/>
              </a:rPr>
              <a:t>9</a:t>
            </a:r>
            <a:r>
              <a:rPr lang="zh-CN" sz="2400" b="0">
                <a:ea typeface="宋体" panose="02010600030101010101" pitchFamily="2" charset="-122"/>
              </a:rPr>
              <a:t>，列方程，并解方程。</a:t>
            </a:r>
            <a:r>
              <a:rPr lang="en-US" sz="2400" b="0">
                <a:latin typeface="Times New Roman" panose="02020603050405020304" charset="0"/>
              </a:rPr>
              <a:t>2.</a:t>
            </a:r>
            <a:r>
              <a:rPr lang="zh-CN" sz="2400" b="0">
                <a:ea typeface="宋体" panose="02010600030101010101" pitchFamily="2" charset="-122"/>
              </a:rPr>
              <a:t>填空。（1)根据题意，可列出定量关系为：（</a:t>
            </a:r>
            <a:r>
              <a:rPr lang="en-US" sz="2400" b="0">
                <a:latin typeface="宋体" panose="02010600030101010101" pitchFamily="2" charset="-122"/>
              </a:rPr>
              <a:t>    </a:t>
            </a:r>
            <a:r>
              <a:rPr lang="zh-CN" sz="2400" b="0">
                <a:ea typeface="宋体" panose="02010600030101010101" pitchFamily="2" charset="-122"/>
              </a:rPr>
              <a:t>）、（</a:t>
            </a:r>
            <a:r>
              <a:rPr lang="en-US" sz="2400" b="0">
                <a:latin typeface="宋体" panose="02010600030101010101" pitchFamily="2" charset="-122"/>
              </a:rPr>
              <a:t>    </a:t>
            </a:r>
            <a:r>
              <a:rPr lang="zh-CN" sz="2400" b="0">
                <a:ea typeface="宋体" panose="02010600030101010101" pitchFamily="2" charset="-122"/>
              </a:rPr>
              <a:t>）和（</a:t>
            </a:r>
            <a:r>
              <a:rPr lang="en-US" sz="2400" b="0">
                <a:latin typeface="宋体" panose="02010600030101010101" pitchFamily="2" charset="-122"/>
              </a:rPr>
              <a:t>    </a:t>
            </a:r>
            <a:r>
              <a:rPr lang="zh-CN" sz="2400" b="0">
                <a:ea typeface="宋体" panose="02010600030101010101" pitchFamily="2" charset="-122"/>
              </a:rPr>
              <a:t>）。（</a:t>
            </a:r>
            <a:r>
              <a:rPr lang="en-US" sz="2400" b="0">
                <a:latin typeface="宋体" panose="02010600030101010101" pitchFamily="2" charset="-122"/>
              </a:rPr>
              <a:t>2)</a:t>
            </a:r>
            <a:r>
              <a:rPr lang="zh-CN" sz="2400" b="0">
                <a:ea typeface="宋体" panose="02010600030101010101" pitchFamily="2" charset="-122"/>
              </a:rPr>
              <a:t>根据等量关系陆地面积＋海洋面积＝地球表面积列出的方程为（</a:t>
            </a:r>
            <a:r>
              <a:rPr lang="en-US" sz="2400" b="0">
                <a:latin typeface="宋体" panose="02010600030101010101" pitchFamily="2" charset="-122"/>
              </a:rPr>
              <a:t>     </a:t>
            </a:r>
            <a:r>
              <a:rPr lang="zh-CN" sz="2400" b="0">
                <a:ea typeface="宋体" panose="02010600030101010101" pitchFamily="2" charset="-122"/>
              </a:rPr>
              <a:t>）。（</a:t>
            </a:r>
            <a:r>
              <a:rPr lang="en-US" sz="2400" b="0">
                <a:latin typeface="宋体" panose="02010600030101010101" pitchFamily="2" charset="-122"/>
              </a:rPr>
              <a:t>3)</a:t>
            </a:r>
            <a:r>
              <a:rPr lang="zh-CN" sz="2400" b="0">
                <a:ea typeface="宋体" panose="02010600030101010101" pitchFamily="2" charset="-122"/>
              </a:rPr>
              <a:t>含有两个未知数的解法是：①设未知数时，一个设为x，另一个用（     ）表示。②一个条件帮助（   ），一个条件帮助（     ）。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2260600" y="4345305"/>
            <a:ext cx="864044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条件：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苹果和梨各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千克，共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10.4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元，梨每千克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2.8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元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222" name="矩形 3"/>
          <p:cNvSpPr/>
          <p:nvPr/>
        </p:nvSpPr>
        <p:spPr>
          <a:xfrm>
            <a:off x="2260600" y="5369878"/>
            <a:ext cx="44500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问题：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苹果每千克多少钱？</a:t>
            </a:r>
            <a:endParaRPr lang="zh-CN" altLang="en-US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045970" y="869950"/>
            <a:ext cx="735774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妈妈买苹果和梨个</a:t>
            </a:r>
            <a:r>
              <a:rPr lang="en-US" sz="3200" b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</a:rPr>
              <a:t>2kg</a:t>
            </a:r>
            <a:r>
              <a:rPr lang="zh-CN" sz="3200" b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，共花费</a:t>
            </a:r>
            <a:r>
              <a:rPr lang="en-US" sz="3200" b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</a:rPr>
              <a:t>16.4</a:t>
            </a:r>
            <a:r>
              <a:rPr lang="zh-CN" sz="3200" b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元，梨每千克</a:t>
            </a:r>
            <a:r>
              <a:rPr lang="en-US" sz="3200" b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</a:rPr>
              <a:t>3.8</a:t>
            </a:r>
            <a:r>
              <a:rPr lang="zh-CN" sz="3200" b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元。苹果每千克多少钱？</a:t>
            </a:r>
            <a:endParaRPr lang="zh-CN" altLang="en-US" sz="3200" b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</a:endParaRPr>
          </a:p>
        </p:txBody>
      </p:sp>
      <p:pic>
        <p:nvPicPr>
          <p:cNvPr id="2" name="图片 -2147482622" descr="1661579170943"/>
          <p:cNvPicPr>
            <a:picLocks noChangeAspect="1"/>
          </p:cNvPicPr>
          <p:nvPr/>
        </p:nvPicPr>
        <p:blipFill>
          <a:blip r:embed="rId1"/>
          <a:srcRect l="42690"/>
          <a:stretch>
            <a:fillRect/>
          </a:stretch>
        </p:blipFill>
        <p:spPr>
          <a:xfrm>
            <a:off x="4349750" y="1891665"/>
            <a:ext cx="3492500" cy="2327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92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655320" y="1079818"/>
            <a:ext cx="5364163" cy="738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zh-CN" sz="28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苹果的总价＋梨的总价＝总价钱</a:t>
            </a:r>
            <a:endParaRPr lang="zh-CN" altLang="zh-CN" sz="28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39180" y="1080135"/>
            <a:ext cx="5567363" cy="739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zh-CN" sz="28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两种水果的单价总和×2＝总钱数</a:t>
            </a:r>
            <a:endParaRPr lang="zh-CN" altLang="zh-CN" sz="28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60438" y="2234883"/>
            <a:ext cx="457993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解：设苹果每千克x元。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2x＋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.8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×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2＝1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6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.4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249363" y="3571558"/>
            <a:ext cx="380809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2x＋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7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.6－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7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.6＝1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6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.4－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7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.6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371725" y="4187508"/>
            <a:ext cx="2214563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2x÷2＝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8.8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÷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870200" y="4839970"/>
            <a:ext cx="1219835" cy="460375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x＝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.4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249363" y="5721033"/>
            <a:ext cx="355441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答：苹果每千克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.4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元。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894513" y="2125345"/>
            <a:ext cx="4664075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解：设苹果每千克x元。             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（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.8＋x）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×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2＝1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6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.4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715125" y="3603308"/>
            <a:ext cx="404431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3.8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＋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×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÷2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＝1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6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.4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÷2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126413" y="4170045"/>
            <a:ext cx="22225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.8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＋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8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.2 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283450" y="4763770"/>
            <a:ext cx="3704590" cy="460375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.8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＋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400" b="1" i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－ 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.8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8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.2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－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.8 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964613" y="5317808"/>
            <a:ext cx="1129030" cy="460375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x＝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.4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186613" y="5870258"/>
            <a:ext cx="3556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答：苹果每千克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.4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元。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52575" y="2939733"/>
            <a:ext cx="581025" cy="37782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392988" y="3028633"/>
            <a:ext cx="1460500" cy="37782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" name="直接箭头连接符 1"/>
          <p:cNvCxnSpPr/>
          <p:nvPr/>
        </p:nvCxnSpPr>
        <p:spPr>
          <a:xfrm>
            <a:off x="4462145" y="3239770"/>
            <a:ext cx="2724785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803775" y="2701290"/>
            <a:ext cx="2015490" cy="4603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5"/>
            </a:solidFill>
          </a:ln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accent1"/>
                </a:solidFill>
              </a:rPr>
              <a:t>乘法分配律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12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6">
                                            <p:txEl>
                                              <p:charRg st="12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38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charRg st="25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38">
                                            <p:txEl>
                                              <p:charRg st="25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/>
      <p:bldP spid="31" grpId="0"/>
      <p:bldP spid="35" grpId="0"/>
      <p:bldP spid="36" grpId="0"/>
      <p:bldP spid="37" grpId="0"/>
      <p:bldP spid="39" grpId="0"/>
      <p:bldP spid="40" grpId="0"/>
      <p:bldP spid="41" grpId="0"/>
      <p:bldP spid="42" grpId="0"/>
      <p:bldP spid="43" grpId="0"/>
      <p:bldP spid="5" grpId="0" bldLvl="0" animBg="1"/>
      <p:bldP spid="44" grpId="0" bldLvl="0" animBg="1"/>
      <p:bldP spid="3" grpId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55003" y="1283653"/>
            <a:ext cx="765175" cy="571500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ctr" defTabSz="914400" rtl="0" eaLnBrk="1" fontAlgn="auto" latinLnBrk="0" hangingPunct="1">
              <a:lnSpc>
                <a:spcPts val="4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例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766570" y="841375"/>
            <a:ext cx="98863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1">
                <a:ea typeface="宋体" panose="02010600030101010101" pitchFamily="2" charset="-122"/>
              </a:rPr>
              <a:t>地球的表面积为</a:t>
            </a:r>
            <a:r>
              <a:rPr lang="en-US" sz="2400" b="1">
                <a:latin typeface="Times New Roman" panose="02020603050405020304" charset="0"/>
              </a:rPr>
              <a:t>5.1</a:t>
            </a:r>
            <a:r>
              <a:rPr lang="zh-CN" sz="2400" b="1">
                <a:ea typeface="宋体" panose="02010600030101010101" pitchFamily="2" charset="-122"/>
              </a:rPr>
              <a:t>亿平方千米，其中，海洋面积约为陆地面积的</a:t>
            </a:r>
            <a:r>
              <a:rPr lang="en-US" sz="2400" b="1">
                <a:latin typeface="Times New Roman" panose="02020603050405020304" charset="0"/>
              </a:rPr>
              <a:t>2.4 </a:t>
            </a:r>
            <a:r>
              <a:rPr lang="zh-CN" sz="2400" b="1">
                <a:ea typeface="宋体" panose="02010600030101010101" pitchFamily="2" charset="-122"/>
              </a:rPr>
              <a:t>倍。海洋面积和陆地面积分别是多少亿平方千米？</a:t>
            </a:r>
            <a:endParaRPr lang="zh-CN" altLang="en-US" sz="2400" b="1">
              <a:ea typeface="宋体" panose="02010600030101010101" pitchFamily="2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1766570" y="1423035"/>
            <a:ext cx="4269740" cy="32385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7243445" y="1390650"/>
            <a:ext cx="4137660" cy="32385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曲线连接符 5"/>
          <p:cNvCxnSpPr/>
          <p:nvPr/>
        </p:nvCxnSpPr>
        <p:spPr>
          <a:xfrm>
            <a:off x="1766570" y="2040255"/>
            <a:ext cx="6091555" cy="3175"/>
          </a:xfrm>
          <a:prstGeom prst="curvedConnector2">
            <a:avLst/>
          </a:prstGeom>
          <a:ln w="28575"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Rot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5720" y="2904490"/>
            <a:ext cx="5625465" cy="20840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5269230" y="874078"/>
            <a:ext cx="5746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845493" y="1972628"/>
            <a:ext cx="9112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2.4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10180" y="1350328"/>
            <a:ext cx="141605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陆地面积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523105" y="1437640"/>
            <a:ext cx="1336675" cy="234950"/>
            <a:chOff x="4261213" y="1837061"/>
            <a:chExt cx="1336947" cy="233913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4261213" y="2052008"/>
              <a:ext cx="1336947" cy="0"/>
            </a:xfrm>
            <a:prstGeom prst="line">
              <a:avLst/>
            </a:prstGeom>
            <a:ln w="28575">
              <a:solidFill>
                <a:srgbClr val="3617A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4267564" y="1843383"/>
              <a:ext cx="9527" cy="227591"/>
            </a:xfrm>
            <a:prstGeom prst="line">
              <a:avLst/>
            </a:prstGeom>
            <a:ln w="28575">
              <a:solidFill>
                <a:srgbClr val="3617A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>
              <a:off x="5582282" y="1837061"/>
              <a:ext cx="6351" cy="233913"/>
            </a:xfrm>
            <a:prstGeom prst="line">
              <a:avLst/>
            </a:prstGeom>
            <a:ln w="28575">
              <a:solidFill>
                <a:srgbClr val="3617A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矩形 33"/>
          <p:cNvSpPr/>
          <p:nvPr/>
        </p:nvSpPr>
        <p:spPr>
          <a:xfrm>
            <a:off x="4919980" y="1115378"/>
            <a:ext cx="5429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？</a:t>
            </a:r>
            <a:endParaRPr lang="zh-CN" altLang="en-US" sz="2800" dirty="0">
              <a:solidFill>
                <a:srgbClr val="3617A9"/>
              </a:solidFill>
              <a:latin typeface="Calibri" panose="020F050202020403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710180" y="2307590"/>
            <a:ext cx="14160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海洋面积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966018" y="2933065"/>
            <a:ext cx="2589212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陆地面积的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2.4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倍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57" name="右大括号 56"/>
          <p:cNvSpPr/>
          <p:nvPr/>
        </p:nvSpPr>
        <p:spPr>
          <a:xfrm>
            <a:off x="8188643" y="1148715"/>
            <a:ext cx="285750" cy="1517650"/>
          </a:xfrm>
          <a:prstGeom prst="rightBrace">
            <a:avLst>
              <a:gd name="adj1" fmla="val 27329"/>
              <a:gd name="adj2" fmla="val 50000"/>
            </a:avLst>
          </a:prstGeom>
          <a:ln w="28575">
            <a:solidFill>
              <a:srgbClr val="3617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555355" y="1675765"/>
            <a:ext cx="652463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5.1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4446905" y="2415540"/>
            <a:ext cx="3305175" cy="265113"/>
            <a:chOff x="4176320" y="3237783"/>
            <a:chExt cx="3306043" cy="264734"/>
          </a:xfrm>
        </p:grpSpPr>
        <p:grpSp>
          <p:nvGrpSpPr>
            <p:cNvPr id="15380" name="组合 58"/>
            <p:cNvGrpSpPr/>
            <p:nvPr/>
          </p:nvGrpSpPr>
          <p:grpSpPr>
            <a:xfrm>
              <a:off x="4176320" y="3237783"/>
              <a:ext cx="3306043" cy="264734"/>
              <a:chOff x="4205348" y="3237783"/>
              <a:chExt cx="3306043" cy="264734"/>
            </a:xfrm>
          </p:grpSpPr>
          <p:grpSp>
            <p:nvGrpSpPr>
              <p:cNvPr id="15382" name="组合 41"/>
              <p:cNvGrpSpPr/>
              <p:nvPr/>
            </p:nvGrpSpPr>
            <p:grpSpPr>
              <a:xfrm>
                <a:off x="4205348" y="3239576"/>
                <a:ext cx="1374502" cy="262941"/>
                <a:chOff x="4223658" y="1837061"/>
                <a:chExt cx="1374502" cy="262941"/>
              </a:xfrm>
            </p:grpSpPr>
            <p:cxnSp>
              <p:nvCxnSpPr>
                <p:cNvPr id="44" name="直接连接符 43"/>
                <p:cNvCxnSpPr/>
                <p:nvPr/>
              </p:nvCxnSpPr>
              <p:spPr>
                <a:xfrm>
                  <a:off x="4223658" y="1871728"/>
                  <a:ext cx="9528" cy="228274"/>
                </a:xfrm>
                <a:prstGeom prst="line">
                  <a:avLst/>
                </a:prstGeom>
                <a:ln w="28575">
                  <a:solidFill>
                    <a:srgbClr val="3617A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直接连接符 44"/>
                <p:cNvCxnSpPr/>
                <p:nvPr/>
              </p:nvCxnSpPr>
              <p:spPr>
                <a:xfrm>
                  <a:off x="5589267" y="1836853"/>
                  <a:ext cx="9528" cy="228274"/>
                </a:xfrm>
                <a:prstGeom prst="line">
                  <a:avLst/>
                </a:prstGeom>
                <a:ln w="28575">
                  <a:solidFill>
                    <a:srgbClr val="3617A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9" name="直接连接符 48"/>
              <p:cNvCxnSpPr/>
              <p:nvPr/>
            </p:nvCxnSpPr>
            <p:spPr>
              <a:xfrm>
                <a:off x="6866697" y="3245710"/>
                <a:ext cx="11116" cy="228273"/>
              </a:xfrm>
              <a:prstGeom prst="line">
                <a:avLst/>
              </a:prstGeom>
              <a:ln w="28575">
                <a:solidFill>
                  <a:srgbClr val="3617A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5384" name="组合 49"/>
              <p:cNvGrpSpPr/>
              <p:nvPr/>
            </p:nvGrpSpPr>
            <p:grpSpPr>
              <a:xfrm>
                <a:off x="6869231" y="3237783"/>
                <a:ext cx="642160" cy="250220"/>
                <a:chOff x="4267200" y="1828800"/>
                <a:chExt cx="642160" cy="250220"/>
              </a:xfrm>
            </p:grpSpPr>
            <p:cxnSp>
              <p:nvCxnSpPr>
                <p:cNvPr id="52" name="直接连接符 51"/>
                <p:cNvCxnSpPr/>
                <p:nvPr/>
              </p:nvCxnSpPr>
              <p:spPr>
                <a:xfrm>
                  <a:off x="4267841" y="1828800"/>
                  <a:ext cx="9528" cy="228273"/>
                </a:xfrm>
                <a:prstGeom prst="line">
                  <a:avLst/>
                </a:prstGeom>
                <a:ln w="28575">
                  <a:solidFill>
                    <a:srgbClr val="3617A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/>
                <p:cNvCxnSpPr/>
                <p:nvPr/>
              </p:nvCxnSpPr>
              <p:spPr>
                <a:xfrm>
                  <a:off x="4899832" y="1850993"/>
                  <a:ext cx="9528" cy="228273"/>
                </a:xfrm>
                <a:prstGeom prst="line">
                  <a:avLst/>
                </a:prstGeom>
                <a:ln w="28575">
                  <a:solidFill>
                    <a:srgbClr val="3617A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61" name="直接连接符 60"/>
            <p:cNvCxnSpPr/>
            <p:nvPr/>
          </p:nvCxnSpPr>
          <p:spPr>
            <a:xfrm flipV="1">
              <a:off x="4185848" y="3470812"/>
              <a:ext cx="3282225" cy="17437"/>
            </a:xfrm>
            <a:prstGeom prst="line">
              <a:avLst/>
            </a:prstGeom>
            <a:ln w="28575">
              <a:solidFill>
                <a:srgbClr val="3617A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/>
          <p:cNvSpPr txBox="1"/>
          <p:nvPr/>
        </p:nvSpPr>
        <p:spPr>
          <a:xfrm>
            <a:off x="3329623" y="4358640"/>
            <a:ext cx="47561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陆地面积＋海洋面积＝地球表面积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4" grpId="0"/>
      <p:bldP spid="34" grpId="0"/>
      <p:bldP spid="35" grpId="0"/>
      <p:bldP spid="56" grpId="0"/>
      <p:bldP spid="57" grpId="0" bldLvl="0" animBg="1"/>
      <p:bldP spid="58" grpId="0"/>
      <p:bldP spid="8" grpId="0"/>
    </p:bldLst>
  </p:timing>
</p:sld>
</file>

<file path=ppt/tags/tag1.xml><?xml version="1.0" encoding="utf-8"?>
<p:tagLst xmlns:p="http://schemas.openxmlformats.org/presentationml/2006/main">
  <p:tag name="COMMONDATA" val="eyJoZGlkIjoiM2YxOWViOGI4NmJhMzI3Y2U1MDZmYWMxMGFmODMwYzIifQ=="/>
  <p:tag name="commondata" val="eyJoZGlkIjoiM2FjN2UwN2E2YzY1YjRlYmUzNjBlODY5NmUzYmRkZWYifQ=="/>
</p:tagLst>
</file>

<file path=ppt/theme/theme1.xml><?xml version="1.0" encoding="utf-8"?>
<a:theme xmlns:a="http://schemas.openxmlformats.org/drawingml/2006/main" name="教习网 - 精选PPT课件、教案、试卷下载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2777</Words>
  <Application>WPS 演示</Application>
  <PresentationFormat>宽屏</PresentationFormat>
  <Paragraphs>275</Paragraphs>
  <Slides>21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Calibri</vt:lpstr>
      <vt:lpstr>思源黑体 CN Bold</vt:lpstr>
      <vt:lpstr>黑体</vt:lpstr>
      <vt:lpstr>Gotham</vt:lpstr>
      <vt:lpstr>Segoe Print</vt:lpstr>
      <vt:lpstr>Times New Roman</vt:lpstr>
      <vt:lpstr>等线</vt:lpstr>
      <vt:lpstr>Arial Unicode MS</vt:lpstr>
      <vt:lpstr>Cambria</vt:lpstr>
      <vt:lpstr>Arial</vt:lpstr>
      <vt:lpstr>等线</vt:lpstr>
      <vt:lpstr>教习网 - 精选PPT课件、教案、试卷下载网</vt:lpstr>
      <vt:lpstr>自定义设计方案</vt:lpstr>
      <vt:lpstr>PowerPoint 演示文稿</vt:lpstr>
      <vt:lpstr>PowerPoint 演示文稿</vt:lpstr>
      <vt:lpstr>复习导入</vt:lpstr>
      <vt:lpstr>自主学习</vt:lpstr>
      <vt:lpstr>自主学习</vt:lpstr>
      <vt:lpstr>合作共学</vt:lpstr>
      <vt:lpstr>合作共学</vt:lpstr>
      <vt:lpstr>合作共学</vt:lpstr>
      <vt:lpstr>合作共学</vt:lpstr>
      <vt:lpstr>合作共学</vt:lpstr>
      <vt:lpstr>合作共学</vt:lpstr>
      <vt:lpstr>当堂检测</vt:lpstr>
      <vt:lpstr>当堂检测</vt:lpstr>
      <vt:lpstr>当堂检测</vt:lpstr>
      <vt:lpstr>当堂检测</vt:lpstr>
      <vt:lpstr>当堂检测</vt:lpstr>
      <vt:lpstr>当堂检测</vt:lpstr>
      <vt:lpstr>课堂总结</vt:lpstr>
      <vt:lpstr>板书设计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 氓</dc:creator>
  <cp:lastModifiedBy>上帝掷骰子吗</cp:lastModifiedBy>
  <cp:revision>128</cp:revision>
  <dcterms:created xsi:type="dcterms:W3CDTF">2021-06-08T08:52:00Z</dcterms:created>
  <dcterms:modified xsi:type="dcterms:W3CDTF">2023-09-28T14:18:42Z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32BFDDE9CC224DADBF7165D3EA46ED71</vt:lpwstr>
  </property>
  <property fmtid="{D5CDD505-2E9C-101B-9397-08002B2CF9AE}" pid="3" name="KSOProductBuildVer">
    <vt:lpwstr>2052-12.1.0.15374</vt:lpwstr>
  </property>
</Properties>
</file>