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3"/>
  </p:notesMasterIdLst>
  <p:handoutMasterIdLst>
    <p:handoutMasterId r:id="rId51"/>
  </p:handoutMasterIdLst>
  <p:sldIdLst>
    <p:sldId id="525" r:id="rId4"/>
    <p:sldId id="454" r:id="rId5"/>
    <p:sldId id="483" r:id="rId6"/>
    <p:sldId id="485" r:id="rId7"/>
    <p:sldId id="529" r:id="rId8"/>
    <p:sldId id="489" r:id="rId9"/>
    <p:sldId id="490" r:id="rId10"/>
    <p:sldId id="491" r:id="rId11"/>
    <p:sldId id="523" r:id="rId12"/>
    <p:sldId id="492" r:id="rId14"/>
    <p:sldId id="493" r:id="rId15"/>
    <p:sldId id="494" r:id="rId16"/>
    <p:sldId id="495" r:id="rId17"/>
    <p:sldId id="496" r:id="rId18"/>
    <p:sldId id="497" r:id="rId19"/>
    <p:sldId id="498" r:id="rId20"/>
    <p:sldId id="499" r:id="rId21"/>
    <p:sldId id="486" r:id="rId22"/>
    <p:sldId id="500" r:id="rId23"/>
    <p:sldId id="501" r:id="rId24"/>
    <p:sldId id="502" r:id="rId25"/>
    <p:sldId id="503" r:id="rId26"/>
    <p:sldId id="504" r:id="rId27"/>
    <p:sldId id="526" r:id="rId28"/>
    <p:sldId id="505" r:id="rId29"/>
    <p:sldId id="506" r:id="rId30"/>
    <p:sldId id="487" r:id="rId31"/>
    <p:sldId id="507" r:id="rId32"/>
    <p:sldId id="508" r:id="rId33"/>
    <p:sldId id="527" r:id="rId34"/>
    <p:sldId id="510" r:id="rId35"/>
    <p:sldId id="513" r:id="rId36"/>
    <p:sldId id="511" r:id="rId37"/>
    <p:sldId id="512" r:id="rId38"/>
    <p:sldId id="514" r:id="rId39"/>
    <p:sldId id="515" r:id="rId40"/>
    <p:sldId id="519" r:id="rId41"/>
    <p:sldId id="516" r:id="rId42"/>
    <p:sldId id="517" r:id="rId43"/>
    <p:sldId id="509" r:id="rId44"/>
    <p:sldId id="528" r:id="rId45"/>
    <p:sldId id="518" r:id="rId46"/>
    <p:sldId id="520" r:id="rId47"/>
    <p:sldId id="522" r:id="rId48"/>
    <p:sldId id="521" r:id="rId49"/>
    <p:sldId id="570" r:id="rId50"/>
  </p:sldIdLst>
  <p:sldSz cx="9144000" cy="5143500"/>
  <p:notesSz cx="6858000" cy="9144000"/>
  <p:custDataLst>
    <p:tags r:id="rId5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1" autoAdjust="0"/>
    <p:restoredTop sz="95531" autoAdjust="0"/>
  </p:normalViewPr>
  <p:slideViewPr>
    <p:cSldViewPr>
      <p:cViewPr varScale="1">
        <p:scale>
          <a:sx n="148" d="100"/>
          <a:sy n="14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7171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0B25FBEC-EBA9-465F-875B-7F9AED93D57B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7172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7173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C899348B-C1AE-4CD1-8143-CB3A8A1AC671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4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1A59E4-B951-48B8-9ABD-CAD285753CC3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6EC193E-A33C-4820-BBCB-FD5293C5140F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17412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7413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1" name="组合 2"/>
          <p:cNvGrpSpPr/>
          <p:nvPr/>
        </p:nvGrpSpPr>
        <p:grpSpPr>
          <a:xfrm>
            <a:off x="8027988" y="2105025"/>
            <a:ext cx="1838325" cy="3197225"/>
            <a:chOff x="-345817" y="4337803"/>
            <a:chExt cx="5254029" cy="9139332"/>
          </a:xfrm>
        </p:grpSpPr>
        <p:grpSp>
          <p:nvGrpSpPr>
            <p:cNvPr id="2058" name="组合 6"/>
            <p:cNvGrpSpPr/>
            <p:nvPr/>
          </p:nvGrpSpPr>
          <p:grpSpPr>
            <a:xfrm>
              <a:off x="1704051" y="4337803"/>
              <a:ext cx="3204161" cy="9139332"/>
              <a:chOff x="2698661" y="4305719"/>
              <a:chExt cx="3204161" cy="9139332"/>
            </a:xfrm>
          </p:grpSpPr>
          <p:sp>
            <p:nvSpPr>
              <p:cNvPr id="2065" name="弦形 4"/>
              <p:cNvSpPr/>
              <p:nvPr/>
            </p:nvSpPr>
            <p:spPr>
              <a:xfrm rot="6960000">
                <a:off x="3314258" y="4140225"/>
                <a:ext cx="1388598" cy="1719585"/>
              </a:xfrm>
              <a:custGeom>
                <a:avLst/>
                <a:gdLst/>
                <a:ahLst/>
                <a:cxnLst>
                  <a:cxn ang="0">
                    <a:pos x="1388598" y="1514037"/>
                  </a:cxn>
                  <a:cxn ang="0">
                    <a:pos x="736185" y="1713909"/>
                  </a:cxn>
                  <a:cxn ang="0">
                    <a:pos x="165952" y="362209"/>
                  </a:cxn>
                  <a:cxn ang="0">
                    <a:pos x="1004605" y="0"/>
                  </a:cxn>
                  <a:cxn ang="0">
                    <a:pos x="1388598" y="1514037"/>
                  </a:cxn>
                  <a:cxn ang="0">
                    <a:pos x="1388598" y="1587995"/>
                  </a:cxn>
                </a:cxnLst>
                <a:rect l="l" t="t" r="r" b="b"/>
                <a:pathLst>
                  <a:path w="2657306" h="3218166">
                    <a:moveTo>
                      <a:pt x="2657306" y="2948953"/>
                    </a:moveTo>
                    <a:cubicBezTo>
                      <a:pt x="2246783" y="3020552"/>
                      <a:pt x="1647387" y="3258386"/>
                      <a:pt x="1201358" y="3212284"/>
                    </a:cubicBezTo>
                    <a:cubicBezTo>
                      <a:pt x="632292" y="3153465"/>
                      <a:pt x="-390364" y="3084406"/>
                      <a:pt x="155444" y="1959450"/>
                    </a:cubicBezTo>
                    <a:cubicBezTo>
                      <a:pt x="396523" y="1428710"/>
                      <a:pt x="747020" y="1102364"/>
                      <a:pt x="967944" y="868520"/>
                    </a:cubicBezTo>
                    <a:cubicBezTo>
                      <a:pt x="1125081" y="540875"/>
                      <a:pt x="987121" y="577901"/>
                      <a:pt x="1229764" y="0"/>
                    </a:cubicBezTo>
                    <a:lnTo>
                      <a:pt x="2657306" y="2948953"/>
                    </a:lnTo>
                    <a:close/>
                  </a:path>
                </a:pathLst>
              </a:custGeom>
              <a:blipFill rotWithShape="1">
                <a:blip r:embed="rId2"/>
                <a:stretch>
                  <a:fillRect/>
                </a:stretch>
              </a:blipFill>
              <a:ln w="12700" cap="flat" cmpd="sng">
                <a:noFill/>
                <a:prstDash val="solid"/>
                <a:miter lim="800000"/>
              </a:ln>
            </p:spPr>
          </p:sp>
          <p:sp>
            <p:nvSpPr>
              <p:cNvPr id="2066" name="弦形 4"/>
              <p:cNvSpPr/>
              <p:nvPr/>
            </p:nvSpPr>
            <p:spPr>
              <a:xfrm rot="6960000">
                <a:off x="2951181" y="10493407"/>
                <a:ext cx="2700049" cy="3203235"/>
              </a:xfrm>
              <a:custGeom>
                <a:avLst/>
                <a:gdLst/>
                <a:ahLst/>
                <a:cxnLst>
                  <a:cxn ang="0">
                    <a:pos x="2700049" y="2820341"/>
                  </a:cxn>
                  <a:cxn ang="0">
                    <a:pos x="1431470" y="3192662"/>
                  </a:cxn>
                  <a:cxn ang="0">
                    <a:pos x="322684" y="674721"/>
                  </a:cxn>
                  <a:cxn ang="0">
                    <a:pos x="1953397" y="0"/>
                  </a:cxn>
                  <a:cxn ang="0">
                    <a:pos x="2700049" y="2820341"/>
                  </a:cxn>
                  <a:cxn ang="0">
                    <a:pos x="2700049" y="2958110"/>
                  </a:cxn>
                </a:cxnLst>
                <a:rect l="l" t="t" r="r" b="b"/>
                <a:pathLst>
                  <a:path w="2699637" h="3204162">
                    <a:moveTo>
                      <a:pt x="2699637" y="2948953"/>
                    </a:moveTo>
                    <a:cubicBezTo>
                      <a:pt x="2289114" y="3020552"/>
                      <a:pt x="1724840" y="3240146"/>
                      <a:pt x="1271289" y="3199092"/>
                    </a:cubicBezTo>
                    <a:cubicBezTo>
                      <a:pt x="758066" y="3152637"/>
                      <a:pt x="-403234" y="3110789"/>
                      <a:pt x="142574" y="1985833"/>
                    </a:cubicBezTo>
                    <a:cubicBezTo>
                      <a:pt x="383653" y="1455093"/>
                      <a:pt x="789351" y="1102364"/>
                      <a:pt x="1010275" y="868520"/>
                    </a:cubicBezTo>
                    <a:cubicBezTo>
                      <a:pt x="1167412" y="540875"/>
                      <a:pt x="1029452" y="577901"/>
                      <a:pt x="1272095" y="0"/>
                    </a:cubicBezTo>
                    <a:lnTo>
                      <a:pt x="2699637" y="2948953"/>
                    </a:lnTo>
                    <a:close/>
                  </a:path>
                </a:pathLst>
              </a:custGeom>
              <a:blipFill rotWithShape="1">
                <a:blip r:embed="rId2"/>
                <a:stretch>
                  <a:fillRect/>
                </a:stretch>
              </a:blipFill>
              <a:ln w="12700" cap="flat" cmpd="sng">
                <a:noFill/>
                <a:prstDash val="solid"/>
                <a:miter lim="800000"/>
              </a:ln>
            </p:spPr>
          </p:sp>
        </p:grpSp>
        <p:grpSp>
          <p:nvGrpSpPr>
            <p:cNvPr id="2061" name="任意多边形 14"/>
            <p:cNvGrpSpPr/>
            <p:nvPr/>
          </p:nvGrpSpPr>
          <p:grpSpPr>
            <a:xfrm>
              <a:off x="-344548" y="4663443"/>
              <a:ext cx="3501960" cy="365936"/>
              <a:chOff x="8028432" y="2218944"/>
              <a:chExt cx="1225296" cy="128016"/>
            </a:xfrm>
          </p:grpSpPr>
          <p:pic>
            <p:nvPicPr>
              <p:cNvPr id="2059" name="任意多边形 1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028432" y="2218944"/>
                <a:ext cx="1225296" cy="128016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060" name="文本框 2059"/>
              <p:cNvSpPr txBox="1"/>
              <p:nvPr/>
            </p:nvSpPr>
            <p:spPr>
              <a:xfrm rot="10800000">
                <a:off x="8027988" y="2217974"/>
                <a:ext cx="1226430" cy="12968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064" name="任意多边形 15"/>
            <p:cNvGrpSpPr/>
            <p:nvPr/>
          </p:nvGrpSpPr>
          <p:grpSpPr>
            <a:xfrm>
              <a:off x="108442" y="11755637"/>
              <a:ext cx="3501960" cy="365936"/>
              <a:chOff x="8186928" y="4700016"/>
              <a:chExt cx="1225296" cy="128016"/>
            </a:xfrm>
          </p:grpSpPr>
          <p:pic>
            <p:nvPicPr>
              <p:cNvPr id="2062" name="任意多边形 1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86928" y="4700016"/>
                <a:ext cx="1225296" cy="128016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063" name="文本框 2062"/>
              <p:cNvSpPr txBox="1"/>
              <p:nvPr/>
            </p:nvSpPr>
            <p:spPr>
              <a:xfrm rot="10800000">
                <a:off x="8188147" y="4700355"/>
                <a:ext cx="1226430" cy="12968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054" name="任意多边形 15"/>
          <p:cNvGrpSpPr/>
          <p:nvPr/>
        </p:nvGrpSpPr>
        <p:grpSpPr>
          <a:xfrm>
            <a:off x="-109537" y="4700588"/>
            <a:ext cx="1225550" cy="127000"/>
            <a:chOff x="-69" y="2961"/>
            <a:chExt cx="772" cy="80"/>
          </a:xfrm>
        </p:grpSpPr>
        <p:pic>
          <p:nvPicPr>
            <p:cNvPr id="2052" name="任意多边形 1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-69" y="2961"/>
              <a:ext cx="772" cy="8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053" name="Text Box 5"/>
            <p:cNvSpPr txBox="1"/>
            <p:nvPr/>
          </p:nvSpPr>
          <p:spPr>
            <a:xfrm rot="10800000">
              <a:off x="-69" y="2961"/>
              <a:ext cx="772" cy="8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2055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80000">
            <a:off x="-192087" y="4227513"/>
            <a:ext cx="1195387" cy="1193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6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7" name="图片 3"/>
          <p:cNvPicPr>
            <a:picLocks noChangeAspect="1"/>
          </p:cNvPicPr>
          <p:nvPr/>
        </p:nvPicPr>
        <p:blipFill>
          <a:blip r:embed="rId6"/>
          <a:srcRect l="10521" t="26212" r="34896" b="32755"/>
          <a:stretch>
            <a:fillRect/>
          </a:stretch>
        </p:blipFill>
        <p:spPr>
          <a:xfrm>
            <a:off x="3367088" y="-44450"/>
            <a:ext cx="2574925" cy="1096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3"/>
          <p:cNvPicPr>
            <a:picLocks noChangeAspect="1"/>
          </p:cNvPicPr>
          <p:nvPr/>
        </p:nvPicPr>
        <p:blipFill>
          <a:blip r:embed="rId3"/>
          <a:srcRect r="40804" b="38891"/>
          <a:stretch>
            <a:fillRect/>
          </a:stretch>
        </p:blipFill>
        <p:spPr>
          <a:xfrm>
            <a:off x="8039100" y="4002088"/>
            <a:ext cx="1104900" cy="1141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7" name="图片 4"/>
          <p:cNvPicPr>
            <a:picLocks noChangeAspect="1"/>
          </p:cNvPicPr>
          <p:nvPr/>
        </p:nvPicPr>
        <p:blipFill>
          <a:blip r:embed="rId4"/>
          <a:srcRect l="57719"/>
          <a:stretch>
            <a:fillRect/>
          </a:stretch>
        </p:blipFill>
        <p:spPr>
          <a:xfrm>
            <a:off x="-3175" y="3646488"/>
            <a:ext cx="709613" cy="167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3"/>
          <p:cNvPicPr>
            <a:picLocks noChangeAspect="1"/>
          </p:cNvPicPr>
          <p:nvPr/>
        </p:nvPicPr>
        <p:blipFill>
          <a:blip r:embed="rId3"/>
          <a:srcRect l="5635" r="556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18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pn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microsoft.com/office/2007/relationships/media" Target="file:///\\pc-2\&#31508;&#39034;&#23383;&#24211;\&#35859;.wmv" TargetMode="External"/><Relationship Id="rId7" Type="http://schemas.openxmlformats.org/officeDocument/2006/relationships/video" Target="file:///\\pc-2\&#31508;&#39034;&#23383;&#24211;\&#35859;.wmv" TargetMode="External"/><Relationship Id="rId6" Type="http://schemas.openxmlformats.org/officeDocument/2006/relationships/image" Target="../media/image37.png"/><Relationship Id="rId5" Type="http://schemas.microsoft.com/office/2007/relationships/media" Target="file:///\\pc-2\&#31508;&#39034;&#23383;&#24211;\&#35826;.wmv" TargetMode="External"/><Relationship Id="rId4" Type="http://schemas.openxmlformats.org/officeDocument/2006/relationships/video" Target="file:///\\pc-2\&#31508;&#39034;&#23383;&#24211;\&#35826;.wmv" TargetMode="External"/><Relationship Id="rId3" Type="http://schemas.openxmlformats.org/officeDocument/2006/relationships/image" Target="../media/image36.png"/><Relationship Id="rId29" Type="http://schemas.openxmlformats.org/officeDocument/2006/relationships/notesSlide" Target="../notesSlides/notesSlide1.xml"/><Relationship Id="rId28" Type="http://schemas.openxmlformats.org/officeDocument/2006/relationships/slideLayout" Target="../slideLayouts/slideLayout2.xml"/><Relationship Id="rId27" Type="http://schemas.openxmlformats.org/officeDocument/2006/relationships/image" Target="../media/image44.png"/><Relationship Id="rId26" Type="http://schemas.microsoft.com/office/2007/relationships/media" Target="file:///\\pc-2\&#31508;&#39034;&#23383;&#24211;\&#32570;.wmv" TargetMode="External"/><Relationship Id="rId25" Type="http://schemas.openxmlformats.org/officeDocument/2006/relationships/video" Target="file:///\\pc-2\&#31508;&#39034;&#23383;&#24211;\&#32570;.wmv" TargetMode="External"/><Relationship Id="rId24" Type="http://schemas.openxmlformats.org/officeDocument/2006/relationships/image" Target="../media/image43.png"/><Relationship Id="rId23" Type="http://schemas.microsoft.com/office/2007/relationships/media" Target="file:///\\pc-2\&#31508;&#39034;&#23383;&#24211;\&#30342;.wmv" TargetMode="External"/><Relationship Id="rId22" Type="http://schemas.openxmlformats.org/officeDocument/2006/relationships/video" Target="file:///\\pc-2\&#31508;&#39034;&#23383;&#24211;\&#30342;.wmv" TargetMode="External"/><Relationship Id="rId21" Type="http://schemas.openxmlformats.org/officeDocument/2006/relationships/image" Target="../media/image42.png"/><Relationship Id="rId20" Type="http://schemas.microsoft.com/office/2007/relationships/media" Target="file:///\\pc-2\&#31508;&#39034;&#23383;&#24211;\&#31397;.wmv" TargetMode="External"/><Relationship Id="rId2" Type="http://schemas.microsoft.com/office/2007/relationships/media" Target="file:///\\pc-2\&#31508;&#39034;&#23383;&#24211;\&#32827;.wmv" TargetMode="External"/><Relationship Id="rId19" Type="http://schemas.openxmlformats.org/officeDocument/2006/relationships/video" Target="file:///\\pc-2\&#31508;&#39034;&#23383;&#24211;\&#31397;.wmv" TargetMode="External"/><Relationship Id="rId18" Type="http://schemas.openxmlformats.org/officeDocument/2006/relationships/image" Target="../media/image41.png"/><Relationship Id="rId17" Type="http://schemas.microsoft.com/office/2007/relationships/media" Target="file:///\\pc-2\&#31508;&#39034;&#23383;&#24211;\&#24658;.wmv" TargetMode="External"/><Relationship Id="rId16" Type="http://schemas.openxmlformats.org/officeDocument/2006/relationships/video" Target="file:///\\pc-2\&#31508;&#39034;&#23383;&#24211;\&#24658;.wmv" TargetMode="External"/><Relationship Id="rId15" Type="http://schemas.openxmlformats.org/officeDocument/2006/relationships/image" Target="../media/image40.png"/><Relationship Id="rId14" Type="http://schemas.microsoft.com/office/2007/relationships/media" Target="file:///\\pc-2\&#31508;&#39034;&#23383;&#24211;\&#23682;.wmv" TargetMode="External"/><Relationship Id="rId13" Type="http://schemas.openxmlformats.org/officeDocument/2006/relationships/video" Target="file:///\\pc-2\&#31508;&#39034;&#23383;&#24211;\&#23682;.wmv" TargetMode="External"/><Relationship Id="rId12" Type="http://schemas.openxmlformats.org/officeDocument/2006/relationships/image" Target="../media/image39.png"/><Relationship Id="rId11" Type="http://schemas.microsoft.com/office/2007/relationships/media" Target="file:///\\pc-2\&#31508;&#39034;&#23383;&#24211;\&#35829;.wmv" TargetMode="External"/><Relationship Id="rId10" Type="http://schemas.openxmlformats.org/officeDocument/2006/relationships/video" Target="file:///\\pc-2\&#31508;&#39034;&#23383;&#24211;\&#35829;.wmv" TargetMode="External"/><Relationship Id="rId1" Type="http://schemas.openxmlformats.org/officeDocument/2006/relationships/video" Target="file:///\\pc-2\&#31508;&#39034;&#23383;&#24211;\&#32827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>
            <a:hlinkClick r:id="rId1" action="ppaction://hlinksldjump"/>
          </p:cNvPr>
          <p:cNvSpPr txBox="1"/>
          <p:nvPr/>
        </p:nvSpPr>
        <p:spPr>
          <a:xfrm>
            <a:off x="3190875" y="1044575"/>
            <a:ext cx="213201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37152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37152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37152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rgbClr val="37152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文本框 2">
            <a:hlinkClick r:id="rId2" action="ppaction://hlinksldjump"/>
          </p:cNvPr>
          <p:cNvSpPr txBox="1"/>
          <p:nvPr/>
        </p:nvSpPr>
        <p:spPr>
          <a:xfrm>
            <a:off x="4437063" y="2111375"/>
            <a:ext cx="2132012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rgbClr val="37152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37152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37152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rgbClr val="37152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2"/>
          <p:cNvSpPr/>
          <p:nvPr/>
        </p:nvSpPr>
        <p:spPr>
          <a:xfrm>
            <a:off x="2401888" y="1627188"/>
            <a:ext cx="1033462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6600" b="1">
                <a:ea typeface="楷体" panose="02010609060101010101" pitchFamily="49" charset="-122"/>
              </a:rPr>
              <a:t>岂</a:t>
            </a:r>
            <a:endParaRPr lang="zh-CN" altLang="en-US" sz="6600">
              <a:ea typeface="楷体" panose="02010609060101010101" pitchFamily="49" charset="-122"/>
            </a:endParaRPr>
          </a:p>
        </p:txBody>
      </p:sp>
      <p:sp>
        <p:nvSpPr>
          <p:cNvPr id="18435" name="矩形 10"/>
          <p:cNvSpPr/>
          <p:nvPr/>
        </p:nvSpPr>
        <p:spPr>
          <a:xfrm>
            <a:off x="4084638" y="1627188"/>
            <a:ext cx="1033462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6600" b="1">
                <a:ea typeface="楷体" panose="02010609060101010101" pitchFamily="49" charset="-122"/>
              </a:rPr>
              <a:t>窥</a:t>
            </a:r>
            <a:endParaRPr lang="zh-CN" altLang="en-US" sz="6600">
              <a:ea typeface="楷体" panose="02010609060101010101" pitchFamily="49" charset="-122"/>
            </a:endParaRPr>
          </a:p>
        </p:txBody>
      </p:sp>
      <p:sp>
        <p:nvSpPr>
          <p:cNvPr id="18436" name="矩形 11"/>
          <p:cNvSpPr/>
          <p:nvPr/>
        </p:nvSpPr>
        <p:spPr>
          <a:xfrm>
            <a:off x="5767388" y="1636713"/>
            <a:ext cx="1033462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6600" b="1">
                <a:ea typeface="楷体" panose="02010609060101010101" pitchFamily="49" charset="-122"/>
              </a:rPr>
              <a:t>皆</a:t>
            </a:r>
            <a:endParaRPr lang="zh-CN" altLang="en-US" sz="6600">
              <a:ea typeface="楷体" panose="02010609060101010101" pitchFamily="49" charset="-122"/>
            </a:endParaRPr>
          </a:p>
        </p:txBody>
      </p:sp>
      <p:sp>
        <p:nvSpPr>
          <p:cNvPr id="18437" name="椭圆 12"/>
          <p:cNvSpPr/>
          <p:nvPr/>
        </p:nvSpPr>
        <p:spPr>
          <a:xfrm>
            <a:off x="2538413" y="1627188"/>
            <a:ext cx="708025" cy="458787"/>
          </a:xfrm>
          <a:prstGeom prst="ellipse">
            <a:avLst/>
          </a:prstGeom>
          <a:ln w="19050">
            <a:solidFill>
              <a:srgbClr val="FF0000"/>
            </a:solidFill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438" name="直接箭头连接符 14"/>
          <p:cNvCxnSpPr>
            <a:stCxn id="18437" idx="0"/>
          </p:cNvCxnSpPr>
          <p:nvPr/>
        </p:nvCxnSpPr>
        <p:spPr>
          <a:xfrm flipH="1" flipV="1">
            <a:off x="2316163" y="1222375"/>
            <a:ext cx="576262" cy="404813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18439" name="矩形 15"/>
          <p:cNvSpPr/>
          <p:nvPr/>
        </p:nvSpPr>
        <p:spPr>
          <a:xfrm>
            <a:off x="1773238" y="684213"/>
            <a:ext cx="6477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600" b="1">
                <a:ea typeface="楷体" panose="02010609060101010101" pitchFamily="49" charset="-122"/>
              </a:rPr>
              <a:t>山</a:t>
            </a:r>
            <a:endParaRPr lang="zh-CN" altLang="en-US" sz="3600" b="1">
              <a:ea typeface="楷体" panose="02010609060101010101" pitchFamily="49" charset="-122"/>
            </a:endParaRPr>
          </a:p>
        </p:txBody>
      </p:sp>
      <p:cxnSp>
        <p:nvCxnSpPr>
          <p:cNvPr id="18440" name="直接箭头连接符 17"/>
          <p:cNvCxnSpPr>
            <a:stCxn id="18437" idx="0"/>
          </p:cNvCxnSpPr>
          <p:nvPr/>
        </p:nvCxnSpPr>
        <p:spPr>
          <a:xfrm flipH="1">
            <a:off x="2892425" y="2587625"/>
            <a:ext cx="0" cy="700088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18441" name="矩形 21"/>
          <p:cNvSpPr/>
          <p:nvPr/>
        </p:nvSpPr>
        <p:spPr>
          <a:xfrm>
            <a:off x="2574925" y="3217863"/>
            <a:ext cx="6985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4000" b="1">
                <a:ea typeface="楷体" panose="02010609060101010101" pitchFamily="49" charset="-122"/>
              </a:rPr>
              <a:t>己</a:t>
            </a:r>
            <a:endParaRPr lang="zh-CN" altLang="en-US" sz="4000" b="1">
              <a:ea typeface="楷体" panose="02010609060101010101" pitchFamily="49" charset="-122"/>
            </a:endParaRPr>
          </a:p>
        </p:txBody>
      </p:sp>
      <p:sp>
        <p:nvSpPr>
          <p:cNvPr id="18442" name="椭圆 23"/>
          <p:cNvSpPr/>
          <p:nvPr/>
        </p:nvSpPr>
        <p:spPr>
          <a:xfrm>
            <a:off x="2471738" y="2144713"/>
            <a:ext cx="309562" cy="317500"/>
          </a:xfrm>
          <a:prstGeom prst="ellipse">
            <a:avLst/>
          </a:prstGeom>
          <a:ln w="19050">
            <a:solidFill>
              <a:srgbClr val="FF0000"/>
            </a:solidFill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43" name="组合 27"/>
          <p:cNvGrpSpPr/>
          <p:nvPr/>
        </p:nvGrpSpPr>
        <p:grpSpPr>
          <a:xfrm>
            <a:off x="1033463" y="2470150"/>
            <a:ext cx="1419225" cy="1014413"/>
            <a:chOff x="331093" y="2507475"/>
            <a:chExt cx="1420582" cy="1015501"/>
          </a:xfrm>
        </p:grpSpPr>
        <p:sp>
          <p:nvSpPr>
            <p:cNvPr id="18454" name="云形标注 25"/>
            <p:cNvSpPr/>
            <p:nvPr/>
          </p:nvSpPr>
          <p:spPr>
            <a:xfrm>
              <a:off x="416900" y="2507475"/>
              <a:ext cx="1282337" cy="1015501"/>
            </a:xfrm>
            <a:prstGeom prst="cloudCallout">
              <a:avLst>
                <a:gd name="adj1" fmla="val 61891"/>
                <a:gd name="adj2" fmla="val -53908"/>
              </a:avLst>
            </a:prstGeom>
            <a:solidFill>
              <a:srgbClr val="133D5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5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55" name="矩形 24"/>
            <p:cNvSpPr/>
            <p:nvPr/>
          </p:nvSpPr>
          <p:spPr>
            <a:xfrm>
              <a:off x="331093" y="2700425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zh-CN" sz="3200" b="1">
                  <a:solidFill>
                    <a:schemeClr val="bg1"/>
                  </a:solidFill>
                  <a:ea typeface="楷体" panose="02010609060101010101" pitchFamily="49" charset="-122"/>
                </a:rPr>
                <a:t>不露头</a:t>
              </a:r>
              <a:endParaRPr lang="zh-CN" altLang="en-US" sz="3200" b="1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pic>
        <p:nvPicPr>
          <p:cNvPr id="18444" name="图片 3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5" y="1768475"/>
            <a:ext cx="730250" cy="338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45" name="椭圆 16"/>
          <p:cNvSpPr/>
          <p:nvPr/>
        </p:nvSpPr>
        <p:spPr>
          <a:xfrm>
            <a:off x="5930900" y="1731963"/>
            <a:ext cx="708025" cy="458787"/>
          </a:xfrm>
          <a:prstGeom prst="ellipse">
            <a:avLst/>
          </a:prstGeom>
          <a:ln w="19050">
            <a:solidFill>
              <a:srgbClr val="FF0000"/>
            </a:solidFill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446" name="直接箭头连接符 18"/>
          <p:cNvCxnSpPr>
            <a:stCxn id="18437" idx="0"/>
          </p:cNvCxnSpPr>
          <p:nvPr/>
        </p:nvCxnSpPr>
        <p:spPr>
          <a:xfrm flipV="1">
            <a:off x="6430963" y="1558925"/>
            <a:ext cx="533400" cy="185738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18447" name="矩形 2"/>
          <p:cNvSpPr/>
          <p:nvPr/>
        </p:nvSpPr>
        <p:spPr>
          <a:xfrm>
            <a:off x="6964363" y="1263650"/>
            <a:ext cx="14208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ea typeface="楷体" panose="02010609060101010101" pitchFamily="49" charset="-122"/>
              </a:rPr>
              <a:t>大</a:t>
            </a:r>
            <a:r>
              <a:rPr lang="zh-CN" altLang="zh-CN" sz="3200" b="1">
                <a:ea typeface="楷体" panose="02010609060101010101" pitchFamily="49" charset="-122"/>
              </a:rPr>
              <a:t>一</a:t>
            </a:r>
            <a:r>
              <a:rPr lang="zh-CN" altLang="en-US" sz="3200" b="1">
                <a:ea typeface="楷体" panose="02010609060101010101" pitchFamily="49" charset="-122"/>
              </a:rPr>
              <a:t>些</a:t>
            </a:r>
            <a:endParaRPr lang="zh-CN" altLang="en-US" sz="3200" b="1">
              <a:ea typeface="楷体" panose="02010609060101010101" pitchFamily="49" charset="-122"/>
            </a:endParaRPr>
          </a:p>
        </p:txBody>
      </p:sp>
      <p:sp>
        <p:nvSpPr>
          <p:cNvPr id="18448" name="椭圆 19"/>
          <p:cNvSpPr/>
          <p:nvPr/>
        </p:nvSpPr>
        <p:spPr>
          <a:xfrm>
            <a:off x="5851525" y="2212975"/>
            <a:ext cx="708025" cy="458788"/>
          </a:xfrm>
          <a:prstGeom prst="ellipse">
            <a:avLst/>
          </a:prstGeom>
          <a:ln w="19050">
            <a:solidFill>
              <a:srgbClr val="FF0000"/>
            </a:solidFill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449" name="直接箭头连接符 20"/>
          <p:cNvCxnSpPr>
            <a:stCxn id="18437" idx="0"/>
          </p:cNvCxnSpPr>
          <p:nvPr/>
        </p:nvCxnSpPr>
        <p:spPr>
          <a:xfrm>
            <a:off x="6438900" y="2630488"/>
            <a:ext cx="446088" cy="333375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18450" name="矩形 22"/>
          <p:cNvSpPr/>
          <p:nvPr/>
        </p:nvSpPr>
        <p:spPr>
          <a:xfrm>
            <a:off x="6972300" y="2630488"/>
            <a:ext cx="1419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ea typeface="楷体" panose="02010609060101010101" pitchFamily="49" charset="-122"/>
              </a:rPr>
              <a:t>小</a:t>
            </a:r>
            <a:r>
              <a:rPr lang="zh-CN" altLang="zh-CN" sz="3200" b="1">
                <a:ea typeface="楷体" panose="02010609060101010101" pitchFamily="49" charset="-122"/>
              </a:rPr>
              <a:t>一</a:t>
            </a:r>
            <a:r>
              <a:rPr lang="zh-CN" altLang="en-US" sz="3200" b="1">
                <a:ea typeface="楷体" panose="02010609060101010101" pitchFamily="49" charset="-122"/>
              </a:rPr>
              <a:t>点</a:t>
            </a:r>
            <a:endParaRPr lang="zh-CN" altLang="en-US" sz="3200" b="1">
              <a:ea typeface="楷体" panose="02010609060101010101" pitchFamily="49" charset="-122"/>
            </a:endParaRPr>
          </a:p>
        </p:txBody>
      </p:sp>
      <p:grpSp>
        <p:nvGrpSpPr>
          <p:cNvPr id="18451" name="组合 24"/>
          <p:cNvGrpSpPr/>
          <p:nvPr/>
        </p:nvGrpSpPr>
        <p:grpSpPr>
          <a:xfrm>
            <a:off x="3862388" y="3114675"/>
            <a:ext cx="1419225" cy="1014413"/>
            <a:chOff x="409736" y="2507475"/>
            <a:chExt cx="1421940" cy="1015501"/>
          </a:xfrm>
        </p:grpSpPr>
        <p:sp>
          <p:nvSpPr>
            <p:cNvPr id="18452" name="云形标注 26"/>
            <p:cNvSpPr/>
            <p:nvPr/>
          </p:nvSpPr>
          <p:spPr>
            <a:xfrm>
              <a:off x="416098" y="2507475"/>
              <a:ext cx="1283563" cy="1015501"/>
            </a:xfrm>
            <a:prstGeom prst="cloudCallout">
              <a:avLst>
                <a:gd name="adj1" fmla="val 4791"/>
                <a:gd name="adj2" fmla="val -99289"/>
              </a:avLst>
            </a:prstGeom>
            <a:solidFill>
              <a:srgbClr val="133D5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5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53" name="矩形 24"/>
            <p:cNvSpPr/>
            <p:nvPr/>
          </p:nvSpPr>
          <p:spPr>
            <a:xfrm>
              <a:off x="409736" y="2639983"/>
              <a:ext cx="1421940" cy="58540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  <a:ea typeface="楷体" panose="02010609060101010101" pitchFamily="49" charset="-122"/>
                </a:rPr>
                <a:t>穴字头</a:t>
              </a:r>
              <a:endParaRPr lang="zh-CN" altLang="en-US" sz="3200" b="1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25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1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18439" grpId="0"/>
      <p:bldP spid="18441" grpId="0"/>
      <p:bldP spid="18442" grpId="0" animBg="1"/>
      <p:bldP spid="18445" grpId="0" animBg="1"/>
      <p:bldP spid="18447" grpId="0"/>
      <p:bldP spid="18448" grpId="0" animBg="1"/>
      <p:bldP spid="184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4"/>
          <p:cNvSpPr/>
          <p:nvPr/>
        </p:nvSpPr>
        <p:spPr>
          <a:xfrm>
            <a:off x="268288" y="1466850"/>
            <a:ext cx="8545512" cy="24558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 hangingPunct="0">
              <a:lnSpc>
                <a:spcPct val="12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敏而好学，不耻下问。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hangingPunct="0">
              <a:lnSpc>
                <a:spcPct val="12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知之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知之，不知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不知，是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知也。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hangingPunct="0">
              <a:lnSpc>
                <a:spcPct val="120000"/>
              </a:lnSpc>
            </a:pP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默而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识（</a:t>
            </a: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zh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ì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）之，学而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不厌，诲人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不倦。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39700" lvl="0" indent="2209800" hangingPunct="0">
              <a:lnSpc>
                <a:spcPct val="12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《论语》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59" name="组合 9"/>
          <p:cNvGrpSpPr/>
          <p:nvPr/>
        </p:nvGrpSpPr>
        <p:grpSpPr>
          <a:xfrm>
            <a:off x="2503488" y="3498850"/>
            <a:ext cx="3890962" cy="1352550"/>
            <a:chOff x="2504253" y="3498962"/>
            <a:chExt cx="3889903" cy="1352246"/>
          </a:xfrm>
        </p:grpSpPr>
        <p:sp>
          <p:nvSpPr>
            <p:cNvPr id="19464" name="云形标注 6"/>
            <p:cNvSpPr/>
            <p:nvPr/>
          </p:nvSpPr>
          <p:spPr>
            <a:xfrm>
              <a:off x="2504253" y="3498962"/>
              <a:ext cx="3889903" cy="1352246"/>
            </a:xfrm>
            <a:prstGeom prst="cloudCallout">
              <a:avLst>
                <a:gd name="adj1" fmla="val 59162"/>
                <a:gd name="adj2" fmla="val 31227"/>
              </a:avLst>
            </a:prstGeom>
            <a:solidFill>
              <a:srgbClr val="133D5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5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65" name="矩形 8"/>
            <p:cNvSpPr/>
            <p:nvPr/>
          </p:nvSpPr>
          <p:spPr>
            <a:xfrm>
              <a:off x="2813731" y="3518008"/>
              <a:ext cx="3453460" cy="1195119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>
                <a:lnSpc>
                  <a:spcPct val="120000"/>
                </a:lnSpc>
              </a:pPr>
              <a:r>
                <a:rPr lang="zh-CN" altLang="en-US" sz="3200" b="1" spc="0">
                  <a:solidFill>
                    <a:schemeClr val="bg1"/>
                  </a:solidFill>
                  <a:latin typeface="宋体" panose="02010600030101010101" pitchFamily="2" charset="-122"/>
                  <a:ea typeface="Times New Roman" panose="02020603050405020304" pitchFamily="18" charset="0"/>
                </a:rPr>
                <a:t>    关于</a:t>
              </a:r>
              <a:r>
                <a:rPr lang="en-US" altLang="zh-CN" sz="3200" b="1" spc="0">
                  <a:solidFill>
                    <a:schemeClr val="bg1"/>
                  </a:solidFill>
                  <a:latin typeface="宋体" panose="02010600030101010101" pitchFamily="2" charset="-122"/>
                  <a:ea typeface="Times New Roman" panose="02020603050405020304" pitchFamily="18" charset="0"/>
                </a:rPr>
                <a:t>《</a:t>
              </a:r>
              <a:r>
                <a:rPr lang="zh-CN" altLang="zh-CN" sz="3200" b="1" spc="0">
                  <a:solidFill>
                    <a:schemeClr val="bg1"/>
                  </a:solidFill>
                  <a:latin typeface="宋体" panose="02010600030101010101" pitchFamily="2" charset="-122"/>
                  <a:ea typeface="Times New Roman" panose="02020603050405020304" pitchFamily="18" charset="0"/>
                </a:rPr>
                <a:t>论语</a:t>
              </a:r>
              <a:r>
                <a:rPr lang="en-US" altLang="zh-CN" sz="3200" b="1" spc="0">
                  <a:solidFill>
                    <a:schemeClr val="bg1"/>
                  </a:solidFill>
                  <a:latin typeface="宋体" panose="02010600030101010101" pitchFamily="2" charset="-122"/>
                  <a:ea typeface="Times New Roman" panose="02020603050405020304" pitchFamily="18" charset="0"/>
                </a:rPr>
                <a:t>》</a:t>
              </a:r>
              <a:r>
                <a:rPr lang="zh-CN" altLang="en-US" sz="3200" b="1" spc="0">
                  <a:solidFill>
                    <a:schemeClr val="bg1"/>
                  </a:solidFill>
                  <a:latin typeface="宋体" panose="02010600030101010101" pitchFamily="2" charset="-122"/>
                  <a:ea typeface="Times New Roman" panose="02020603050405020304" pitchFamily="18" charset="0"/>
                </a:rPr>
                <a:t>你了解多少？</a:t>
              </a:r>
              <a:endParaRPr lang="zh-CN" altLang="en-US" sz="320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9460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5913" y="3640138"/>
            <a:ext cx="1046162" cy="1397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9461" name="组合 10"/>
          <p:cNvGrpSpPr/>
          <p:nvPr/>
        </p:nvGrpSpPr>
        <p:grpSpPr>
          <a:xfrm>
            <a:off x="455613" y="758825"/>
            <a:ext cx="3413125" cy="584200"/>
            <a:chOff x="303304" y="1053205"/>
            <a:chExt cx="3413917" cy="585350"/>
          </a:xfrm>
        </p:grpSpPr>
        <p:pic>
          <p:nvPicPr>
            <p:cNvPr id="19462" name="Group 245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04891" y="1154114"/>
              <a:ext cx="445111" cy="41534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9463" name="文本框 22"/>
            <p:cNvSpPr txBox="1"/>
            <p:nvPr/>
          </p:nvSpPr>
          <p:spPr>
            <a:xfrm>
              <a:off x="757456" y="1053205"/>
              <a:ext cx="2959765" cy="585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8002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学习第一部分</a:t>
              </a:r>
              <a:endParaRPr lang="zh-CN" altLang="en-US" sz="3200" b="1">
                <a:solidFill>
                  <a:srgbClr val="8002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0" y="1046163"/>
            <a:ext cx="9055100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《论语》是孔子及其弟子的语录结集，由孔子弟子及再传弟子编写而成，此书是儒家学派的经典著作之一，与《大学》《中庸》《孟子》合称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四书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，再加上《诗经》《尚书》《礼记》《周易》《春秋》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，总称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四书五经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3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8075" y="3422650"/>
            <a:ext cx="1044575" cy="1522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矩形 2"/>
          <p:cNvSpPr/>
          <p:nvPr/>
        </p:nvSpPr>
        <p:spPr>
          <a:xfrm>
            <a:off x="3751263" y="193675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</a:rPr>
              <a:t>知识备查</a:t>
            </a:r>
            <a:endParaRPr lang="zh-CN" alt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组合 3"/>
          <p:cNvGrpSpPr/>
          <p:nvPr/>
        </p:nvGrpSpPr>
        <p:grpSpPr>
          <a:xfrm>
            <a:off x="839788" y="611188"/>
            <a:ext cx="6724650" cy="585787"/>
            <a:chOff x="193370" y="434941"/>
            <a:chExt cx="6725890" cy="585351"/>
          </a:xfrm>
        </p:grpSpPr>
        <p:sp>
          <p:nvSpPr>
            <p:cNvPr id="21518" name="AutoShape 112"/>
            <p:cNvSpPr/>
            <p:nvPr/>
          </p:nvSpPr>
          <p:spPr bwMode="auto">
            <a:xfrm>
              <a:off x="193370" y="547569"/>
              <a:ext cx="360428" cy="360095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27506E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cs typeface="+mn-cs"/>
                <a:sym typeface="Gill Sans" charset="0"/>
              </a:endParaRPr>
            </a:p>
          </p:txBody>
        </p:sp>
        <p:sp>
          <p:nvSpPr>
            <p:cNvPr id="21519" name="矩形 2"/>
            <p:cNvSpPr/>
            <p:nvPr/>
          </p:nvSpPr>
          <p:spPr>
            <a:xfrm>
              <a:off x="553733" y="434941"/>
              <a:ext cx="6365527" cy="58535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133D50"/>
                  </a:solidFill>
                </a:rPr>
                <a:t>借助注释，理解这三句话的意思。</a:t>
              </a:r>
              <a:endParaRPr lang="zh-CN" altLang="en-US" sz="3200" b="1">
                <a:solidFill>
                  <a:srgbClr val="133D50"/>
                </a:solidFill>
              </a:endParaRPr>
            </a:p>
          </p:txBody>
        </p:sp>
      </p:grpSp>
      <p:sp>
        <p:nvSpPr>
          <p:cNvPr id="21507" name="矩形 4"/>
          <p:cNvSpPr/>
          <p:nvPr/>
        </p:nvSpPr>
        <p:spPr>
          <a:xfrm>
            <a:off x="768350" y="2314575"/>
            <a:ext cx="7862888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勤勉而又好学的人，不以向地位比自己低、学识比自己差的人请教为耻。</a:t>
            </a:r>
            <a:endParaRPr lang="zh-CN" altLang="en-US" sz="3200" b="1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矩形 5"/>
          <p:cNvSpPr/>
          <p:nvPr/>
        </p:nvSpPr>
        <p:spPr>
          <a:xfrm>
            <a:off x="1366838" y="1249363"/>
            <a:ext cx="4970462" cy="757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>
              <a:lnSpc>
                <a:spcPct val="120000"/>
              </a:lnSpc>
            </a:pP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敏而好学，不耻下问。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矩形 6"/>
          <p:cNvSpPr/>
          <p:nvPr/>
        </p:nvSpPr>
        <p:spPr>
          <a:xfrm>
            <a:off x="1366838" y="1249363"/>
            <a:ext cx="801687" cy="66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矩形 7"/>
          <p:cNvSpPr/>
          <p:nvPr/>
        </p:nvSpPr>
        <p:spPr>
          <a:xfrm>
            <a:off x="4119563" y="1249363"/>
            <a:ext cx="801687" cy="66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耻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矩形 8"/>
          <p:cNvSpPr/>
          <p:nvPr/>
        </p:nvSpPr>
        <p:spPr>
          <a:xfrm>
            <a:off x="1365250" y="1833563"/>
            <a:ext cx="10064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FF"/>
                </a:solidFill>
                <a:ea typeface="楷体" panose="02010609060101010101" pitchFamily="49" charset="-122"/>
              </a:rPr>
              <a:t>勤勉</a:t>
            </a:r>
            <a:endParaRPr lang="zh-CN" altLang="en-US" sz="3200" b="1">
              <a:solidFill>
                <a:srgbClr val="FF00FF"/>
              </a:solidFill>
              <a:ea typeface="楷体" panose="02010609060101010101" pitchFamily="49" charset="-122"/>
            </a:endParaRPr>
          </a:p>
        </p:txBody>
      </p:sp>
      <p:sp>
        <p:nvSpPr>
          <p:cNvPr id="21512" name="矩形 9"/>
          <p:cNvSpPr/>
          <p:nvPr/>
        </p:nvSpPr>
        <p:spPr>
          <a:xfrm>
            <a:off x="4622800" y="1812925"/>
            <a:ext cx="22415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为耻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3" name="矩形 10"/>
          <p:cNvSpPr/>
          <p:nvPr/>
        </p:nvSpPr>
        <p:spPr>
          <a:xfrm>
            <a:off x="3305175" y="4300538"/>
            <a:ext cx="2038350" cy="646112"/>
          </a:xfrm>
          <a:prstGeom prst="rect">
            <a:avLst/>
          </a:prstGeom>
          <a:solidFill>
            <a:srgbClr val="133D5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zh-CN" sz="3600" b="1" spc="0">
                <a:solidFill>
                  <a:schemeClr val="bg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不耻下问</a:t>
            </a:r>
            <a:endParaRPr lang="zh-CN" altLang="en-US" sz="36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21514" name="组合 36"/>
          <p:cNvGrpSpPr/>
          <p:nvPr/>
        </p:nvGrpSpPr>
        <p:grpSpPr>
          <a:xfrm>
            <a:off x="839788" y="1273175"/>
            <a:ext cx="463550" cy="615950"/>
            <a:chOff x="79287" y="1016650"/>
            <a:chExt cx="464897" cy="616874"/>
          </a:xfrm>
        </p:grpSpPr>
        <p:sp>
          <p:nvSpPr>
            <p:cNvPr id="21516" name="菱形 15"/>
            <p:cNvSpPr/>
            <p:nvPr/>
          </p:nvSpPr>
          <p:spPr>
            <a:xfrm>
              <a:off x="79287" y="1021420"/>
              <a:ext cx="464897" cy="612104"/>
            </a:xfrm>
            <a:prstGeom prst="diamond">
              <a:avLst/>
            </a:prstGeom>
            <a:solidFill>
              <a:srgbClr val="80020D"/>
            </a:solidFill>
            <a:ln w="6350"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7" name="矩形 35"/>
            <p:cNvSpPr>
              <a:spLocks noChangeArrowheads="1"/>
            </p:cNvSpPr>
            <p:nvPr/>
          </p:nvSpPr>
          <p:spPr bwMode="auto">
            <a:xfrm>
              <a:off x="115905" y="1016650"/>
              <a:ext cx="391660" cy="585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hangingPunct="0"/>
              <a:r>
                <a:rPr lang="en-US" altLang="zh-CN" sz="3200" b="1" spc="0">
                  <a:solidFill>
                    <a:schemeClr val="bg1"/>
                  </a:solidFill>
                  <a:latin typeface="宋体" panose="02010600030101010101" pitchFamily="2" charset="-122"/>
                </a:rPr>
                <a:t>1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1515" name="文本框 3"/>
          <p:cNvSpPr txBox="1"/>
          <p:nvPr/>
        </p:nvSpPr>
        <p:spPr>
          <a:xfrm>
            <a:off x="1466850" y="3609975"/>
            <a:ext cx="69088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/>
              <a:t>找一找这句话中包含的一个成语。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9" grpId="0"/>
      <p:bldP spid="21510" grpId="0"/>
      <p:bldP spid="21511" grpId="0"/>
      <p:bldP spid="21512" grpId="0"/>
      <p:bldP spid="21513" grpId="0" animBg="1"/>
      <p:bldP spid="215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4"/>
          <p:cNvSpPr/>
          <p:nvPr/>
        </p:nvSpPr>
        <p:spPr>
          <a:xfrm>
            <a:off x="1004888" y="1452563"/>
            <a:ext cx="7727950" cy="755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>
              <a:lnSpc>
                <a:spcPct val="120000"/>
              </a:lnSpc>
            </a:pP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知之为知之，不知为不知，是知也。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5"/>
          <p:cNvSpPr/>
          <p:nvPr/>
        </p:nvSpPr>
        <p:spPr>
          <a:xfrm>
            <a:off x="447675" y="2413000"/>
            <a:ext cx="8105775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知道就是知道，不知道就是不知道，这样才是真正的智慧。</a:t>
            </a:r>
            <a:endParaRPr lang="zh-CN" altLang="en-US" sz="3200" b="1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矩形 6"/>
          <p:cNvSpPr/>
          <p:nvPr/>
        </p:nvSpPr>
        <p:spPr>
          <a:xfrm>
            <a:off x="960438" y="1454150"/>
            <a:ext cx="879475" cy="668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 algn="ctr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33" name="组合 36"/>
          <p:cNvGrpSpPr/>
          <p:nvPr/>
        </p:nvGrpSpPr>
        <p:grpSpPr>
          <a:xfrm>
            <a:off x="750888" y="1495425"/>
            <a:ext cx="463550" cy="620713"/>
            <a:chOff x="79757" y="1011941"/>
            <a:chExt cx="463660" cy="621583"/>
          </a:xfrm>
        </p:grpSpPr>
        <p:sp>
          <p:nvSpPr>
            <p:cNvPr id="22546" name="菱形 8"/>
            <p:cNvSpPr/>
            <p:nvPr/>
          </p:nvSpPr>
          <p:spPr>
            <a:xfrm>
              <a:off x="79757" y="1021479"/>
              <a:ext cx="463660" cy="612045"/>
            </a:xfrm>
            <a:prstGeom prst="diamond">
              <a:avLst/>
            </a:prstGeom>
            <a:solidFill>
              <a:srgbClr val="133D50"/>
            </a:solidFill>
            <a:ln w="6350"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47" name="矩形 35"/>
            <p:cNvSpPr>
              <a:spLocks noChangeArrowheads="1"/>
            </p:cNvSpPr>
            <p:nvPr/>
          </p:nvSpPr>
          <p:spPr bwMode="auto">
            <a:xfrm>
              <a:off x="125805" y="1011941"/>
              <a:ext cx="392206" cy="585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hangingPunct="0"/>
              <a:r>
                <a:rPr lang="en-US" altLang="zh-CN" sz="3200" b="1" spc="0">
                  <a:solidFill>
                    <a:schemeClr val="bg1"/>
                  </a:solidFill>
                  <a:latin typeface="宋体" panose="02010600030101010101" pitchFamily="2" charset="-122"/>
                </a:rPr>
                <a:t>2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2534" name="矩形 13"/>
          <p:cNvSpPr/>
          <p:nvPr/>
        </p:nvSpPr>
        <p:spPr>
          <a:xfrm>
            <a:off x="2335213" y="1454150"/>
            <a:ext cx="879475" cy="668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 algn="ctr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矩形 14"/>
          <p:cNvSpPr/>
          <p:nvPr/>
        </p:nvSpPr>
        <p:spPr>
          <a:xfrm>
            <a:off x="4171950" y="1454150"/>
            <a:ext cx="879475" cy="669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 algn="ctr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6" name="矩形 15"/>
          <p:cNvSpPr/>
          <p:nvPr/>
        </p:nvSpPr>
        <p:spPr>
          <a:xfrm>
            <a:off x="5549900" y="1454150"/>
            <a:ext cx="879475" cy="668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 algn="ctr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7" name="矩形 16"/>
          <p:cNvSpPr/>
          <p:nvPr/>
        </p:nvSpPr>
        <p:spPr>
          <a:xfrm>
            <a:off x="6924675" y="1454150"/>
            <a:ext cx="879475" cy="668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 algn="ctr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8" name="矩形 17"/>
          <p:cNvSpPr/>
          <p:nvPr/>
        </p:nvSpPr>
        <p:spPr>
          <a:xfrm>
            <a:off x="1673225" y="3741738"/>
            <a:ext cx="5654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/>
              <a:t>这几个</a:t>
            </a:r>
            <a:r>
              <a:rPr lang="zh-CN" altLang="zh-CN" sz="3200" b="1"/>
              <a:t>“知” 的意思一样吗？</a:t>
            </a:r>
            <a:endParaRPr lang="zh-CN" altLang="en-US" sz="3200" b="1"/>
          </a:p>
        </p:txBody>
      </p:sp>
      <p:sp>
        <p:nvSpPr>
          <p:cNvPr id="22539" name="矩形 18"/>
          <p:cNvSpPr/>
          <p:nvPr/>
        </p:nvSpPr>
        <p:spPr>
          <a:xfrm>
            <a:off x="3417888" y="660400"/>
            <a:ext cx="1009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</a:t>
            </a:r>
            <a:endParaRPr lang="zh-CN" altLang="en-US" sz="32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0" name="矩形 19"/>
          <p:cNvSpPr/>
          <p:nvPr/>
        </p:nvSpPr>
        <p:spPr>
          <a:xfrm>
            <a:off x="5926138" y="660400"/>
            <a:ext cx="3068637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zh-CN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</a:t>
            </a:r>
            <a:r>
              <a:rPr lang="zh-CN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，智慧</a:t>
            </a:r>
            <a:endParaRPr lang="zh-CN" altLang="en-US" sz="32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541" name="直接箭头连接符 4"/>
          <p:cNvCxnSpPr>
            <a:endCxn id="22540" idx="2"/>
          </p:cNvCxnSpPr>
          <p:nvPr/>
        </p:nvCxnSpPr>
        <p:spPr>
          <a:xfrm flipV="1">
            <a:off x="7453313" y="1246188"/>
            <a:ext cx="7937" cy="333375"/>
          </a:xfrm>
          <a:prstGeom prst="line">
            <a:avLst/>
          </a:prstGeom>
          <a:noFill/>
          <a:ln w="28575">
            <a:solidFill>
              <a:srgbClr val="0070C0"/>
            </a:solidFill>
            <a:miter lim="800000"/>
            <a:tailEnd type="triangle"/>
          </a:ln>
        </p:spPr>
      </p:cxnSp>
      <p:cxnSp>
        <p:nvCxnSpPr>
          <p:cNvPr id="22542" name="直接箭头连接符 24"/>
          <p:cNvCxnSpPr>
            <a:endCxn id="22540" idx="2"/>
          </p:cNvCxnSpPr>
          <p:nvPr/>
        </p:nvCxnSpPr>
        <p:spPr>
          <a:xfrm flipV="1">
            <a:off x="1652588" y="1166813"/>
            <a:ext cx="1827212" cy="412750"/>
          </a:xfrm>
          <a:prstGeom prst="line">
            <a:avLst/>
          </a:prstGeom>
          <a:noFill/>
          <a:ln w="28575">
            <a:solidFill>
              <a:srgbClr val="0070C0"/>
            </a:solidFill>
            <a:miter lim="800000"/>
            <a:tailEnd type="triangle"/>
          </a:ln>
        </p:spPr>
      </p:cxnSp>
      <p:cxnSp>
        <p:nvCxnSpPr>
          <p:cNvPr id="22543" name="直接箭头连接符 26"/>
          <p:cNvCxnSpPr>
            <a:endCxn id="22540" idx="2"/>
          </p:cNvCxnSpPr>
          <p:nvPr/>
        </p:nvCxnSpPr>
        <p:spPr>
          <a:xfrm flipV="1">
            <a:off x="2794000" y="1214438"/>
            <a:ext cx="879475" cy="365125"/>
          </a:xfrm>
          <a:prstGeom prst="line">
            <a:avLst/>
          </a:prstGeom>
          <a:noFill/>
          <a:ln w="28575">
            <a:solidFill>
              <a:srgbClr val="0070C0"/>
            </a:solidFill>
            <a:miter lim="800000"/>
            <a:tailEnd type="triangle"/>
          </a:ln>
        </p:spPr>
      </p:cxnSp>
      <p:cxnSp>
        <p:nvCxnSpPr>
          <p:cNvPr id="22544" name="直接箭头连接符 31"/>
          <p:cNvCxnSpPr>
            <a:endCxn id="22540" idx="2"/>
          </p:cNvCxnSpPr>
          <p:nvPr/>
        </p:nvCxnSpPr>
        <p:spPr>
          <a:xfrm flipH="1" flipV="1">
            <a:off x="4129088" y="1214438"/>
            <a:ext cx="620712" cy="365125"/>
          </a:xfrm>
          <a:prstGeom prst="line">
            <a:avLst/>
          </a:prstGeom>
          <a:noFill/>
          <a:ln w="28575">
            <a:solidFill>
              <a:srgbClr val="0070C0"/>
            </a:solidFill>
            <a:miter lim="800000"/>
            <a:tailEnd type="triangle"/>
          </a:ln>
        </p:spPr>
      </p:cxnSp>
      <p:cxnSp>
        <p:nvCxnSpPr>
          <p:cNvPr id="22545" name="直接箭头连接符 32"/>
          <p:cNvCxnSpPr>
            <a:endCxn id="22540" idx="2"/>
          </p:cNvCxnSpPr>
          <p:nvPr/>
        </p:nvCxnSpPr>
        <p:spPr>
          <a:xfrm flipH="1" flipV="1">
            <a:off x="4313238" y="1214438"/>
            <a:ext cx="1749425" cy="365125"/>
          </a:xfrm>
          <a:prstGeom prst="line">
            <a:avLst/>
          </a:prstGeom>
          <a:noFill/>
          <a:ln w="28575">
            <a:solidFill>
              <a:srgbClr val="0070C0"/>
            </a:solidFill>
            <a:miter lim="800000"/>
            <a:tailEnd type="triangle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8"/>
          <p:cNvGrpSpPr/>
          <p:nvPr/>
        </p:nvGrpSpPr>
        <p:grpSpPr>
          <a:xfrm>
            <a:off x="185738" y="1474788"/>
            <a:ext cx="9120187" cy="757237"/>
            <a:chOff x="23769" y="1275473"/>
            <a:chExt cx="9120231" cy="757130"/>
          </a:xfrm>
        </p:grpSpPr>
        <p:grpSp>
          <p:nvGrpSpPr>
            <p:cNvPr id="23564" name="组合 36"/>
            <p:cNvGrpSpPr/>
            <p:nvPr/>
          </p:nvGrpSpPr>
          <p:grpSpPr>
            <a:xfrm>
              <a:off x="23769" y="1339377"/>
              <a:ext cx="463552" cy="621801"/>
              <a:chOff x="79786" y="1011895"/>
              <a:chExt cx="463865" cy="622002"/>
            </a:xfrm>
          </p:grpSpPr>
          <p:sp>
            <p:nvSpPr>
              <p:cNvPr id="23566" name="菱形 5"/>
              <p:cNvSpPr/>
              <p:nvPr/>
            </p:nvSpPr>
            <p:spPr>
              <a:xfrm>
                <a:off x="79786" y="1021009"/>
                <a:ext cx="463865" cy="612886"/>
              </a:xfrm>
              <a:prstGeom prst="diamond">
                <a:avLst/>
              </a:prstGeom>
              <a:solidFill>
                <a:srgbClr val="133D50"/>
              </a:solidFill>
              <a:ln w="6350">
                <a:noFill/>
                <a:miter lim="800000"/>
              </a:ln>
            </p:spPr>
            <p:txBody>
              <a:bodyPr anchor="ctr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0"/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567" name="矩形 35"/>
              <p:cNvSpPr>
                <a:spLocks noChangeArrowheads="1"/>
              </p:cNvSpPr>
              <p:nvPr/>
            </p:nvSpPr>
            <p:spPr bwMode="auto">
              <a:xfrm>
                <a:off x="106791" y="1011482"/>
                <a:ext cx="392379" cy="585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lvl="0" indent="0" hangingPunct="0"/>
                <a:r>
                  <a:rPr lang="en-US" altLang="zh-CN" sz="3200" b="1" spc="0">
                    <a:solidFill>
                      <a:schemeClr val="bg1"/>
                    </a:solidFill>
                    <a:latin typeface="宋体" panose="02010600030101010101" pitchFamily="2" charset="-122"/>
                  </a:rPr>
                  <a:t>3</a:t>
                </a:r>
                <a:endPara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23565" name="矩形 7"/>
            <p:cNvSpPr/>
            <p:nvPr/>
          </p:nvSpPr>
          <p:spPr>
            <a:xfrm>
              <a:off x="315870" y="1275473"/>
              <a:ext cx="8828130" cy="757130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152400" hangingPunct="0">
                <a:lnSpc>
                  <a:spcPct val="120000"/>
                </a:lnSpc>
              </a:pPr>
              <a:r>
                <a:rPr lang="zh-CN" altLang="zh-CN" sz="36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默而识（</a:t>
              </a:r>
              <a:r>
                <a:rPr lang="en-US" altLang="zh-CN" sz="3600" b="1" spc="0">
                  <a:latin typeface="宋体" panose="02010600030101010101" pitchFamily="2" charset="-122"/>
                  <a:ea typeface="Times New Roman" panose="02020603050405020304" pitchFamily="18" charset="0"/>
                </a:rPr>
                <a:t>zh</a:t>
              </a:r>
              <a:r>
                <a:rPr lang="zh-CN" altLang="zh-CN" sz="3600" b="1" spc="0">
                  <a:latin typeface="宋体" panose="02010600030101010101" pitchFamily="2" charset="-122"/>
                  <a:ea typeface="Times New Roman" panose="02020603050405020304" pitchFamily="18" charset="0"/>
                </a:rPr>
                <a:t>ì</a:t>
              </a:r>
              <a:r>
                <a:rPr lang="zh-CN" altLang="zh-CN" sz="36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）之，学而不厌，诲人不倦。</a:t>
              </a:r>
              <a:endParaRPr lang="zh-CN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5" name="矩形 9"/>
          <p:cNvSpPr/>
          <p:nvPr/>
        </p:nvSpPr>
        <p:spPr>
          <a:xfrm>
            <a:off x="649288" y="2609850"/>
            <a:ext cx="8178800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把所学的知识默默地记在心中，勤奋学习而不满足，教导人而不倦怠。</a:t>
            </a:r>
            <a:endParaRPr lang="zh-CN" altLang="en-US" sz="3200" b="1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矩形 10"/>
          <p:cNvSpPr/>
          <p:nvPr/>
        </p:nvSpPr>
        <p:spPr>
          <a:xfrm>
            <a:off x="477838" y="1474788"/>
            <a:ext cx="782637" cy="757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矩形 11"/>
          <p:cNvSpPr/>
          <p:nvPr/>
        </p:nvSpPr>
        <p:spPr>
          <a:xfrm>
            <a:off x="1398588" y="1474788"/>
            <a:ext cx="763587" cy="757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矩形 12"/>
          <p:cNvSpPr/>
          <p:nvPr/>
        </p:nvSpPr>
        <p:spPr>
          <a:xfrm>
            <a:off x="5756275" y="1474788"/>
            <a:ext cx="827088" cy="757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厌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矩形 13"/>
          <p:cNvSpPr/>
          <p:nvPr/>
        </p:nvSpPr>
        <p:spPr>
          <a:xfrm>
            <a:off x="958850" y="2054225"/>
            <a:ext cx="10080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默默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0" name="矩形 14"/>
          <p:cNvSpPr/>
          <p:nvPr/>
        </p:nvSpPr>
        <p:spPr>
          <a:xfrm>
            <a:off x="2011363" y="2054225"/>
            <a:ext cx="1008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记住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1" name="云形标注 15"/>
          <p:cNvSpPr/>
          <p:nvPr/>
        </p:nvSpPr>
        <p:spPr>
          <a:xfrm>
            <a:off x="2849563" y="455613"/>
            <a:ext cx="4837112" cy="731837"/>
          </a:xfrm>
          <a:prstGeom prst="cloudCallout">
            <a:avLst>
              <a:gd name="adj1" fmla="val 17220"/>
              <a:gd name="adj2" fmla="val 107988"/>
            </a:avLst>
          </a:prstGeom>
          <a:solidFill>
            <a:srgbClr val="133D5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2" name="矩形 16"/>
          <p:cNvSpPr/>
          <p:nvPr/>
        </p:nvSpPr>
        <p:spPr>
          <a:xfrm>
            <a:off x="3227388" y="455613"/>
            <a:ext cx="40798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讨厌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的意思吗？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3" name="矩形 17"/>
          <p:cNvSpPr/>
          <p:nvPr/>
        </p:nvSpPr>
        <p:spPr>
          <a:xfrm>
            <a:off x="6319838" y="2054225"/>
            <a:ext cx="1008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满足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59" grpId="0"/>
      <p:bldP spid="23560" grpId="0"/>
      <p:bldP spid="23561" grpId="0" animBg="1"/>
      <p:bldP spid="23562" grpId="0"/>
      <p:bldP spid="235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6"/>
          <p:cNvGrpSpPr/>
          <p:nvPr/>
        </p:nvGrpSpPr>
        <p:grpSpPr>
          <a:xfrm>
            <a:off x="3725863" y="236538"/>
            <a:ext cx="1873250" cy="584200"/>
            <a:chOff x="2833732" y="403137"/>
            <a:chExt cx="1873022" cy="584775"/>
          </a:xfrm>
        </p:grpSpPr>
        <p:pic>
          <p:nvPicPr>
            <p:cNvPr id="24583" name="Group 23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850811" y="471466"/>
              <a:ext cx="402287" cy="45154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4584" name="矩形 5"/>
            <p:cNvSpPr/>
            <p:nvPr/>
          </p:nvSpPr>
          <p:spPr>
            <a:xfrm>
              <a:off x="3286172" y="403137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</a:rPr>
                <a:t>说一说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sp>
        <p:nvSpPr>
          <p:cNvPr id="24579" name="矩形 7"/>
          <p:cNvSpPr/>
          <p:nvPr/>
        </p:nvSpPr>
        <p:spPr>
          <a:xfrm>
            <a:off x="1203325" y="1163638"/>
            <a:ext cx="67754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/>
              <a:t>这几句话分别告诉了我们什么道理？</a:t>
            </a:r>
            <a:endParaRPr lang="zh-CN" altLang="en-US" sz="3200" b="1"/>
          </a:p>
        </p:txBody>
      </p:sp>
      <p:sp>
        <p:nvSpPr>
          <p:cNvPr id="24580" name="矩形 8"/>
          <p:cNvSpPr/>
          <p:nvPr/>
        </p:nvSpPr>
        <p:spPr>
          <a:xfrm>
            <a:off x="344488" y="1808163"/>
            <a:ext cx="807720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第一句告诉我们要谦虚好学，勤学好问。</a:t>
            </a:r>
            <a:endParaRPr lang="en-US" altLang="zh-CN" sz="3200" b="1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矩形 9"/>
          <p:cNvSpPr/>
          <p:nvPr/>
        </p:nvSpPr>
        <p:spPr>
          <a:xfrm>
            <a:off x="344488" y="2446338"/>
            <a:ext cx="8077200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第二句告诉我们要端正学习态度，做人、做学问要诚实。</a:t>
            </a:r>
            <a:endParaRPr lang="en-US" altLang="zh-CN" sz="3200" b="1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2" name="矩形 10"/>
          <p:cNvSpPr/>
          <p:nvPr/>
        </p:nvSpPr>
        <p:spPr>
          <a:xfrm>
            <a:off x="344488" y="3676650"/>
            <a:ext cx="807720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第三句告诉我们学习要勤奋，不要偷懒。</a:t>
            </a:r>
            <a:endParaRPr lang="zh-CN" altLang="en-US" sz="3200" b="1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4"/>
          <p:cNvSpPr/>
          <p:nvPr/>
        </p:nvSpPr>
        <p:spPr>
          <a:xfrm>
            <a:off x="2600325" y="1344613"/>
            <a:ext cx="4572000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抄写第一部分。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书写本课生字。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背诵第一部分。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3751263" y="193675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</a:rPr>
              <a:t>作业设计</a:t>
            </a:r>
            <a:endParaRPr lang="zh-CN" alt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6"/>
          <p:cNvSpPr txBox="1"/>
          <p:nvPr/>
        </p:nvSpPr>
        <p:spPr>
          <a:xfrm>
            <a:off x="3724275" y="174625"/>
            <a:ext cx="204946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矩形 1"/>
          <p:cNvSpPr/>
          <p:nvPr/>
        </p:nvSpPr>
        <p:spPr>
          <a:xfrm>
            <a:off x="2260600" y="1435100"/>
            <a:ext cx="4572000" cy="15684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82600" lvl="0" indent="-342900" hangingPunct="0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回顾背诵第一部分。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82600" lvl="0" indent="-342900" hangingPunct="0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听写生字。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628" name="矩形 2"/>
          <p:cNvSpPr/>
          <p:nvPr/>
        </p:nvSpPr>
        <p:spPr>
          <a:xfrm>
            <a:off x="515938" y="3003550"/>
            <a:ext cx="8059737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292100" lvl="0" indent="-152400" algn="ctr">
              <a:lnSpc>
                <a:spcPct val="150000"/>
              </a:lnSpc>
            </a:pPr>
            <a:r>
              <a:rPr lang="zh-CN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耻 </a:t>
            </a:r>
            <a:r>
              <a:rPr lang="en-US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 </a:t>
            </a:r>
            <a:r>
              <a:rPr lang="zh-CN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诲 </a:t>
            </a:r>
            <a:r>
              <a:rPr lang="en-US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 </a:t>
            </a:r>
            <a:r>
              <a:rPr lang="zh-CN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谓 </a:t>
            </a:r>
            <a:r>
              <a:rPr lang="en-US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 </a:t>
            </a:r>
            <a:r>
              <a:rPr lang="zh-CN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诵 </a:t>
            </a:r>
            <a:r>
              <a:rPr lang="en-US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 </a:t>
            </a:r>
            <a:r>
              <a:rPr lang="zh-CN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岂 </a:t>
            </a:r>
            <a:r>
              <a:rPr lang="en-US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 </a:t>
            </a:r>
            <a:r>
              <a:rPr lang="zh-CN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恒</a:t>
            </a:r>
            <a:r>
              <a:rPr lang="en-US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 </a:t>
            </a:r>
            <a:r>
              <a:rPr lang="zh-CN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 窥 </a:t>
            </a:r>
            <a:r>
              <a:rPr lang="en-US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 </a:t>
            </a:r>
            <a:r>
              <a:rPr lang="zh-CN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皆</a:t>
            </a:r>
            <a:r>
              <a:rPr lang="en-US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 </a:t>
            </a:r>
            <a:r>
              <a:rPr lang="zh-CN" altLang="zh-CN" sz="4400" b="1">
                <a:solidFill>
                  <a:srgbClr val="0704F7"/>
                </a:solidFill>
                <a:latin typeface="Tahoma" panose="020B0604030504040204" pitchFamily="34" charset="0"/>
                <a:ea typeface="楷体" panose="02010609060101010101" pitchFamily="49" charset="-122"/>
              </a:rPr>
              <a:t> 缺</a:t>
            </a:r>
            <a:endParaRPr lang="zh-CN" altLang="zh-CN" sz="4000" b="1">
              <a:solidFill>
                <a:srgbClr val="0704F7"/>
              </a:solidFill>
              <a:latin typeface="Tahoma" panose="020B0604030504040204" pitchFamily="34" charset="0"/>
              <a:ea typeface="微软雅黑" panose="020B0503020204020204" charset="-122"/>
            </a:endParaRPr>
          </a:p>
        </p:txBody>
      </p:sp>
      <p:grpSp>
        <p:nvGrpSpPr>
          <p:cNvPr id="26629" name="组合 10"/>
          <p:cNvGrpSpPr/>
          <p:nvPr/>
        </p:nvGrpSpPr>
        <p:grpSpPr>
          <a:xfrm>
            <a:off x="311150" y="850900"/>
            <a:ext cx="3413125" cy="584200"/>
            <a:chOff x="303304" y="1053205"/>
            <a:chExt cx="3413917" cy="585350"/>
          </a:xfrm>
        </p:grpSpPr>
        <p:pic>
          <p:nvPicPr>
            <p:cNvPr id="26630" name="Group 245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303050" y="1153478"/>
              <a:ext cx="445111" cy="41534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6631" name="文本框 22"/>
            <p:cNvSpPr txBox="1"/>
            <p:nvPr/>
          </p:nvSpPr>
          <p:spPr>
            <a:xfrm>
              <a:off x="757456" y="1053205"/>
              <a:ext cx="2959765" cy="585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8002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复习导入</a:t>
              </a:r>
              <a:endParaRPr lang="zh-CN" altLang="en-US" sz="3200" b="1">
                <a:solidFill>
                  <a:srgbClr val="8002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1"/>
          <p:cNvSpPr/>
          <p:nvPr/>
        </p:nvSpPr>
        <p:spPr>
          <a:xfrm>
            <a:off x="595313" y="1246188"/>
            <a:ext cx="8332787" cy="36385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 hangingPunct="0">
              <a:lnSpc>
                <a:spcPct val="12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余尝谓读书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三到，谓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心到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眼到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口到。心不在此，则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眼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不看仔细，心眼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既不专一，却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漫浪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诵读，决不能记，记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亦不能久也。三到之中，心到最急。心既到矣，眼口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岂不到乎？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hangingPunct="0">
              <a:lnSpc>
                <a:spcPct val="12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1" name="组合 10"/>
          <p:cNvGrpSpPr/>
          <p:nvPr/>
        </p:nvGrpSpPr>
        <p:grpSpPr>
          <a:xfrm>
            <a:off x="330200" y="631825"/>
            <a:ext cx="3413125" cy="584200"/>
            <a:chOff x="303304" y="1053205"/>
            <a:chExt cx="3413917" cy="585350"/>
          </a:xfrm>
        </p:grpSpPr>
        <p:pic>
          <p:nvPicPr>
            <p:cNvPr id="27652" name="Group 245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302288" y="1153096"/>
              <a:ext cx="445111" cy="41534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7653" name="文本框 22"/>
            <p:cNvSpPr txBox="1"/>
            <p:nvPr/>
          </p:nvSpPr>
          <p:spPr>
            <a:xfrm>
              <a:off x="757456" y="1053205"/>
              <a:ext cx="2959765" cy="585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8002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学习第二部分</a:t>
              </a:r>
              <a:endParaRPr lang="zh-CN" altLang="en-US" sz="3200" b="1">
                <a:solidFill>
                  <a:srgbClr val="8002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>
            <a:off x="3762375" y="136525"/>
            <a:ext cx="204946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9" name="矩形 4"/>
          <p:cNvSpPr/>
          <p:nvPr/>
        </p:nvSpPr>
        <p:spPr>
          <a:xfrm>
            <a:off x="887413" y="892175"/>
            <a:ext cx="51292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0E3B50"/>
                </a:solidFill>
              </a:rPr>
              <a:t>同学们知道哪些读书名言？</a:t>
            </a:r>
            <a:endParaRPr lang="zh-CN" altLang="en-US" sz="3200" b="1">
              <a:solidFill>
                <a:srgbClr val="0E3B50"/>
              </a:solidFill>
            </a:endParaRPr>
          </a:p>
        </p:txBody>
      </p:sp>
      <p:grpSp>
        <p:nvGrpSpPr>
          <p:cNvPr id="9220" name="组合 21"/>
          <p:cNvGrpSpPr/>
          <p:nvPr/>
        </p:nvGrpSpPr>
        <p:grpSpPr>
          <a:xfrm>
            <a:off x="546100" y="1185863"/>
            <a:ext cx="8051800" cy="3962400"/>
            <a:chOff x="558791" y="1182182"/>
            <a:chExt cx="8051910" cy="3961318"/>
          </a:xfrm>
        </p:grpSpPr>
        <p:pic>
          <p:nvPicPr>
            <p:cNvPr id="9221" name="Picture 7" descr="C:\Users\Administrator\Desktop\png\素材CNN-sccnn.com_201406210812-恢复的.psd_0002_图层-3-拷贝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6742" y="1501182"/>
              <a:ext cx="7556603" cy="339949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50800" dist="38100" algn="l">
                <a:srgbClr val="000000">
                  <a:alpha val="39999"/>
                </a:srgbClr>
              </a:outerShdw>
            </a:effectLst>
          </p:spPr>
        </p:pic>
        <p:sp>
          <p:nvSpPr>
            <p:cNvPr id="9222" name="矩形 23"/>
            <p:cNvSpPr/>
            <p:nvPr/>
          </p:nvSpPr>
          <p:spPr>
            <a:xfrm>
              <a:off x="1015299" y="1396030"/>
              <a:ext cx="7138894" cy="363791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lnSpc>
                  <a:spcPct val="120000"/>
                </a:lnSpc>
              </a:pP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读书破万卷，下笔如有神。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杜甫</a:t>
              </a:r>
              <a:endParaRPr lang="zh-CN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>
                <a:lnSpc>
                  <a:spcPct val="120000"/>
                </a:lnSpc>
              </a:pP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读书患不多，思义患不明。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韩愈</a:t>
              </a:r>
              <a:endParaRPr lang="zh-CN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>
                <a:lnSpc>
                  <a:spcPct val="120000"/>
                </a:lnSpc>
              </a:pP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劝君莫将油炒菜，留与儿孙夜读书。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>
                <a:lnSpc>
                  <a:spcPct val="12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          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《增广贤文》</a:t>
              </a:r>
              <a:endParaRPr lang="zh-CN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>
                <a:lnSpc>
                  <a:spcPct val="120000"/>
                </a:lnSpc>
              </a:pP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饭可以一日不吃，觉可以一日不睡，书不可以一日不读。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毛泽东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223" name="Picture 3" descr="C:\Users\Administrator\Desktop\png\素材CNN-sccnn.com_201406210812-恢复的.psd_0000_图层-2-拷贝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8791" y="1182182"/>
              <a:ext cx="457206" cy="396131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50800" dist="38100" algn="l">
                <a:srgbClr val="000000">
                  <a:alpha val="39999"/>
                </a:srgbClr>
              </a:outerShdw>
            </a:effectLst>
          </p:spPr>
        </p:pic>
        <p:pic>
          <p:nvPicPr>
            <p:cNvPr id="9224" name="Picture 3" descr="C:\Users\Administrator\Desktop\png\素材CNN-sccnn.com_201406210812-恢复的.psd_0000_图层-2-拷贝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53495" y="1182182"/>
              <a:ext cx="457206" cy="396131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50800" dist="38100" dir="18900000" algn="bl">
                <a:srgbClr val="000000">
                  <a:alpha val="39999"/>
                </a:srgbClr>
              </a:outerShdw>
            </a:effec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3"/>
          <p:cNvSpPr/>
          <p:nvPr/>
        </p:nvSpPr>
        <p:spPr>
          <a:xfrm>
            <a:off x="3703638" y="196850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</a:rPr>
              <a:t>作者简介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28675" name="矩形 4"/>
          <p:cNvSpPr/>
          <p:nvPr/>
        </p:nvSpPr>
        <p:spPr>
          <a:xfrm>
            <a:off x="825500" y="1047750"/>
            <a:ext cx="7588250" cy="304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ea typeface="楷体" panose="02010609060101010101" pitchFamily="49" charset="-122"/>
              </a:rPr>
              <a:t>       </a:t>
            </a:r>
            <a:r>
              <a:rPr lang="zh-CN" altLang="zh-CN" sz="3200" b="1">
                <a:ea typeface="楷体" panose="02010609060101010101" pitchFamily="49" charset="-122"/>
              </a:rPr>
              <a:t>朱熹，字元晦，又字仲晦，号晦庵，晚称晦翁，谥文，世称朱文公。宋朝著名的理学家、思想家、哲学家、教育家、诗人，闽学派的代表人物，儒学集大成者，</a:t>
            </a:r>
            <a:r>
              <a:rPr lang="zh-CN" altLang="en-US" sz="3200" b="1">
                <a:ea typeface="楷体" panose="02010609060101010101" pitchFamily="49" charset="-122"/>
              </a:rPr>
              <a:t>被</a:t>
            </a:r>
            <a:r>
              <a:rPr lang="zh-CN" altLang="zh-CN" sz="3200" b="1">
                <a:ea typeface="楷体" panose="02010609060101010101" pitchFamily="49" charset="-122"/>
              </a:rPr>
              <a:t>世</a:t>
            </a:r>
            <a:r>
              <a:rPr lang="zh-CN" altLang="en-US" sz="3200" b="1">
                <a:ea typeface="楷体" panose="02010609060101010101" pitchFamily="49" charset="-122"/>
              </a:rPr>
              <a:t>人</a:t>
            </a:r>
            <a:r>
              <a:rPr lang="zh-CN" altLang="zh-CN" sz="3200" b="1">
                <a:ea typeface="楷体" panose="02010609060101010101" pitchFamily="49" charset="-122"/>
              </a:rPr>
              <a:t>尊称为“朱子”。</a:t>
            </a:r>
            <a:endParaRPr lang="zh-CN" altLang="en-US" sz="3200" b="1">
              <a:ea typeface="楷体" panose="02010609060101010101" pitchFamily="49" charset="-122"/>
            </a:endParaRPr>
          </a:p>
        </p:txBody>
      </p:sp>
      <p:pic>
        <p:nvPicPr>
          <p:cNvPr id="2867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9613" y="3529013"/>
            <a:ext cx="1352550" cy="16827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1"/>
          <p:cNvGrpSpPr/>
          <p:nvPr/>
        </p:nvGrpSpPr>
        <p:grpSpPr>
          <a:xfrm>
            <a:off x="2946400" y="501650"/>
            <a:ext cx="3016250" cy="584200"/>
            <a:chOff x="193370" y="434941"/>
            <a:chExt cx="3016859" cy="584775"/>
          </a:xfrm>
        </p:grpSpPr>
        <p:sp>
          <p:nvSpPr>
            <p:cNvPr id="29705" name="AutoShape 112"/>
            <p:cNvSpPr/>
            <p:nvPr/>
          </p:nvSpPr>
          <p:spPr bwMode="auto">
            <a:xfrm>
              <a:off x="193370" y="547765"/>
              <a:ext cx="360436" cy="359128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27506E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cs typeface="+mn-cs"/>
                <a:sym typeface="Gill Sans" charset="0"/>
              </a:endParaRPr>
            </a:p>
          </p:txBody>
        </p:sp>
        <p:sp>
          <p:nvSpPr>
            <p:cNvPr id="29706" name="矩形 3"/>
            <p:cNvSpPr/>
            <p:nvPr/>
          </p:nvSpPr>
          <p:spPr>
            <a:xfrm>
              <a:off x="553733" y="434941"/>
              <a:ext cx="265649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zh-CN" sz="3200" b="1">
                  <a:solidFill>
                    <a:srgbClr val="133D50"/>
                  </a:solidFill>
                </a:rPr>
                <a:t>翻译第一句话</a:t>
              </a:r>
              <a:endParaRPr lang="zh-CN" altLang="en-US" sz="3200" b="1">
                <a:solidFill>
                  <a:srgbClr val="133D50"/>
                </a:solidFill>
              </a:endParaRPr>
            </a:p>
          </p:txBody>
        </p:sp>
      </p:grpSp>
      <p:grpSp>
        <p:nvGrpSpPr>
          <p:cNvPr id="29699" name="组合 36"/>
          <p:cNvGrpSpPr/>
          <p:nvPr/>
        </p:nvGrpSpPr>
        <p:grpSpPr>
          <a:xfrm>
            <a:off x="747713" y="1077913"/>
            <a:ext cx="628650" cy="614362"/>
            <a:chOff x="78308" y="1018327"/>
            <a:chExt cx="628053" cy="615197"/>
          </a:xfrm>
        </p:grpSpPr>
        <p:sp>
          <p:nvSpPr>
            <p:cNvPr id="29703" name="菱形 5"/>
            <p:cNvSpPr/>
            <p:nvPr/>
          </p:nvSpPr>
          <p:spPr>
            <a:xfrm>
              <a:off x="78308" y="1021506"/>
              <a:ext cx="463110" cy="612018"/>
            </a:xfrm>
            <a:prstGeom prst="diamond">
              <a:avLst/>
            </a:prstGeom>
            <a:solidFill>
              <a:srgbClr val="80020D"/>
            </a:solidFill>
            <a:ln w="6350"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704" name="矩形 35"/>
            <p:cNvSpPr>
              <a:spLocks noChangeArrowheads="1"/>
            </p:cNvSpPr>
            <p:nvPr/>
          </p:nvSpPr>
          <p:spPr bwMode="auto">
            <a:xfrm>
              <a:off x="124301" y="1018327"/>
              <a:ext cx="582060" cy="584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hangingPunct="0"/>
              <a:r>
                <a:rPr lang="en-US" altLang="zh-CN" sz="3200" b="1" spc="0">
                  <a:solidFill>
                    <a:schemeClr val="bg1"/>
                  </a:solidFill>
                  <a:latin typeface="宋体" panose="02010600030101010101" pitchFamily="2" charset="-122"/>
                </a:rPr>
                <a:t>1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9700" name="矩形 7"/>
          <p:cNvSpPr/>
          <p:nvPr/>
        </p:nvSpPr>
        <p:spPr>
          <a:xfrm>
            <a:off x="639763" y="1136650"/>
            <a:ext cx="7824787" cy="1216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余尝谓读书有三到，谓心到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眼到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口到。</a:t>
            </a:r>
            <a:endParaRPr lang="zh-CN" altLang="en-US" sz="3200">
              <a:ea typeface="楷体" panose="02010609060101010101" pitchFamily="49" charset="-122"/>
            </a:endParaRPr>
          </a:p>
        </p:txBody>
      </p:sp>
      <p:sp>
        <p:nvSpPr>
          <p:cNvPr id="29701" name="矩形 8"/>
          <p:cNvSpPr/>
          <p:nvPr/>
        </p:nvSpPr>
        <p:spPr>
          <a:xfrm>
            <a:off x="720725" y="2439988"/>
            <a:ext cx="7827963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我曾经说过读书有三到</a:t>
            </a:r>
            <a:r>
              <a:rPr lang="en-US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叫作心到、眼到、口到。</a:t>
            </a:r>
            <a:endParaRPr lang="zh-CN" altLang="en-US" sz="3200" b="1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2" name="文本框 10"/>
          <p:cNvSpPr txBox="1"/>
          <p:nvPr/>
        </p:nvSpPr>
        <p:spPr>
          <a:xfrm>
            <a:off x="1555750" y="3894138"/>
            <a:ext cx="69088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/>
              <a:t>这“三到”的关系是怎样的？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1"/>
          <p:cNvGrpSpPr/>
          <p:nvPr/>
        </p:nvGrpSpPr>
        <p:grpSpPr>
          <a:xfrm>
            <a:off x="3074988" y="311150"/>
            <a:ext cx="3016250" cy="584200"/>
            <a:chOff x="193370" y="434941"/>
            <a:chExt cx="3016859" cy="584775"/>
          </a:xfrm>
        </p:grpSpPr>
        <p:sp>
          <p:nvSpPr>
            <p:cNvPr id="30728" name="AutoShape 112"/>
            <p:cNvSpPr/>
            <p:nvPr/>
          </p:nvSpPr>
          <p:spPr bwMode="auto">
            <a:xfrm>
              <a:off x="193370" y="547765"/>
              <a:ext cx="360435" cy="359128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27506E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cs typeface="+mn-cs"/>
                <a:sym typeface="Gill Sans" charset="0"/>
              </a:endParaRPr>
            </a:p>
          </p:txBody>
        </p:sp>
        <p:sp>
          <p:nvSpPr>
            <p:cNvPr id="30729" name="矩形 3"/>
            <p:cNvSpPr/>
            <p:nvPr/>
          </p:nvSpPr>
          <p:spPr>
            <a:xfrm>
              <a:off x="553733" y="434941"/>
              <a:ext cx="265649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zh-CN" sz="3200" b="1">
                  <a:solidFill>
                    <a:srgbClr val="4E7185"/>
                  </a:solidFill>
                </a:rPr>
                <a:t>翻译第</a:t>
              </a:r>
              <a:r>
                <a:rPr lang="zh-CN" altLang="en-US" sz="3200" b="1">
                  <a:solidFill>
                    <a:srgbClr val="4E7185"/>
                  </a:solidFill>
                </a:rPr>
                <a:t>二</a:t>
              </a:r>
              <a:r>
                <a:rPr lang="zh-CN" altLang="zh-CN" sz="3200" b="1">
                  <a:solidFill>
                    <a:srgbClr val="4E7185"/>
                  </a:solidFill>
                </a:rPr>
                <a:t>句话</a:t>
              </a:r>
              <a:endParaRPr lang="zh-CN" altLang="en-US" sz="3200" b="1">
                <a:solidFill>
                  <a:srgbClr val="4E7185"/>
                </a:solidFill>
              </a:endParaRPr>
            </a:p>
          </p:txBody>
        </p:sp>
      </p:grpSp>
      <p:grpSp>
        <p:nvGrpSpPr>
          <p:cNvPr id="30723" name="组合 36"/>
          <p:cNvGrpSpPr/>
          <p:nvPr/>
        </p:nvGrpSpPr>
        <p:grpSpPr>
          <a:xfrm>
            <a:off x="731838" y="866775"/>
            <a:ext cx="463550" cy="623888"/>
            <a:chOff x="79758" y="1009887"/>
            <a:chExt cx="463659" cy="623637"/>
          </a:xfrm>
        </p:grpSpPr>
        <p:sp>
          <p:nvSpPr>
            <p:cNvPr id="30726" name="菱形 5"/>
            <p:cNvSpPr/>
            <p:nvPr/>
          </p:nvSpPr>
          <p:spPr>
            <a:xfrm>
              <a:off x="79758" y="1022582"/>
              <a:ext cx="463659" cy="610942"/>
            </a:xfrm>
            <a:prstGeom prst="diamond">
              <a:avLst/>
            </a:prstGeom>
            <a:solidFill>
              <a:srgbClr val="80020D"/>
            </a:solidFill>
            <a:ln w="6350"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27" name="矩形 35"/>
            <p:cNvSpPr>
              <a:spLocks noChangeArrowheads="1"/>
            </p:cNvSpPr>
            <p:nvPr/>
          </p:nvSpPr>
          <p:spPr bwMode="auto">
            <a:xfrm>
              <a:off x="116279" y="1009887"/>
              <a:ext cx="390617" cy="585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hangingPunct="0"/>
              <a:r>
                <a:rPr lang="en-US" altLang="zh-CN" sz="3200" b="1" spc="0">
                  <a:solidFill>
                    <a:schemeClr val="bg1"/>
                  </a:solidFill>
                  <a:latin typeface="宋体" panose="02010600030101010101" pitchFamily="2" charset="-122"/>
                </a:rPr>
                <a:t>2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0724" name="矩形 7"/>
          <p:cNvSpPr/>
          <p:nvPr/>
        </p:nvSpPr>
        <p:spPr>
          <a:xfrm>
            <a:off x="598488" y="923925"/>
            <a:ext cx="7762875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心不在此，则眼不看仔细，心眼既不专一，却只漫浪诵读，决不能记，记亦不能久也。</a:t>
            </a:r>
            <a:endParaRPr lang="zh-CN" altLang="en-US" sz="3200">
              <a:ea typeface="楷体" panose="02010609060101010101" pitchFamily="49" charset="-122"/>
            </a:endParaRPr>
          </a:p>
        </p:txBody>
      </p:sp>
      <p:sp>
        <p:nvSpPr>
          <p:cNvPr id="30725" name="矩形 8"/>
          <p:cNvSpPr/>
          <p:nvPr/>
        </p:nvSpPr>
        <p:spPr>
          <a:xfrm>
            <a:off x="598488" y="2592388"/>
            <a:ext cx="7669212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心思不在读书上，那么眼睛就不会看仔细，心和眼既然不专心一意，却只是随随便便地读，就一定记不住</a:t>
            </a:r>
            <a:r>
              <a:rPr lang="zh-CN" altLang="en-US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即使记住了也不能长久。</a:t>
            </a:r>
            <a:endParaRPr lang="zh-CN" altLang="en-US" sz="3200" b="1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7"/>
          <p:cNvSpPr/>
          <p:nvPr/>
        </p:nvSpPr>
        <p:spPr>
          <a:xfrm>
            <a:off x="492125" y="1387475"/>
            <a:ext cx="8089900" cy="12747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这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三到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中哪一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到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最重要？文中的哪句话表明了这一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到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的重要性？</a:t>
            </a:r>
            <a:endParaRPr lang="en-US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1747" name="矩形 8"/>
          <p:cNvSpPr/>
          <p:nvPr/>
        </p:nvSpPr>
        <p:spPr>
          <a:xfrm>
            <a:off x="2401888" y="2998788"/>
            <a:ext cx="4287837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三到之中，心到最急。</a:t>
            </a:r>
            <a:endParaRPr lang="zh-CN" altLang="en-US" sz="3200" b="1">
              <a:solidFill>
                <a:srgbClr val="0704F7"/>
              </a:solidFill>
              <a:ea typeface="楷体" panose="02010609060101010101" pitchFamily="49" charset="-122"/>
            </a:endParaRPr>
          </a:p>
        </p:txBody>
      </p:sp>
      <p:grpSp>
        <p:nvGrpSpPr>
          <p:cNvPr id="31748" name="组合 6"/>
          <p:cNvGrpSpPr/>
          <p:nvPr/>
        </p:nvGrpSpPr>
        <p:grpSpPr>
          <a:xfrm>
            <a:off x="3725863" y="236538"/>
            <a:ext cx="1873250" cy="584200"/>
            <a:chOff x="2833732" y="403137"/>
            <a:chExt cx="1873022" cy="584775"/>
          </a:xfrm>
        </p:grpSpPr>
        <p:pic>
          <p:nvPicPr>
            <p:cNvPr id="31749" name="Group 23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850811" y="471466"/>
              <a:ext cx="402287" cy="45154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31750" name="矩形 5"/>
            <p:cNvSpPr/>
            <p:nvPr/>
          </p:nvSpPr>
          <p:spPr>
            <a:xfrm>
              <a:off x="3286172" y="403137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</a:rPr>
                <a:t>说一说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7"/>
          <p:cNvSpPr/>
          <p:nvPr/>
        </p:nvSpPr>
        <p:spPr>
          <a:xfrm>
            <a:off x="1703388" y="3238500"/>
            <a:ext cx="6834187" cy="6826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zh-CN" sz="3200" b="1" spc="0">
                <a:latin typeface="宋体" panose="02010600030101010101" pitchFamily="2" charset="-122"/>
              </a:rPr>
              <a:t>为什么</a:t>
            </a:r>
            <a:r>
              <a:rPr lang="zh-CN" altLang="zh-CN" sz="3200" b="1">
                <a:latin typeface="宋体" panose="02010600030101010101" pitchFamily="2" charset="-122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</a:rPr>
              <a:t>心到最急</a:t>
            </a:r>
            <a:r>
              <a:rPr lang="zh-CN" altLang="zh-CN" sz="3200" b="1">
                <a:latin typeface="宋体" panose="02010600030101010101" pitchFamily="2" charset="-122"/>
              </a:rPr>
              <a:t>”</a:t>
            </a:r>
            <a:r>
              <a:rPr lang="zh-CN" altLang="zh-CN" sz="3200" b="1">
                <a:latin typeface="宋体" panose="02010600030101010101" pitchFamily="2" charset="-122"/>
              </a:rPr>
              <a:t>呢？</a:t>
            </a:r>
            <a:endParaRPr lang="zh-CN" altLang="en-US" sz="4800" b="1">
              <a:latin typeface="宋体" panose="02010600030101010101" pitchFamily="2" charset="-122"/>
            </a:endParaRPr>
          </a:p>
        </p:txBody>
      </p:sp>
      <p:sp>
        <p:nvSpPr>
          <p:cNvPr id="32771" name="矩形 9"/>
          <p:cNvSpPr/>
          <p:nvPr/>
        </p:nvSpPr>
        <p:spPr>
          <a:xfrm>
            <a:off x="1258888" y="4098925"/>
            <a:ext cx="67770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因为“心既到矣，眼口岂不到乎？”</a:t>
            </a:r>
            <a:endParaRPr lang="zh-CN" altLang="en-US" sz="3200" b="1">
              <a:solidFill>
                <a:srgbClr val="0704F7"/>
              </a:solidFill>
              <a:ea typeface="楷体" panose="02010609060101010101" pitchFamily="49" charset="-122"/>
            </a:endParaRPr>
          </a:p>
        </p:txBody>
      </p:sp>
      <p:sp>
        <p:nvSpPr>
          <p:cNvPr id="32772" name="矩形 12"/>
          <p:cNvSpPr/>
          <p:nvPr/>
        </p:nvSpPr>
        <p:spPr>
          <a:xfrm>
            <a:off x="2373313" y="436563"/>
            <a:ext cx="4287837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ea typeface="楷体" panose="02010609060101010101" pitchFamily="49" charset="-122"/>
              </a:rPr>
              <a:t>三到之中，心到最急。</a:t>
            </a:r>
            <a:endParaRPr lang="zh-CN" altLang="en-US" sz="3200" b="1">
              <a:ea typeface="楷体" panose="02010609060101010101" pitchFamily="49" charset="-122"/>
            </a:endParaRPr>
          </a:p>
        </p:txBody>
      </p:sp>
      <p:sp>
        <p:nvSpPr>
          <p:cNvPr id="32773" name="矩形 16"/>
          <p:cNvSpPr/>
          <p:nvPr/>
        </p:nvSpPr>
        <p:spPr>
          <a:xfrm>
            <a:off x="755650" y="1068388"/>
            <a:ext cx="7781925" cy="127476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急</a:t>
            </a: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的意思是什么？与我们现在的</a:t>
            </a: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急</a:t>
            </a: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的意思一样吗？</a:t>
            </a:r>
            <a:endParaRPr lang="zh-CN" altLang="en-US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2774" name="矩形 17"/>
          <p:cNvSpPr/>
          <p:nvPr/>
        </p:nvSpPr>
        <p:spPr>
          <a:xfrm>
            <a:off x="1292225" y="2476500"/>
            <a:ext cx="34813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704F7"/>
                </a:solidFill>
                <a:ea typeface="楷体" panose="02010609060101010101" pitchFamily="49" charset="-122"/>
              </a:rPr>
              <a:t>急：要紧、重要。</a:t>
            </a:r>
            <a:endParaRPr lang="zh-CN" altLang="en-US" sz="3200" b="1">
              <a:solidFill>
                <a:srgbClr val="0704F7"/>
              </a:solidFill>
              <a:ea typeface="楷体" panose="02010609060101010101" pitchFamily="49" charset="-122"/>
            </a:endParaRPr>
          </a:p>
        </p:txBody>
      </p:sp>
      <p:sp>
        <p:nvSpPr>
          <p:cNvPr id="32775" name="矩形 18"/>
          <p:cNvSpPr/>
          <p:nvPr/>
        </p:nvSpPr>
        <p:spPr>
          <a:xfrm>
            <a:off x="5208588" y="2476500"/>
            <a:ext cx="26558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704F7"/>
                </a:solidFill>
                <a:ea typeface="楷体" panose="02010609060101010101" pitchFamily="49" charset="-122"/>
              </a:rPr>
              <a:t>今义：着急。</a:t>
            </a:r>
            <a:endParaRPr lang="zh-CN" altLang="en-US" sz="3200" b="1">
              <a:solidFill>
                <a:srgbClr val="0704F7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3" grpId="0"/>
      <p:bldP spid="32774" grpId="0"/>
      <p:bldP spid="3277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组合 1"/>
          <p:cNvGrpSpPr/>
          <p:nvPr/>
        </p:nvGrpSpPr>
        <p:grpSpPr>
          <a:xfrm>
            <a:off x="2965450" y="366713"/>
            <a:ext cx="3016250" cy="584200"/>
            <a:chOff x="193370" y="434941"/>
            <a:chExt cx="3016859" cy="584775"/>
          </a:xfrm>
        </p:grpSpPr>
        <p:sp>
          <p:nvSpPr>
            <p:cNvPr id="33800" name="AutoShape 112"/>
            <p:cNvSpPr/>
            <p:nvPr/>
          </p:nvSpPr>
          <p:spPr bwMode="auto">
            <a:xfrm>
              <a:off x="193370" y="547764"/>
              <a:ext cx="360436" cy="359128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27506E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cs typeface="+mn-cs"/>
                <a:sym typeface="Gill Sans" charset="0"/>
              </a:endParaRPr>
            </a:p>
          </p:txBody>
        </p:sp>
        <p:sp>
          <p:nvSpPr>
            <p:cNvPr id="33801" name="矩形 3"/>
            <p:cNvSpPr/>
            <p:nvPr/>
          </p:nvSpPr>
          <p:spPr>
            <a:xfrm>
              <a:off x="553733" y="434941"/>
              <a:ext cx="265649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zh-CN" sz="3200" b="1">
                  <a:solidFill>
                    <a:srgbClr val="133D50"/>
                  </a:solidFill>
                </a:rPr>
                <a:t>翻译第</a:t>
              </a:r>
              <a:r>
                <a:rPr lang="zh-CN" altLang="en-US" sz="3200" b="1">
                  <a:solidFill>
                    <a:srgbClr val="133D50"/>
                  </a:solidFill>
                </a:rPr>
                <a:t>三</a:t>
              </a:r>
              <a:r>
                <a:rPr lang="zh-CN" altLang="zh-CN" sz="3200" b="1">
                  <a:solidFill>
                    <a:srgbClr val="133D50"/>
                  </a:solidFill>
                </a:rPr>
                <a:t>句话</a:t>
              </a:r>
              <a:endParaRPr lang="zh-CN" altLang="en-US" sz="3200" b="1">
                <a:solidFill>
                  <a:srgbClr val="133D50"/>
                </a:solidFill>
              </a:endParaRPr>
            </a:p>
          </p:txBody>
        </p:sp>
      </p:grpSp>
      <p:grpSp>
        <p:nvGrpSpPr>
          <p:cNvPr id="33795" name="组合 36"/>
          <p:cNvGrpSpPr/>
          <p:nvPr/>
        </p:nvGrpSpPr>
        <p:grpSpPr>
          <a:xfrm>
            <a:off x="541338" y="1544638"/>
            <a:ext cx="463550" cy="611187"/>
            <a:chOff x="79758" y="1022120"/>
            <a:chExt cx="463659" cy="611404"/>
          </a:xfrm>
        </p:grpSpPr>
        <p:sp>
          <p:nvSpPr>
            <p:cNvPr id="33798" name="菱形 5"/>
            <p:cNvSpPr/>
            <p:nvPr/>
          </p:nvSpPr>
          <p:spPr>
            <a:xfrm>
              <a:off x="79758" y="1022120"/>
              <a:ext cx="463659" cy="611404"/>
            </a:xfrm>
            <a:prstGeom prst="diamond">
              <a:avLst/>
            </a:prstGeom>
            <a:solidFill>
              <a:srgbClr val="80020D"/>
            </a:solidFill>
            <a:ln w="6350"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799" name="矩形 35"/>
            <p:cNvSpPr>
              <a:spLocks noChangeArrowheads="1"/>
            </p:cNvSpPr>
            <p:nvPr/>
          </p:nvSpPr>
          <p:spPr bwMode="auto">
            <a:xfrm>
              <a:off x="116279" y="1022120"/>
              <a:ext cx="390617" cy="58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hangingPunct="0"/>
              <a:r>
                <a:rPr lang="en-US" altLang="zh-CN" sz="3200" b="1" spc="0">
                  <a:solidFill>
                    <a:schemeClr val="bg1"/>
                  </a:solidFill>
                  <a:latin typeface="宋体" panose="02010600030101010101" pitchFamily="2" charset="-122"/>
                </a:rPr>
                <a:t>3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3796" name="矩形 7"/>
          <p:cNvSpPr/>
          <p:nvPr/>
        </p:nvSpPr>
        <p:spPr>
          <a:xfrm>
            <a:off x="1071563" y="1547813"/>
            <a:ext cx="547528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心既到矣，眼口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岂不到乎？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矩形 8"/>
          <p:cNvSpPr/>
          <p:nvPr/>
        </p:nvSpPr>
        <p:spPr>
          <a:xfrm>
            <a:off x="1168400" y="2492375"/>
            <a:ext cx="6831013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思想既然已经集中了</a:t>
            </a:r>
            <a:r>
              <a:rPr lang="en-US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眼和口的应用难道会不到位吗</a:t>
            </a:r>
            <a:r>
              <a:rPr lang="en-US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>
              <a:solidFill>
                <a:srgbClr val="0704F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7"/>
          <p:cNvSpPr/>
          <p:nvPr/>
        </p:nvSpPr>
        <p:spPr>
          <a:xfrm>
            <a:off x="615950" y="927100"/>
            <a:ext cx="5378450" cy="5857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hangingPunct="0">
              <a:spcAft>
                <a:spcPts val="1000"/>
              </a:spcAft>
              <a:buFont typeface="Calibri" panose="020F0502020204030204" pitchFamily="34" charset="0"/>
              <a:buAutoNum type="arabicPeriod"/>
            </a:pP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朱熹的读书法是什么？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4819" name="矩形 8"/>
          <p:cNvSpPr/>
          <p:nvPr/>
        </p:nvSpPr>
        <p:spPr>
          <a:xfrm>
            <a:off x="2303463" y="1504950"/>
            <a:ext cx="46990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“心到、眼到、口到”。</a:t>
            </a:r>
            <a:endParaRPr lang="zh-CN" altLang="en-US" sz="3200" b="1">
              <a:solidFill>
                <a:srgbClr val="0704F7"/>
              </a:solidFill>
              <a:ea typeface="楷体" panose="02010609060101010101" pitchFamily="49" charset="-122"/>
            </a:endParaRPr>
          </a:p>
        </p:txBody>
      </p:sp>
      <p:sp>
        <p:nvSpPr>
          <p:cNvPr id="34820" name="矩形 9"/>
          <p:cNvSpPr/>
          <p:nvPr/>
        </p:nvSpPr>
        <p:spPr>
          <a:xfrm>
            <a:off x="531813" y="2603500"/>
            <a:ext cx="8242300" cy="1214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       </a:t>
            </a:r>
            <a:r>
              <a:rPr lang="zh-CN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不可以，因为只有心到了，眼和口才能更专心地读书、学习。</a:t>
            </a:r>
            <a:endParaRPr lang="zh-CN" altLang="en-US" sz="3200" b="1">
              <a:solidFill>
                <a:srgbClr val="0704F7"/>
              </a:solidFill>
              <a:ea typeface="楷体" panose="02010609060101010101" pitchFamily="49" charset="-122"/>
            </a:endParaRPr>
          </a:p>
        </p:txBody>
      </p:sp>
      <p:sp>
        <p:nvSpPr>
          <p:cNvPr id="34821" name="矩形 10"/>
          <p:cNvSpPr/>
          <p:nvPr/>
        </p:nvSpPr>
        <p:spPr>
          <a:xfrm>
            <a:off x="615950" y="3743325"/>
            <a:ext cx="7954963" cy="5842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spcAft>
                <a:spcPts val="1000"/>
              </a:spcAft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3.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平时的你读书时是怎样做的？效果怎样？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4822" name="矩形 11"/>
          <p:cNvSpPr/>
          <p:nvPr/>
        </p:nvSpPr>
        <p:spPr>
          <a:xfrm>
            <a:off x="615950" y="2093913"/>
            <a:ext cx="5129213" cy="5842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spcAft>
                <a:spcPts val="1000"/>
              </a:spcAft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2.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这三者可以调换位置吗？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34823" name="组合 6"/>
          <p:cNvGrpSpPr/>
          <p:nvPr/>
        </p:nvGrpSpPr>
        <p:grpSpPr>
          <a:xfrm>
            <a:off x="3725863" y="236538"/>
            <a:ext cx="1873250" cy="584200"/>
            <a:chOff x="2833732" y="403137"/>
            <a:chExt cx="1873022" cy="584775"/>
          </a:xfrm>
        </p:grpSpPr>
        <p:pic>
          <p:nvPicPr>
            <p:cNvPr id="34824" name="Group 23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850811" y="471466"/>
              <a:ext cx="402287" cy="45154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34825" name="矩形 5"/>
            <p:cNvSpPr/>
            <p:nvPr/>
          </p:nvSpPr>
          <p:spPr>
            <a:xfrm>
              <a:off x="3286172" y="403137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</a:rPr>
                <a:t>说一说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1" grpId="0"/>
      <p:bldP spid="348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圆角矩形标注 6"/>
          <p:cNvSpPr/>
          <p:nvPr/>
        </p:nvSpPr>
        <p:spPr>
          <a:xfrm>
            <a:off x="962025" y="974725"/>
            <a:ext cx="6164263" cy="3206750"/>
          </a:xfrm>
          <a:prstGeom prst="wedgeRoundRectCallout">
            <a:avLst>
              <a:gd name="adj1" fmla="val 54630"/>
              <a:gd name="adj2" fmla="val -20102"/>
              <a:gd name="adj3" fmla="val 16667"/>
            </a:avLst>
          </a:prstGeom>
          <a:gradFill rotWithShape="1">
            <a:gsLst>
              <a:gs pos="0">
                <a:srgbClr val="D2D2D2"/>
              </a:gs>
              <a:gs pos="50000">
                <a:srgbClr val="C8C8C8"/>
              </a:gs>
              <a:gs pos="100000">
                <a:srgbClr val="C0C0C0"/>
              </a:gs>
            </a:gsLst>
            <a:lin ang="5400000"/>
          </a:gradFill>
          <a:ln w="6350">
            <a:solidFill>
              <a:srgbClr val="A5A5A5"/>
            </a:solidFill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3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8063" y="1331913"/>
            <a:ext cx="1204912" cy="2398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44" name="矩形 5"/>
          <p:cNvSpPr/>
          <p:nvPr/>
        </p:nvSpPr>
        <p:spPr>
          <a:xfrm>
            <a:off x="1022350" y="1055688"/>
            <a:ext cx="6103938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ea typeface="楷体" panose="02010609060101010101" pitchFamily="49" charset="-122"/>
              </a:rPr>
              <a:t>       </a:t>
            </a:r>
            <a:r>
              <a:rPr lang="zh-CN" altLang="zh-CN" sz="3200" b="1">
                <a:ea typeface="楷体" panose="02010609060101010101" pitchFamily="49" charset="-122"/>
              </a:rPr>
              <a:t>这便是用心读书和不用心读书的结果，如果想要得到高效的学习，就需要我们用心读，用心学。这样，不管做什么事，我们才有可能成功。</a:t>
            </a:r>
            <a:endParaRPr lang="zh-CN" altLang="en-US" sz="320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1"/>
          <p:cNvSpPr/>
          <p:nvPr/>
        </p:nvSpPr>
        <p:spPr>
          <a:xfrm>
            <a:off x="303213" y="887413"/>
            <a:ext cx="8391525" cy="42291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 algn="just" hangingPunct="0">
              <a:lnSpc>
                <a:spcPct val="12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士人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读书，第一要有志，第二要有识，第三要有恒。有志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断不甘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为下流；有识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则知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学问无尽，不敢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一得自足，如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河伯之观海，如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井蛙之窥天，皆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无识者也；有恒者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断无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不成之事。此三者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缺一不可。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hangingPunct="0">
              <a:lnSpc>
                <a:spcPct val="12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曾国藩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867" name="组合 10"/>
          <p:cNvGrpSpPr/>
          <p:nvPr/>
        </p:nvGrpSpPr>
        <p:grpSpPr>
          <a:xfrm>
            <a:off x="3017838" y="303213"/>
            <a:ext cx="3413125" cy="584200"/>
            <a:chOff x="303304" y="1053205"/>
            <a:chExt cx="3413917" cy="585350"/>
          </a:xfrm>
        </p:grpSpPr>
        <p:pic>
          <p:nvPicPr>
            <p:cNvPr id="36868" name="Group 245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302986" y="1152523"/>
              <a:ext cx="445111" cy="41534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36869" name="文本框 22"/>
            <p:cNvSpPr txBox="1"/>
            <p:nvPr/>
          </p:nvSpPr>
          <p:spPr>
            <a:xfrm>
              <a:off x="757456" y="1053205"/>
              <a:ext cx="2959765" cy="585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8002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学习第三部分</a:t>
              </a:r>
              <a:endParaRPr lang="zh-CN" altLang="en-US" sz="3200" b="1">
                <a:solidFill>
                  <a:srgbClr val="8002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3"/>
          <p:cNvSpPr/>
          <p:nvPr/>
        </p:nvSpPr>
        <p:spPr>
          <a:xfrm>
            <a:off x="3656013" y="177800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</a:rPr>
              <a:t>作者简介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37891" name="矩形 4"/>
          <p:cNvSpPr/>
          <p:nvPr/>
        </p:nvSpPr>
        <p:spPr>
          <a:xfrm>
            <a:off x="603250" y="1147763"/>
            <a:ext cx="6051550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>
              <a:lnSpc>
                <a:spcPct val="150000"/>
              </a:lnSpc>
            </a:pPr>
            <a:r>
              <a:rPr lang="en-US" altLang="zh-CN" sz="3200" b="1">
                <a:latin typeface="Tahoma" panose="020B0604030504040204" pitchFamily="34" charset="0"/>
                <a:ea typeface="楷体" panose="02010609060101010101" pitchFamily="49" charset="-122"/>
              </a:rPr>
              <a:t>       </a:t>
            </a:r>
            <a:r>
              <a:rPr lang="zh-CN" altLang="zh-CN" sz="3200" b="1">
                <a:latin typeface="Tahoma" panose="020B0604030504040204" pitchFamily="34" charset="0"/>
                <a:ea typeface="楷体" panose="02010609060101010101" pitchFamily="49" charset="-122"/>
              </a:rPr>
              <a:t>曾国藩，初名子城，字伯涵，号涤生，中国近代政治家、战略家、理学家、文学家，湘军的创立者和统帅。</a:t>
            </a:r>
            <a:endParaRPr lang="zh-CN" altLang="zh-CN" sz="2800" b="1">
              <a:latin typeface="Tahoma" panose="020B0604030504040204" pitchFamily="34" charset="0"/>
              <a:ea typeface="微软雅黑" panose="020B0503020204020204" charset="-122"/>
            </a:endParaRPr>
          </a:p>
        </p:txBody>
      </p:sp>
      <p:pic>
        <p:nvPicPr>
          <p:cNvPr id="37892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5613" y="1581150"/>
            <a:ext cx="1490662" cy="21796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椭圆 5"/>
          <p:cNvSpPr/>
          <p:nvPr/>
        </p:nvSpPr>
        <p:spPr>
          <a:xfrm>
            <a:off x="1685925" y="4175125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0243" name="标题 1"/>
          <p:cNvSpPr txBox="1"/>
          <p:nvPr/>
        </p:nvSpPr>
        <p:spPr>
          <a:xfrm>
            <a:off x="1030288" y="4149725"/>
            <a:ext cx="5153025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古人谈读书</a:t>
            </a:r>
            <a:endParaRPr lang="zh-CN" altLang="en-US" sz="8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" y="82550"/>
            <a:ext cx="39084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/>
          <p:nvPr/>
        </p:nvSpPr>
        <p:spPr>
          <a:xfrm>
            <a:off x="736600" y="1350963"/>
            <a:ext cx="7662863" cy="21923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  <a:spcAft>
                <a:spcPts val="100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  这段话出自曾国潘的家书，这位伟大的清代名臣给了我们怎样的读书方法呢？朗读课文，借助注释理解本文的意思。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7"/>
          <p:cNvSpPr/>
          <p:nvPr/>
        </p:nvSpPr>
        <p:spPr>
          <a:xfrm>
            <a:off x="1101725" y="1016000"/>
            <a:ext cx="6327775" cy="6842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hangingPunct="0">
              <a:lnSpc>
                <a:spcPct val="120000"/>
              </a:lnSpc>
              <a:spcAft>
                <a:spcPts val="1000"/>
              </a:spcAft>
              <a:buFont typeface="Calibri" panose="020F0502020204030204" pitchFamily="34" charset="0"/>
              <a:buAutoNum type="arabicPeriod"/>
            </a:pP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这篇小短文主要告诉我们什么？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9939" name="矩形 8"/>
          <p:cNvSpPr/>
          <p:nvPr/>
        </p:nvSpPr>
        <p:spPr>
          <a:xfrm>
            <a:off x="1101725" y="2919413"/>
            <a:ext cx="7456488" cy="6048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  <a:spcAft>
                <a:spcPts val="1000"/>
              </a:spcAft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2.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何为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有志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”“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有识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”“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有恒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zh-CN" sz="3200" b="1">
                <a:latin typeface="宋体" panose="02010600030101010101" pitchFamily="2" charset="-122"/>
                <a:ea typeface="Times New Roman" panose="02020603050405020304" pitchFamily="18" charset="0"/>
              </a:rPr>
              <a:t>？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9940" name="矩形 10"/>
          <p:cNvSpPr/>
          <p:nvPr/>
        </p:nvSpPr>
        <p:spPr>
          <a:xfrm>
            <a:off x="725488" y="1631950"/>
            <a:ext cx="7832725" cy="1216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       </a:t>
            </a:r>
            <a:r>
              <a:rPr lang="zh-CN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读书人学习，第一要有志向，第二要有见识，第三要有恒心。</a:t>
            </a:r>
            <a:endParaRPr lang="zh-CN" altLang="en-US" sz="3200" b="1">
              <a:solidFill>
                <a:srgbClr val="0704F7"/>
              </a:solidFill>
              <a:ea typeface="楷体" panose="02010609060101010101" pitchFamily="49" charset="-122"/>
            </a:endParaRPr>
          </a:p>
        </p:txBody>
      </p:sp>
      <p:sp>
        <p:nvSpPr>
          <p:cNvPr id="39941" name="矩形 11"/>
          <p:cNvSpPr/>
          <p:nvPr/>
        </p:nvSpPr>
        <p:spPr>
          <a:xfrm>
            <a:off x="1685925" y="3595688"/>
            <a:ext cx="59515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就是有志气，有见识，有恒心。</a:t>
            </a:r>
            <a:endParaRPr lang="zh-CN" altLang="en-US" sz="3200" b="1">
              <a:solidFill>
                <a:srgbClr val="0704F7"/>
              </a:solidFill>
              <a:ea typeface="楷体" panose="02010609060101010101" pitchFamily="49" charset="-122"/>
            </a:endParaRPr>
          </a:p>
        </p:txBody>
      </p:sp>
      <p:grpSp>
        <p:nvGrpSpPr>
          <p:cNvPr id="39942" name="组合 6"/>
          <p:cNvGrpSpPr/>
          <p:nvPr/>
        </p:nvGrpSpPr>
        <p:grpSpPr>
          <a:xfrm>
            <a:off x="3725863" y="236538"/>
            <a:ext cx="1873250" cy="584200"/>
            <a:chOff x="2833732" y="403137"/>
            <a:chExt cx="1873022" cy="584775"/>
          </a:xfrm>
        </p:grpSpPr>
        <p:pic>
          <p:nvPicPr>
            <p:cNvPr id="39943" name="Group 23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850811" y="471466"/>
              <a:ext cx="402287" cy="45154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39944" name="矩形 5"/>
            <p:cNvSpPr/>
            <p:nvPr/>
          </p:nvSpPr>
          <p:spPr>
            <a:xfrm>
              <a:off x="3286172" y="403137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</a:rPr>
                <a:t>说一说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  <p:bldP spid="399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9"/>
          <p:cNvSpPr/>
          <p:nvPr/>
        </p:nvSpPr>
        <p:spPr>
          <a:xfrm>
            <a:off x="1082675" y="1033463"/>
            <a:ext cx="7454900" cy="13239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  <a:spcAft>
                <a:spcPts val="1000"/>
              </a:spcAft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3.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曾国藩是如何阐述自己的观点的呢</a:t>
            </a: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？</a:t>
            </a:r>
            <a:endParaRPr lang="en-US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0" lvl="0" indent="0" hangingPunct="0">
              <a:lnSpc>
                <a:spcPct val="120000"/>
              </a:lnSpc>
              <a:spcAft>
                <a:spcPts val="1000"/>
              </a:spcAft>
            </a:pP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  </a:t>
            </a: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从哪里可以看出来？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0963" name="矩形 11"/>
          <p:cNvSpPr/>
          <p:nvPr/>
        </p:nvSpPr>
        <p:spPr>
          <a:xfrm>
            <a:off x="1268413" y="2857500"/>
            <a:ext cx="67500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分层论述，从分号那里可以看出来。</a:t>
            </a:r>
            <a:endParaRPr lang="zh-CN" altLang="en-US" sz="3200" b="1">
              <a:solidFill>
                <a:srgbClr val="0704F7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圆角矩形标注 11"/>
          <p:cNvSpPr/>
          <p:nvPr/>
        </p:nvSpPr>
        <p:spPr>
          <a:xfrm>
            <a:off x="1527175" y="2501900"/>
            <a:ext cx="4679950" cy="1838325"/>
          </a:xfrm>
          <a:prstGeom prst="wedgeRoundRectCallout">
            <a:avLst>
              <a:gd name="adj1" fmla="val 60120"/>
              <a:gd name="adj2" fmla="val -13000"/>
              <a:gd name="adj3" fmla="val 16667"/>
            </a:avLst>
          </a:prstGeom>
          <a:gradFill rotWithShape="1">
            <a:gsLst>
              <a:gs pos="0">
                <a:srgbClr val="D2D2D2"/>
              </a:gs>
              <a:gs pos="50000">
                <a:srgbClr val="C8C8C8"/>
              </a:gs>
              <a:gs pos="100000">
                <a:srgbClr val="C0C0C0"/>
              </a:gs>
            </a:gsLst>
            <a:lin ang="5400000"/>
          </a:gradFill>
          <a:ln w="6350">
            <a:solidFill>
              <a:srgbClr val="A5A5A5"/>
            </a:solidFill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矩形 1"/>
          <p:cNvSpPr/>
          <p:nvPr/>
        </p:nvSpPr>
        <p:spPr>
          <a:xfrm>
            <a:off x="2401888" y="550863"/>
            <a:ext cx="430530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有志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则断不甘为下流；</a:t>
            </a:r>
            <a:endParaRPr lang="zh-CN" altLang="en-US" sz="3200">
              <a:ea typeface="楷体" panose="02010609060101010101" pitchFamily="49" charset="-122"/>
            </a:endParaRPr>
          </a:p>
        </p:txBody>
      </p:sp>
      <p:sp>
        <p:nvSpPr>
          <p:cNvPr id="41988" name="圆角矩形标注 4"/>
          <p:cNvSpPr/>
          <p:nvPr/>
        </p:nvSpPr>
        <p:spPr>
          <a:xfrm>
            <a:off x="195263" y="288925"/>
            <a:ext cx="1243012" cy="555625"/>
          </a:xfrm>
          <a:prstGeom prst="wedgeRoundRectCallout">
            <a:avLst>
              <a:gd name="adj1" fmla="val 67273"/>
              <a:gd name="adj2" fmla="val 28569"/>
              <a:gd name="adj3" fmla="val 16667"/>
            </a:avLst>
          </a:prstGeom>
          <a:solidFill>
            <a:srgbClr val="80020D"/>
          </a:solidFill>
          <a:ln w="6350"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9" name="矩形 5"/>
          <p:cNvSpPr/>
          <p:nvPr/>
        </p:nvSpPr>
        <p:spPr>
          <a:xfrm>
            <a:off x="106363" y="274638"/>
            <a:ext cx="14208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chemeClr val="bg1"/>
                </a:solidFill>
                <a:ea typeface="楷体" panose="02010609060101010101" pitchFamily="49" charset="-122"/>
              </a:rPr>
              <a:t>分层</a:t>
            </a:r>
            <a:r>
              <a:rPr lang="zh-CN" altLang="en-US" sz="3200" b="1">
                <a:solidFill>
                  <a:schemeClr val="bg1"/>
                </a:solidFill>
                <a:ea typeface="楷体" panose="02010609060101010101" pitchFamily="49" charset="-122"/>
              </a:rPr>
              <a:t>一</a:t>
            </a:r>
            <a:endParaRPr lang="zh-CN" altLang="en-US" sz="3200">
              <a:solidFill>
                <a:schemeClr val="bg1"/>
              </a:solidFill>
              <a:ea typeface="楷体" panose="02010609060101010101" pitchFamily="49" charset="-122"/>
            </a:endParaRPr>
          </a:p>
        </p:txBody>
      </p:sp>
      <p:sp>
        <p:nvSpPr>
          <p:cNvPr id="41990" name="矩形 6"/>
          <p:cNvSpPr/>
          <p:nvPr/>
        </p:nvSpPr>
        <p:spPr>
          <a:xfrm>
            <a:off x="1990725" y="1577975"/>
            <a:ext cx="51276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有志气，就决不甘居下游。</a:t>
            </a:r>
            <a:endParaRPr lang="zh-CN" altLang="en-US" sz="3200" b="1">
              <a:solidFill>
                <a:srgbClr val="0704F7"/>
              </a:solidFill>
              <a:ea typeface="楷体" panose="02010609060101010101" pitchFamily="49" charset="-122"/>
            </a:endParaRPr>
          </a:p>
        </p:txBody>
      </p:sp>
      <p:sp>
        <p:nvSpPr>
          <p:cNvPr id="41991" name="矩形 7"/>
          <p:cNvSpPr/>
          <p:nvPr/>
        </p:nvSpPr>
        <p:spPr>
          <a:xfrm>
            <a:off x="3627438" y="550863"/>
            <a:ext cx="59531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断</a:t>
            </a:r>
            <a:endParaRPr lang="zh-CN" altLang="en-US" sz="320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1992" name="矩形 8"/>
          <p:cNvSpPr/>
          <p:nvPr/>
        </p:nvSpPr>
        <p:spPr>
          <a:xfrm>
            <a:off x="3924300" y="985838"/>
            <a:ext cx="1009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决不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993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4500" y="2649538"/>
            <a:ext cx="1533525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994" name="矩形 10"/>
          <p:cNvSpPr/>
          <p:nvPr/>
        </p:nvSpPr>
        <p:spPr>
          <a:xfrm>
            <a:off x="1527175" y="2533650"/>
            <a:ext cx="4772025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/>
              <a:t>       </a:t>
            </a:r>
            <a:r>
              <a:rPr lang="zh-CN" altLang="zh-CN" sz="3200" b="1"/>
              <a:t>所以，我们读书学习仅仅有志气就够了吗？还需要有什么？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90" grpId="0"/>
      <p:bldP spid="41991" grpId="0"/>
      <p:bldP spid="41992" grpId="0"/>
      <p:bldP spid="4199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1"/>
          <p:cNvSpPr/>
          <p:nvPr/>
        </p:nvSpPr>
        <p:spPr>
          <a:xfrm>
            <a:off x="474663" y="901700"/>
            <a:ext cx="8005762" cy="1216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有识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则知学问无尽，不敢以一得自足，如河伯之观海，如井蛙之窥天，皆无识者也；</a:t>
            </a:r>
            <a:endParaRPr lang="zh-CN" altLang="en-US" sz="3200">
              <a:ea typeface="楷体" panose="02010609060101010101" pitchFamily="49" charset="-122"/>
            </a:endParaRPr>
          </a:p>
        </p:txBody>
      </p:sp>
      <p:sp>
        <p:nvSpPr>
          <p:cNvPr id="43011" name="圆角矩形标注 2"/>
          <p:cNvSpPr/>
          <p:nvPr/>
        </p:nvSpPr>
        <p:spPr>
          <a:xfrm>
            <a:off x="195263" y="288925"/>
            <a:ext cx="1243012" cy="555625"/>
          </a:xfrm>
          <a:prstGeom prst="wedgeRoundRectCallout">
            <a:avLst>
              <a:gd name="adj1" fmla="val 67273"/>
              <a:gd name="adj2" fmla="val 28569"/>
              <a:gd name="adj3" fmla="val 16667"/>
            </a:avLst>
          </a:prstGeom>
          <a:solidFill>
            <a:srgbClr val="80020D"/>
          </a:solidFill>
          <a:ln w="6350"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矩形 3"/>
          <p:cNvSpPr/>
          <p:nvPr/>
        </p:nvSpPr>
        <p:spPr>
          <a:xfrm>
            <a:off x="106363" y="274638"/>
            <a:ext cx="14208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chemeClr val="bg1"/>
                </a:solidFill>
                <a:ea typeface="楷体" panose="02010609060101010101" pitchFamily="49" charset="-122"/>
              </a:rPr>
              <a:t>分层</a:t>
            </a:r>
            <a:r>
              <a:rPr lang="zh-CN" altLang="en-US" sz="3200" b="1">
                <a:solidFill>
                  <a:schemeClr val="bg1"/>
                </a:solidFill>
                <a:ea typeface="楷体" panose="02010609060101010101" pitchFamily="49" charset="-122"/>
              </a:rPr>
              <a:t>二</a:t>
            </a:r>
            <a:endParaRPr lang="zh-CN" altLang="en-US" sz="3200">
              <a:solidFill>
                <a:schemeClr val="bg1"/>
              </a:solidFill>
              <a:ea typeface="楷体" panose="02010609060101010101" pitchFamily="49" charset="-122"/>
            </a:endParaRPr>
          </a:p>
        </p:txBody>
      </p:sp>
      <p:sp>
        <p:nvSpPr>
          <p:cNvPr id="43013" name="矩形 4"/>
          <p:cNvSpPr/>
          <p:nvPr/>
        </p:nvSpPr>
        <p:spPr>
          <a:xfrm>
            <a:off x="474663" y="2279650"/>
            <a:ext cx="8005762" cy="2455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       </a:t>
            </a:r>
            <a:r>
              <a:rPr lang="zh-CN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仅仅有志气不够，还需要有见识，有见识就知道学无止境，不敢稍有心得就自满自足，像河伯观海，</a:t>
            </a:r>
            <a:r>
              <a:rPr lang="zh-CN" altLang="en-US" sz="3200" b="1">
                <a:solidFill>
                  <a:srgbClr val="0704F7"/>
                </a:solidFill>
                <a:ea typeface="楷体" panose="02010609060101010101" pitchFamily="49" charset="-122"/>
              </a:rPr>
              <a:t>井底之蛙</a:t>
            </a:r>
            <a:r>
              <a:rPr lang="zh-CN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，说的都是没有见识的人。</a:t>
            </a:r>
            <a:endParaRPr lang="zh-CN" altLang="en-US" sz="3200" b="1">
              <a:solidFill>
                <a:srgbClr val="0704F7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3"/>
          <p:cNvSpPr/>
          <p:nvPr/>
        </p:nvSpPr>
        <p:spPr>
          <a:xfrm>
            <a:off x="3702050" y="206375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</a:rPr>
              <a:t>知识典故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44035" name="矩形 4"/>
          <p:cNvSpPr/>
          <p:nvPr/>
        </p:nvSpPr>
        <p:spPr>
          <a:xfrm>
            <a:off x="531813" y="1592263"/>
            <a:ext cx="8262937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/>
              <a:t>       这句话</a:t>
            </a:r>
            <a:r>
              <a:rPr lang="zh-CN" altLang="zh-CN" sz="3200" b="1"/>
              <a:t>里面有两个典故，一个是</a:t>
            </a:r>
            <a:r>
              <a:rPr lang="zh-CN" altLang="zh-CN" sz="3200" b="1">
                <a:solidFill>
                  <a:srgbClr val="FF0000"/>
                </a:solidFill>
              </a:rPr>
              <a:t>“河伯观海”</a:t>
            </a:r>
            <a:r>
              <a:rPr lang="zh-CN" altLang="zh-CN" sz="3200" b="1"/>
              <a:t>，一个是</a:t>
            </a:r>
            <a:r>
              <a:rPr lang="zh-CN" altLang="zh-CN" sz="3200" b="1">
                <a:solidFill>
                  <a:srgbClr val="FF0000"/>
                </a:solidFill>
              </a:rPr>
              <a:t>“井底之蛙”</a:t>
            </a:r>
            <a:r>
              <a:rPr lang="zh-CN" altLang="zh-CN" sz="3200" b="1"/>
              <a:t>，这两个典故分别</a:t>
            </a:r>
            <a:r>
              <a:rPr lang="zh-CN" altLang="en-US" sz="3200" b="1"/>
              <a:t>告诉了我们</a:t>
            </a:r>
            <a:r>
              <a:rPr lang="zh-CN" altLang="zh-CN" sz="3200" b="1"/>
              <a:t>什么道理？</a:t>
            </a:r>
            <a:endParaRPr lang="zh-CN" altLang="en-US" sz="3200" b="1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1"/>
          <p:cNvSpPr/>
          <p:nvPr/>
        </p:nvSpPr>
        <p:spPr>
          <a:xfrm>
            <a:off x="366713" y="771525"/>
            <a:ext cx="47164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河伯观海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出自《庄子》：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59" name="矩形 2"/>
          <p:cNvSpPr/>
          <p:nvPr/>
        </p:nvSpPr>
        <p:spPr>
          <a:xfrm>
            <a:off x="487363" y="1573213"/>
            <a:ext cx="7534275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秋水时至，百川灌河。泾流之大，两涘渚崖之间，不辨牛马。于是焉，河伯欣然自喜，以天下之美为尽在己。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06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7938" y="2914650"/>
            <a:ext cx="2640012" cy="19812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2"/>
          <p:cNvSpPr/>
          <p:nvPr/>
        </p:nvSpPr>
        <p:spPr>
          <a:xfrm>
            <a:off x="441325" y="1219200"/>
            <a:ext cx="8361363" cy="304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意思是：秋天里山洪按照时令汹涌而至，众多大川的水流汇入黄河，河面宽阔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波涛汹涌，两岸和水中沙洲之间连牛马都不能分辨。于是河神欣然自喜，认为天下一切美好的东西全都聚集在自己这里。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1"/>
          <p:cNvSpPr/>
          <p:nvPr/>
        </p:nvSpPr>
        <p:spPr>
          <a:xfrm>
            <a:off x="312738" y="588963"/>
            <a:ext cx="2244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井底之蛙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107" name="Picture 2" descr="http://uploads.5068.com/allimg/1901/231-1Z110143K7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738" y="1016000"/>
            <a:ext cx="2187575" cy="210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7108" name="矩形 2"/>
          <p:cNvSpPr/>
          <p:nvPr/>
        </p:nvSpPr>
        <p:spPr>
          <a:xfrm>
            <a:off x="2722563" y="1252538"/>
            <a:ext cx="5883275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河伯观海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井底之蛙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的意思差不多，都是</a:t>
            </a:r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形容人见识短浅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9" name="矩形 3"/>
          <p:cNvSpPr/>
          <p:nvPr/>
        </p:nvSpPr>
        <p:spPr>
          <a:xfrm>
            <a:off x="484188" y="3189288"/>
            <a:ext cx="8296275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这里运用典故说明了没有见识就没有办法沉下心来学习，容易自满自足的道理。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圆角矩形标注 3"/>
          <p:cNvSpPr/>
          <p:nvPr/>
        </p:nvSpPr>
        <p:spPr>
          <a:xfrm>
            <a:off x="652463" y="1095375"/>
            <a:ext cx="6000750" cy="3059113"/>
          </a:xfrm>
          <a:prstGeom prst="wedgeRoundRectCallout">
            <a:avLst>
              <a:gd name="adj1" fmla="val 54898"/>
              <a:gd name="adj2" fmla="val -15741"/>
              <a:gd name="adj3" fmla="val 16667"/>
            </a:avLst>
          </a:prstGeom>
          <a:gradFill rotWithShape="1">
            <a:gsLst>
              <a:gs pos="0">
                <a:srgbClr val="D2D2D2"/>
              </a:gs>
              <a:gs pos="50000">
                <a:srgbClr val="C8C8C8"/>
              </a:gs>
              <a:gs pos="100000">
                <a:srgbClr val="C0C0C0"/>
              </a:gs>
            </a:gsLst>
            <a:lin ang="5400000"/>
          </a:gradFill>
          <a:ln w="6350">
            <a:solidFill>
              <a:srgbClr val="A5A5A5"/>
            </a:solidFill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13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1688" y="1603375"/>
            <a:ext cx="1533525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8132" name="矩形 2"/>
          <p:cNvSpPr/>
          <p:nvPr/>
        </p:nvSpPr>
        <p:spPr>
          <a:xfrm>
            <a:off x="679450" y="1104900"/>
            <a:ext cx="5895975" cy="304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/>
              <a:t>       </a:t>
            </a:r>
            <a:r>
              <a:rPr lang="zh-CN" altLang="zh-CN" sz="3200" b="1"/>
              <a:t>有见识可以让人看到自己的无知，但是如果一个人知道自己的无知，却还是不坚持学习，这样的人</a:t>
            </a:r>
            <a:r>
              <a:rPr lang="zh-CN" altLang="en-US" sz="3200" b="1"/>
              <a:t>会</a:t>
            </a:r>
            <a:r>
              <a:rPr lang="zh-CN" altLang="zh-CN" sz="3200" b="1"/>
              <a:t>成功吗？这</a:t>
            </a:r>
            <a:r>
              <a:rPr lang="zh-CN" altLang="en-US" sz="3200" b="1"/>
              <a:t>篇小短文</a:t>
            </a:r>
            <a:r>
              <a:rPr lang="zh-CN" altLang="zh-CN" sz="3200" b="1"/>
              <a:t>里是怎么说的？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  <p:bldP spid="481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1"/>
          <p:cNvSpPr/>
          <p:nvPr/>
        </p:nvSpPr>
        <p:spPr>
          <a:xfrm>
            <a:off x="473075" y="1189038"/>
            <a:ext cx="8578850" cy="30464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152400" hangingPunct="0">
              <a:lnSpc>
                <a:spcPct val="150000"/>
              </a:lnSpc>
            </a:pP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敏而好学，不耻下问。</a:t>
            </a:r>
            <a:endParaRPr lang="zh-CN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hangingPunct="0">
              <a:lnSpc>
                <a:spcPct val="150000"/>
              </a:lnSpc>
            </a:pP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知之为知之，不知为不知，是知也。</a:t>
            </a:r>
            <a:endParaRPr lang="zh-CN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152400" hangingPunct="0">
              <a:lnSpc>
                <a:spcPct val="150000"/>
              </a:lnSpc>
            </a:pP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默而识（</a:t>
            </a:r>
            <a:r>
              <a:rPr lang="en-US" altLang="zh-CN" sz="3200" b="1" spc="120">
                <a:solidFill>
                  <a:srgbClr val="0704F7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zh</a:t>
            </a:r>
            <a:r>
              <a:rPr lang="zh-CN" altLang="zh-CN" sz="3200" b="1" spc="120">
                <a:solidFill>
                  <a:srgbClr val="0704F7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ì</a:t>
            </a: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）之，学而不厌，诲人不倦。</a:t>
            </a:r>
            <a:endParaRPr lang="zh-CN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hangingPunct="0">
              <a:lnSpc>
                <a:spcPct val="150000"/>
              </a:lnSpc>
            </a:pPr>
            <a:r>
              <a:rPr lang="en-US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</a:t>
            </a:r>
            <a:r>
              <a:rPr lang="en-US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《论语》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267" name="直接连接符 13"/>
          <p:cNvCxnSpPr/>
          <p:nvPr/>
        </p:nvCxnSpPr>
        <p:spPr>
          <a:xfrm flipH="1">
            <a:off x="1558925" y="2135188"/>
            <a:ext cx="58738" cy="40640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1268" name="直接连接符 14"/>
          <p:cNvCxnSpPr/>
          <p:nvPr/>
        </p:nvCxnSpPr>
        <p:spPr>
          <a:xfrm flipH="1">
            <a:off x="1951038" y="2135188"/>
            <a:ext cx="74612" cy="40640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1269" name="直接连接符 15"/>
          <p:cNvCxnSpPr/>
          <p:nvPr/>
        </p:nvCxnSpPr>
        <p:spPr>
          <a:xfrm flipH="1">
            <a:off x="4062413" y="2135188"/>
            <a:ext cx="88900" cy="40640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1270" name="直接连接符 16"/>
          <p:cNvCxnSpPr/>
          <p:nvPr/>
        </p:nvCxnSpPr>
        <p:spPr>
          <a:xfrm flipH="1">
            <a:off x="4518025" y="2135188"/>
            <a:ext cx="65088" cy="40640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1271" name="直接连接符 17"/>
          <p:cNvCxnSpPr/>
          <p:nvPr/>
        </p:nvCxnSpPr>
        <p:spPr>
          <a:xfrm flipH="1">
            <a:off x="6181725" y="2135188"/>
            <a:ext cx="109538" cy="40640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1272" name="直接连接符 18"/>
          <p:cNvCxnSpPr/>
          <p:nvPr/>
        </p:nvCxnSpPr>
        <p:spPr>
          <a:xfrm flipH="1">
            <a:off x="1517650" y="2889250"/>
            <a:ext cx="100013" cy="40481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1273" name="直接连接符 19"/>
          <p:cNvCxnSpPr/>
          <p:nvPr/>
        </p:nvCxnSpPr>
        <p:spPr>
          <a:xfrm flipH="1">
            <a:off x="5135563" y="2889250"/>
            <a:ext cx="80962" cy="40481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1274" name="直接连接符 20"/>
          <p:cNvCxnSpPr/>
          <p:nvPr/>
        </p:nvCxnSpPr>
        <p:spPr>
          <a:xfrm flipH="1">
            <a:off x="7283450" y="2889250"/>
            <a:ext cx="63500" cy="40481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grpSp>
        <p:nvGrpSpPr>
          <p:cNvPr id="11275" name="组合 36"/>
          <p:cNvGrpSpPr/>
          <p:nvPr/>
        </p:nvGrpSpPr>
        <p:grpSpPr>
          <a:xfrm>
            <a:off x="282575" y="865188"/>
            <a:ext cx="493713" cy="611187"/>
            <a:chOff x="71347" y="1022138"/>
            <a:chExt cx="494046" cy="611386"/>
          </a:xfrm>
        </p:grpSpPr>
        <p:sp>
          <p:nvSpPr>
            <p:cNvPr id="11277" name="菱形 34"/>
            <p:cNvSpPr/>
            <p:nvPr/>
          </p:nvSpPr>
          <p:spPr>
            <a:xfrm>
              <a:off x="71347" y="1022138"/>
              <a:ext cx="463863" cy="611386"/>
            </a:xfrm>
            <a:prstGeom prst="diamond">
              <a:avLst/>
            </a:prstGeom>
            <a:solidFill>
              <a:srgbClr val="80020D"/>
            </a:solidFill>
            <a:ln w="6350"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8" name="矩形 35"/>
            <p:cNvSpPr/>
            <p:nvPr/>
          </p:nvSpPr>
          <p:spPr>
            <a:xfrm>
              <a:off x="71347" y="1082332"/>
              <a:ext cx="494046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zh-CN" sz="2400" b="1">
                  <a:solidFill>
                    <a:schemeClr val="bg1"/>
                  </a:solidFill>
                </a:rPr>
                <a:t>一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sp>
        <p:nvSpPr>
          <p:cNvPr id="11276" name="文本框 23"/>
          <p:cNvSpPr txBox="1"/>
          <p:nvPr/>
        </p:nvSpPr>
        <p:spPr>
          <a:xfrm>
            <a:off x="3621088" y="144463"/>
            <a:ext cx="2049462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圆角矩形标注 1"/>
          <p:cNvSpPr/>
          <p:nvPr/>
        </p:nvSpPr>
        <p:spPr>
          <a:xfrm>
            <a:off x="333375" y="1279525"/>
            <a:ext cx="1243013" cy="555625"/>
          </a:xfrm>
          <a:prstGeom prst="wedgeRoundRectCallout">
            <a:avLst>
              <a:gd name="adj1" fmla="val 67273"/>
              <a:gd name="adj2" fmla="val 28569"/>
              <a:gd name="adj3" fmla="val 16667"/>
            </a:avLst>
          </a:prstGeom>
          <a:solidFill>
            <a:srgbClr val="80020D"/>
          </a:solidFill>
          <a:ln w="6350"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5" name="矩形 2"/>
          <p:cNvSpPr/>
          <p:nvPr/>
        </p:nvSpPr>
        <p:spPr>
          <a:xfrm>
            <a:off x="244475" y="1265238"/>
            <a:ext cx="1420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chemeClr val="bg1"/>
                </a:solidFill>
                <a:ea typeface="楷体" panose="02010609060101010101" pitchFamily="49" charset="-122"/>
              </a:rPr>
              <a:t>分层</a:t>
            </a:r>
            <a:r>
              <a:rPr lang="zh-CN" altLang="en-US" sz="3200" b="1">
                <a:solidFill>
                  <a:schemeClr val="bg1"/>
                </a:solidFill>
                <a:ea typeface="楷体" panose="02010609060101010101" pitchFamily="49" charset="-122"/>
              </a:rPr>
              <a:t>三</a:t>
            </a:r>
            <a:endParaRPr lang="zh-CN" altLang="en-US" sz="3200">
              <a:solidFill>
                <a:schemeClr val="bg1"/>
              </a:solidFill>
              <a:ea typeface="楷体" panose="02010609060101010101" pitchFamily="49" charset="-122"/>
            </a:endParaRPr>
          </a:p>
        </p:txBody>
      </p:sp>
      <p:sp>
        <p:nvSpPr>
          <p:cNvPr id="49156" name="矩形 3"/>
          <p:cNvSpPr/>
          <p:nvPr/>
        </p:nvSpPr>
        <p:spPr>
          <a:xfrm>
            <a:off x="2168525" y="1943100"/>
            <a:ext cx="47164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有恒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者则断无不成之事。</a:t>
            </a:r>
            <a:endParaRPr lang="zh-CN" altLang="en-US" sz="3200">
              <a:ea typeface="楷体" panose="02010609060101010101" pitchFamily="49" charset="-122"/>
            </a:endParaRPr>
          </a:p>
        </p:txBody>
      </p:sp>
      <p:sp>
        <p:nvSpPr>
          <p:cNvPr id="49157" name="矩形 4"/>
          <p:cNvSpPr/>
          <p:nvPr/>
        </p:nvSpPr>
        <p:spPr>
          <a:xfrm>
            <a:off x="1757363" y="2971800"/>
            <a:ext cx="55403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rgbClr val="0704F7"/>
                </a:solidFill>
                <a:ea typeface="楷体" panose="02010609060101010101" pitchFamily="49" charset="-122"/>
              </a:rPr>
              <a:t>有恒心就没有成不了的事情。</a:t>
            </a:r>
            <a:endParaRPr lang="zh-CN" altLang="en-US" sz="3200" b="1">
              <a:solidFill>
                <a:srgbClr val="0704F7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178" name="组合 1"/>
          <p:cNvGrpSpPr/>
          <p:nvPr/>
        </p:nvGrpSpPr>
        <p:grpSpPr>
          <a:xfrm>
            <a:off x="1379538" y="704850"/>
            <a:ext cx="5765800" cy="895350"/>
            <a:chOff x="1354074" y="3441812"/>
            <a:chExt cx="5765546" cy="895498"/>
          </a:xfrm>
        </p:grpSpPr>
        <p:pic>
          <p:nvPicPr>
            <p:cNvPr id="50183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54074" y="3441812"/>
              <a:ext cx="849771" cy="89549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0184" name="矩形 6"/>
            <p:cNvSpPr/>
            <p:nvPr/>
          </p:nvSpPr>
          <p:spPr>
            <a:xfrm>
              <a:off x="2403264" y="3597173"/>
              <a:ext cx="471635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zh-CN" sz="3200" b="1"/>
                <a:t>这三者可以缺少其一吗？</a:t>
              </a:r>
              <a:endParaRPr lang="zh-CN" altLang="en-US" sz="3200" b="1"/>
            </a:p>
          </p:txBody>
        </p:sp>
      </p:grpSp>
      <p:grpSp>
        <p:nvGrpSpPr>
          <p:cNvPr id="50179" name="组合 4"/>
          <p:cNvGrpSpPr/>
          <p:nvPr/>
        </p:nvGrpSpPr>
        <p:grpSpPr>
          <a:xfrm>
            <a:off x="3121025" y="1544638"/>
            <a:ext cx="2725738" cy="1462087"/>
            <a:chOff x="6118412" y="2281059"/>
            <a:chExt cx="2725553" cy="1462308"/>
          </a:xfrm>
        </p:grpSpPr>
        <p:sp>
          <p:nvSpPr>
            <p:cNvPr id="50181" name="云形标注 5"/>
            <p:cNvSpPr/>
            <p:nvPr/>
          </p:nvSpPr>
          <p:spPr>
            <a:xfrm>
              <a:off x="6118412" y="2281059"/>
              <a:ext cx="2725553" cy="1462308"/>
            </a:xfrm>
            <a:prstGeom prst="cloudCallout">
              <a:avLst>
                <a:gd name="adj1" fmla="val -49520"/>
                <a:gd name="adj2" fmla="val -51986"/>
              </a:avLst>
            </a:prstGeom>
            <a:solidFill>
              <a:srgbClr val="133D50"/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5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182" name="矩形 9"/>
            <p:cNvSpPr/>
            <p:nvPr/>
          </p:nvSpPr>
          <p:spPr>
            <a:xfrm>
              <a:off x="6187469" y="2719825"/>
              <a:ext cx="265649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zh-CN" sz="3200" b="1">
                  <a:solidFill>
                    <a:schemeClr val="bg1"/>
                  </a:solidFill>
                  <a:ea typeface="楷体" panose="02010609060101010101" pitchFamily="49" charset="-122"/>
                </a:rPr>
                <a:t>三者缺一不可</a:t>
              </a:r>
              <a:endParaRPr lang="zh-CN" altLang="en-US" sz="3200" b="1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50180" name="矩形 7"/>
          <p:cNvSpPr/>
          <p:nvPr/>
        </p:nvSpPr>
        <p:spPr>
          <a:xfrm>
            <a:off x="484188" y="3189288"/>
            <a:ext cx="8296275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有恒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三者相辅相成才能取得成功。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3"/>
          <p:cNvSpPr/>
          <p:nvPr/>
        </p:nvSpPr>
        <p:spPr>
          <a:xfrm>
            <a:off x="3706813" y="222250"/>
            <a:ext cx="18335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</a:rPr>
              <a:t>整段</a:t>
            </a:r>
            <a:r>
              <a:rPr lang="zh-CN" altLang="zh-CN" sz="3200" b="1">
                <a:solidFill>
                  <a:schemeClr val="bg1"/>
                </a:solidFill>
              </a:rPr>
              <a:t>翻译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51203" name="矩形 4"/>
          <p:cNvSpPr>
            <a:spLocks noChangeArrowheads="1"/>
          </p:cNvSpPr>
          <p:nvPr/>
        </p:nvSpPr>
        <p:spPr bwMode="auto">
          <a:xfrm>
            <a:off x="222250" y="1030288"/>
            <a:ext cx="892175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20000"/>
              </a:lnSpc>
              <a:spcAft>
                <a:spcPts val="1000"/>
              </a:spcAft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pc="-150">
                <a:latin typeface="楷体" panose="02010609060101010101" pitchFamily="49" charset="-122"/>
                <a:ea typeface="楷体" panose="02010609060101010101" pitchFamily="49" charset="-122"/>
              </a:rPr>
              <a:t>读书人学习，第一要有志向，第二要有见识，第三要有恒心。有志气，就决不甘居下游</a:t>
            </a:r>
            <a:r>
              <a:rPr lang="zh-CN" altLang="en-US" sz="3200" b="1" spc="-15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 spc="-150">
                <a:latin typeface="楷体" panose="02010609060101010101" pitchFamily="49" charset="-122"/>
                <a:ea typeface="楷体" panose="02010609060101010101" pitchFamily="49" charset="-122"/>
              </a:rPr>
              <a:t>有见识就知道学无止境，不敢稍有心得就自满自足，像河伯观海，井蛙观天，这些说的都是没有见识的人</a:t>
            </a:r>
            <a:r>
              <a:rPr lang="zh-CN" altLang="en-US" sz="3200" b="1" spc="-15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 spc="-150">
                <a:latin typeface="楷体" panose="02010609060101010101" pitchFamily="49" charset="-122"/>
                <a:ea typeface="楷体" panose="02010609060101010101" pitchFamily="49" charset="-122"/>
              </a:rPr>
              <a:t>有恒心就没有成不了的事情。三者缺一不可。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矩形 11"/>
          <p:cNvSpPr/>
          <p:nvPr/>
        </p:nvSpPr>
        <p:spPr>
          <a:xfrm>
            <a:off x="1255713" y="847725"/>
            <a:ext cx="7075487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这篇课文由三则小短文组成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7" name="矩形 12"/>
          <p:cNvSpPr/>
          <p:nvPr/>
        </p:nvSpPr>
        <p:spPr>
          <a:xfrm>
            <a:off x="381000" y="1395413"/>
            <a:ext cx="8361363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第一则出自《论语》，告诉我们要谦虚好学、勤学好问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8" name="矩形 13"/>
          <p:cNvSpPr/>
          <p:nvPr/>
        </p:nvSpPr>
        <p:spPr>
          <a:xfrm>
            <a:off x="354013" y="2516188"/>
            <a:ext cx="8486775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第二则是告诉我们读书要有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三到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”——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心到、眼到、口到，其中，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心到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尤为重要；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9" name="矩形 15"/>
          <p:cNvSpPr/>
          <p:nvPr/>
        </p:nvSpPr>
        <p:spPr>
          <a:xfrm>
            <a:off x="354013" y="3635375"/>
            <a:ext cx="8299450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第三则告诉我们读书要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有志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有识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有恒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，三者缺一不可。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230" name="组合 10"/>
          <p:cNvGrpSpPr/>
          <p:nvPr/>
        </p:nvGrpSpPr>
        <p:grpSpPr>
          <a:xfrm>
            <a:off x="3551238" y="234950"/>
            <a:ext cx="3413125" cy="584200"/>
            <a:chOff x="303304" y="1053205"/>
            <a:chExt cx="3413917" cy="585350"/>
          </a:xfrm>
        </p:grpSpPr>
        <p:pic>
          <p:nvPicPr>
            <p:cNvPr id="52231" name="Group 245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306035" y="1153733"/>
              <a:ext cx="445111" cy="41534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52232" name="文本框 22"/>
            <p:cNvSpPr txBox="1"/>
            <p:nvPr/>
          </p:nvSpPr>
          <p:spPr>
            <a:xfrm>
              <a:off x="757456" y="1053205"/>
              <a:ext cx="2959765" cy="585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8002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总结全文</a:t>
              </a:r>
              <a:endParaRPr lang="zh-CN" altLang="en-US" sz="3200" b="1">
                <a:solidFill>
                  <a:srgbClr val="8002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52228" grpId="0"/>
      <p:bldP spid="5222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矩形 1"/>
          <p:cNvSpPr/>
          <p:nvPr/>
        </p:nvSpPr>
        <p:spPr>
          <a:xfrm>
            <a:off x="576263" y="1454150"/>
            <a:ext cx="8093075" cy="23082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hangingPunct="0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学完这篇课文，联系自己的读书体会，写写课文中的哪些读书方法对你有启发。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514350" lvl="0" indent="-514350" hangingPunct="0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背诵这篇课文。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53251" name="矩形 3"/>
          <p:cNvSpPr/>
          <p:nvPr/>
        </p:nvSpPr>
        <p:spPr>
          <a:xfrm>
            <a:off x="3706813" y="222250"/>
            <a:ext cx="18335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</a:rPr>
              <a:t>作业设计</a:t>
            </a:r>
            <a:endParaRPr lang="zh-CN" altLang="en-US" sz="3200" b="1">
              <a:solidFill>
                <a:schemeClr val="bg1"/>
              </a:solidFill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矩形 3"/>
          <p:cNvSpPr/>
          <p:nvPr/>
        </p:nvSpPr>
        <p:spPr>
          <a:xfrm>
            <a:off x="3706813" y="222250"/>
            <a:ext cx="18335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</a:rPr>
              <a:t>板书设计</a:t>
            </a:r>
            <a:endParaRPr lang="zh-CN" altLang="en-US" sz="3200" b="1">
              <a:solidFill>
                <a:schemeClr val="bg1"/>
              </a:solidFill>
              <a:ea typeface="Times New Roman" panose="02020603050405020304" pitchFamily="18" charset="0"/>
            </a:endParaRPr>
          </a:p>
        </p:txBody>
      </p:sp>
      <p:sp>
        <p:nvSpPr>
          <p:cNvPr id="54275" name="文本框 3"/>
          <p:cNvSpPr txBox="1"/>
          <p:nvPr/>
        </p:nvSpPr>
        <p:spPr>
          <a:xfrm>
            <a:off x="577850" y="1582738"/>
            <a:ext cx="825500" cy="2401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古人谈读书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6" name="左大括号 4"/>
          <p:cNvSpPr/>
          <p:nvPr/>
        </p:nvSpPr>
        <p:spPr>
          <a:xfrm>
            <a:off x="1403350" y="1166813"/>
            <a:ext cx="246063" cy="3232150"/>
          </a:xfrm>
          <a:prstGeom prst="leftBrace">
            <a:avLst>
              <a:gd name="adj1" fmla="val 36913"/>
              <a:gd name="adj2" fmla="val 50000"/>
            </a:avLst>
          </a:prstGeom>
          <a:noFill/>
          <a:ln w="28575">
            <a:solidFill>
              <a:schemeClr val="accent2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4277" name="文本框 5"/>
          <p:cNvSpPr txBox="1"/>
          <p:nvPr/>
        </p:nvSpPr>
        <p:spPr>
          <a:xfrm>
            <a:off x="1719263" y="990600"/>
            <a:ext cx="4975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好学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好问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8" name="文本框 6"/>
          <p:cNvSpPr txBox="1"/>
          <p:nvPr/>
        </p:nvSpPr>
        <p:spPr>
          <a:xfrm>
            <a:off x="1719263" y="1757363"/>
            <a:ext cx="4975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诚实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智慧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9" name="文本框 7"/>
          <p:cNvSpPr txBox="1"/>
          <p:nvPr/>
        </p:nvSpPr>
        <p:spPr>
          <a:xfrm>
            <a:off x="1719263" y="2524125"/>
            <a:ext cx="4975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0" name="文本框 8"/>
          <p:cNvSpPr txBox="1"/>
          <p:nvPr/>
        </p:nvSpPr>
        <p:spPr>
          <a:xfrm>
            <a:off x="1719263" y="3227388"/>
            <a:ext cx="4975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心到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眼到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口到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1" name="文本框 9"/>
          <p:cNvSpPr txBox="1"/>
          <p:nvPr/>
        </p:nvSpPr>
        <p:spPr>
          <a:xfrm>
            <a:off x="1719263" y="3932238"/>
            <a:ext cx="49752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有志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有识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有恒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2" name="左大括号 10"/>
          <p:cNvSpPr/>
          <p:nvPr/>
        </p:nvSpPr>
        <p:spPr>
          <a:xfrm flipH="1">
            <a:off x="6151563" y="1166813"/>
            <a:ext cx="246062" cy="3232150"/>
          </a:xfrm>
          <a:prstGeom prst="leftBrace">
            <a:avLst>
              <a:gd name="adj1" fmla="val 36913"/>
              <a:gd name="adj2" fmla="val 50000"/>
            </a:avLst>
          </a:prstGeom>
          <a:noFill/>
          <a:ln w="28575">
            <a:solidFill>
              <a:schemeClr val="accent2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4283" name="文本框 11"/>
          <p:cNvSpPr txBox="1"/>
          <p:nvPr/>
        </p:nvSpPr>
        <p:spPr>
          <a:xfrm>
            <a:off x="6397625" y="2097088"/>
            <a:ext cx="2314575" cy="1373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读书方法多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虚心听教诲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/>
      <p:bldP spid="54277" grpId="0"/>
      <p:bldP spid="54278" grpId="0"/>
      <p:bldP spid="54279" grpId="0"/>
      <p:bldP spid="54280" grpId="0"/>
      <p:bldP spid="54281" grpId="0"/>
      <p:bldP spid="54282" grpId="0" animBg="1"/>
      <p:bldP spid="5428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"/>
          <p:cNvSpPr/>
          <p:nvPr/>
        </p:nvSpPr>
        <p:spPr>
          <a:xfrm>
            <a:off x="481013" y="752475"/>
            <a:ext cx="8235950" cy="36385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</a:pPr>
            <a:r>
              <a:rPr lang="en-US" altLang="zh-CN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余尝谓读书有三到，谓心到</a:t>
            </a:r>
            <a:r>
              <a:rPr lang="zh-CN" altLang="en-US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眼到</a:t>
            </a:r>
            <a:r>
              <a:rPr lang="zh-CN" altLang="en-US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口到。心不在此，则眼不看仔细，心眼既不专一，却只漫浪诵读，决不能记，记亦不能久也。三到之中，心到最急。心既到矣，眼口岂不到乎？</a:t>
            </a:r>
            <a:r>
              <a:rPr lang="en-US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hangingPunct="0">
              <a:lnSpc>
                <a:spcPct val="120000"/>
              </a:lnSpc>
            </a:pPr>
            <a:r>
              <a:rPr lang="en-US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291" name="直接连接符 2"/>
          <p:cNvCxnSpPr/>
          <p:nvPr/>
        </p:nvCxnSpPr>
        <p:spPr>
          <a:xfrm flipH="1">
            <a:off x="3467100" y="873125"/>
            <a:ext cx="60325" cy="40481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2292" name="直接连接符 3"/>
          <p:cNvCxnSpPr/>
          <p:nvPr/>
        </p:nvCxnSpPr>
        <p:spPr>
          <a:xfrm flipH="1">
            <a:off x="3921125" y="873125"/>
            <a:ext cx="58738" cy="40481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2293" name="直接连接符 4"/>
          <p:cNvCxnSpPr/>
          <p:nvPr/>
        </p:nvCxnSpPr>
        <p:spPr>
          <a:xfrm flipH="1">
            <a:off x="5575300" y="873125"/>
            <a:ext cx="60325" cy="40481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2294" name="直接连接符 5"/>
          <p:cNvCxnSpPr/>
          <p:nvPr/>
        </p:nvCxnSpPr>
        <p:spPr>
          <a:xfrm flipH="1">
            <a:off x="3894138" y="1471613"/>
            <a:ext cx="58737" cy="40640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2295" name="直接连接符 6"/>
          <p:cNvCxnSpPr/>
          <p:nvPr/>
        </p:nvCxnSpPr>
        <p:spPr>
          <a:xfrm flipH="1">
            <a:off x="4329113" y="1471613"/>
            <a:ext cx="58737" cy="40640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2296" name="直接连接符 7"/>
          <p:cNvCxnSpPr/>
          <p:nvPr/>
        </p:nvCxnSpPr>
        <p:spPr>
          <a:xfrm flipH="1">
            <a:off x="7270750" y="1471613"/>
            <a:ext cx="60325" cy="40640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2297" name="直接连接符 8"/>
          <p:cNvCxnSpPr/>
          <p:nvPr/>
        </p:nvCxnSpPr>
        <p:spPr>
          <a:xfrm flipH="1">
            <a:off x="1838325" y="2043113"/>
            <a:ext cx="60325" cy="404812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2298" name="直接连接符 9"/>
          <p:cNvCxnSpPr/>
          <p:nvPr/>
        </p:nvCxnSpPr>
        <p:spPr>
          <a:xfrm flipH="1">
            <a:off x="2230438" y="2043113"/>
            <a:ext cx="58737" cy="404812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2299" name="直接连接符 10"/>
          <p:cNvCxnSpPr/>
          <p:nvPr/>
        </p:nvCxnSpPr>
        <p:spPr>
          <a:xfrm flipH="1">
            <a:off x="3097213" y="2043113"/>
            <a:ext cx="60325" cy="404812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2300" name="直接连接符 11"/>
          <p:cNvCxnSpPr/>
          <p:nvPr/>
        </p:nvCxnSpPr>
        <p:spPr>
          <a:xfrm flipH="1">
            <a:off x="6907213" y="2043113"/>
            <a:ext cx="58737" cy="404812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2301" name="直接连接符 12"/>
          <p:cNvCxnSpPr/>
          <p:nvPr/>
        </p:nvCxnSpPr>
        <p:spPr>
          <a:xfrm flipH="1">
            <a:off x="8604250" y="2632075"/>
            <a:ext cx="58738" cy="40481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grpSp>
        <p:nvGrpSpPr>
          <p:cNvPr id="12302" name="组合 13"/>
          <p:cNvGrpSpPr/>
          <p:nvPr/>
        </p:nvGrpSpPr>
        <p:grpSpPr>
          <a:xfrm>
            <a:off x="490538" y="566738"/>
            <a:ext cx="493712" cy="612775"/>
            <a:chOff x="71347" y="1022138"/>
            <a:chExt cx="494046" cy="611386"/>
          </a:xfrm>
        </p:grpSpPr>
        <p:sp>
          <p:nvSpPr>
            <p:cNvPr id="12303" name="菱形 14"/>
            <p:cNvSpPr/>
            <p:nvPr/>
          </p:nvSpPr>
          <p:spPr>
            <a:xfrm>
              <a:off x="71347" y="1022138"/>
              <a:ext cx="463864" cy="611386"/>
            </a:xfrm>
            <a:prstGeom prst="diamond">
              <a:avLst/>
            </a:prstGeom>
            <a:solidFill>
              <a:srgbClr val="80020D"/>
            </a:solidFill>
            <a:ln w="6350"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04" name="矩形 15"/>
            <p:cNvSpPr/>
            <p:nvPr/>
          </p:nvSpPr>
          <p:spPr>
            <a:xfrm>
              <a:off x="71347" y="1082332"/>
              <a:ext cx="494046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chemeClr val="bg1"/>
                  </a:solidFill>
                </a:rPr>
                <a:t>二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609600" y="685800"/>
            <a:ext cx="7923213" cy="42291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139700" lvl="0" indent="0" hangingPunct="0">
              <a:lnSpc>
                <a:spcPct val="120000"/>
              </a:lnSpc>
            </a:pPr>
            <a:r>
              <a:rPr lang="en-US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盖士人读书，第一要有志，第二要有识，第三要有恒。有志则断不甘为下流；有识则知学问无尽，不敢以一得自足，如河伯之观海，如井蛙之窥天，皆无识者也；有恒者则断无不成之事。此三者缺一不可。</a:t>
            </a:r>
            <a:endParaRPr lang="zh-CN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hangingPunct="0">
              <a:lnSpc>
                <a:spcPct val="120000"/>
              </a:lnSpc>
            </a:pPr>
            <a:r>
              <a:rPr lang="en-US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zh-CN" sz="3200" b="1" spc="12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曾国藩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315" name="直接连接符 2"/>
          <p:cNvCxnSpPr/>
          <p:nvPr/>
        </p:nvCxnSpPr>
        <p:spPr>
          <a:xfrm flipH="1">
            <a:off x="2120900" y="796925"/>
            <a:ext cx="73025" cy="41116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16" name="直接连接符 5"/>
          <p:cNvCxnSpPr/>
          <p:nvPr/>
        </p:nvCxnSpPr>
        <p:spPr>
          <a:xfrm flipH="1">
            <a:off x="2959100" y="796925"/>
            <a:ext cx="73025" cy="41116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17" name="直接连接符 6"/>
          <p:cNvCxnSpPr/>
          <p:nvPr/>
        </p:nvCxnSpPr>
        <p:spPr>
          <a:xfrm flipH="1">
            <a:off x="5473700" y="1398588"/>
            <a:ext cx="73025" cy="411162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18" name="直接连接符 8"/>
          <p:cNvCxnSpPr/>
          <p:nvPr/>
        </p:nvCxnSpPr>
        <p:spPr>
          <a:xfrm flipH="1">
            <a:off x="5886450" y="1398588"/>
            <a:ext cx="73025" cy="411162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19" name="直接连接符 9"/>
          <p:cNvCxnSpPr/>
          <p:nvPr/>
        </p:nvCxnSpPr>
        <p:spPr>
          <a:xfrm flipH="1">
            <a:off x="7167563" y="1398588"/>
            <a:ext cx="73025" cy="411162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20" name="直接连接符 10"/>
          <p:cNvCxnSpPr/>
          <p:nvPr/>
        </p:nvCxnSpPr>
        <p:spPr>
          <a:xfrm flipH="1">
            <a:off x="2520950" y="1968500"/>
            <a:ext cx="73025" cy="41116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21" name="直接连接符 11"/>
          <p:cNvCxnSpPr/>
          <p:nvPr/>
        </p:nvCxnSpPr>
        <p:spPr>
          <a:xfrm flipH="1">
            <a:off x="3355975" y="1968500"/>
            <a:ext cx="73025" cy="41116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22" name="直接连接符 12"/>
          <p:cNvCxnSpPr/>
          <p:nvPr/>
        </p:nvCxnSpPr>
        <p:spPr>
          <a:xfrm flipH="1">
            <a:off x="6323013" y="1968500"/>
            <a:ext cx="73025" cy="41116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23" name="直接连接符 13"/>
          <p:cNvCxnSpPr/>
          <p:nvPr/>
        </p:nvCxnSpPr>
        <p:spPr>
          <a:xfrm flipH="1">
            <a:off x="6732588" y="1968500"/>
            <a:ext cx="73025" cy="411163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24" name="直接连接符 14"/>
          <p:cNvCxnSpPr/>
          <p:nvPr/>
        </p:nvCxnSpPr>
        <p:spPr>
          <a:xfrm flipH="1">
            <a:off x="2068513" y="2570163"/>
            <a:ext cx="73025" cy="41275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25" name="直接连接符 15"/>
          <p:cNvCxnSpPr/>
          <p:nvPr/>
        </p:nvCxnSpPr>
        <p:spPr>
          <a:xfrm flipH="1">
            <a:off x="5043488" y="2570163"/>
            <a:ext cx="73025" cy="41275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26" name="直接连接符 16"/>
          <p:cNvCxnSpPr/>
          <p:nvPr/>
        </p:nvCxnSpPr>
        <p:spPr>
          <a:xfrm flipH="1">
            <a:off x="8016875" y="2570163"/>
            <a:ext cx="74613" cy="41275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27" name="直接连接符 17"/>
          <p:cNvCxnSpPr/>
          <p:nvPr/>
        </p:nvCxnSpPr>
        <p:spPr>
          <a:xfrm flipH="1">
            <a:off x="4191000" y="3132138"/>
            <a:ext cx="74613" cy="41275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28" name="直接连接符 18"/>
          <p:cNvCxnSpPr/>
          <p:nvPr/>
        </p:nvCxnSpPr>
        <p:spPr>
          <a:xfrm flipH="1">
            <a:off x="4616450" y="3132138"/>
            <a:ext cx="74613" cy="41275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29" name="直接连接符 19"/>
          <p:cNvCxnSpPr/>
          <p:nvPr/>
        </p:nvCxnSpPr>
        <p:spPr>
          <a:xfrm flipH="1">
            <a:off x="5489575" y="3132138"/>
            <a:ext cx="73025" cy="41275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3330" name="直接连接符 20"/>
          <p:cNvCxnSpPr/>
          <p:nvPr/>
        </p:nvCxnSpPr>
        <p:spPr>
          <a:xfrm flipH="1">
            <a:off x="1616075" y="3725863"/>
            <a:ext cx="74613" cy="41275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grpSp>
        <p:nvGrpSpPr>
          <p:cNvPr id="13331" name="组合 21"/>
          <p:cNvGrpSpPr/>
          <p:nvPr/>
        </p:nvGrpSpPr>
        <p:grpSpPr>
          <a:xfrm>
            <a:off x="609600" y="379413"/>
            <a:ext cx="493713" cy="612775"/>
            <a:chOff x="71347" y="1022138"/>
            <a:chExt cx="494046" cy="611386"/>
          </a:xfrm>
        </p:grpSpPr>
        <p:sp>
          <p:nvSpPr>
            <p:cNvPr id="13332" name="菱形 22"/>
            <p:cNvSpPr/>
            <p:nvPr/>
          </p:nvSpPr>
          <p:spPr>
            <a:xfrm>
              <a:off x="71347" y="1022138"/>
              <a:ext cx="463863" cy="611386"/>
            </a:xfrm>
            <a:prstGeom prst="diamond">
              <a:avLst/>
            </a:prstGeom>
            <a:solidFill>
              <a:srgbClr val="80020D"/>
            </a:solidFill>
            <a:ln w="6350"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/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33" name="矩形 23"/>
            <p:cNvSpPr/>
            <p:nvPr/>
          </p:nvSpPr>
          <p:spPr>
            <a:xfrm>
              <a:off x="71347" y="1082332"/>
              <a:ext cx="494046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chemeClr val="bg1"/>
                  </a:solidFill>
                </a:rPr>
                <a:t>三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7"/>
          <p:cNvSpPr/>
          <p:nvPr/>
        </p:nvSpPr>
        <p:spPr>
          <a:xfrm>
            <a:off x="2152650" y="1169988"/>
            <a:ext cx="4830763" cy="70802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4000" b="1" spc="0">
                <a:solidFill>
                  <a:srgbClr val="0704F7"/>
                </a:solidFill>
                <a:latin typeface="宋体" panose="02010600030101010101" pitchFamily="2" charset="-122"/>
              </a:rPr>
              <a:t>ch</a:t>
            </a:r>
            <a:r>
              <a:rPr lang="zh-CN" altLang="zh-CN" sz="4000" b="1" spc="0">
                <a:solidFill>
                  <a:srgbClr val="0704F7"/>
                </a:solidFill>
                <a:latin typeface="宋体" panose="02010600030101010101" pitchFamily="2" charset="-122"/>
              </a:rPr>
              <a:t>ǐ</a:t>
            </a:r>
            <a:r>
              <a:rPr lang="en-US" altLang="zh-CN" sz="4000" b="1" spc="0">
                <a:solidFill>
                  <a:srgbClr val="0704F7"/>
                </a:solidFill>
                <a:latin typeface="宋体" panose="02010600030101010101" pitchFamily="2" charset="-122"/>
              </a:rPr>
              <a:t>      y</a:t>
            </a:r>
            <a:r>
              <a:rPr lang="zh-CN" altLang="zh-CN" sz="4000" b="1" spc="0">
                <a:solidFill>
                  <a:srgbClr val="0704F7"/>
                </a:solidFill>
                <a:latin typeface="宋体" panose="02010600030101010101" pitchFamily="2" charset="-122"/>
              </a:rPr>
              <a:t>ǐ</a:t>
            </a:r>
            <a:r>
              <a:rPr lang="en-US" altLang="zh-CN" sz="4000" b="1" spc="0">
                <a:solidFill>
                  <a:srgbClr val="0704F7"/>
                </a:solidFill>
                <a:latin typeface="宋体" panose="02010600030101010101" pitchFamily="2" charset="-122"/>
              </a:rPr>
              <a:t>     q</a:t>
            </a:r>
            <a:r>
              <a:rPr lang="zh-CN" altLang="zh-CN" sz="4000" b="1" spc="0">
                <a:solidFill>
                  <a:srgbClr val="0704F7"/>
                </a:solidFill>
                <a:latin typeface="宋体" panose="02010600030101010101" pitchFamily="2" charset="-122"/>
              </a:rPr>
              <a:t>ǐ</a:t>
            </a:r>
            <a:endParaRPr lang="zh-CN" altLang="en-US" sz="4000" b="1">
              <a:solidFill>
                <a:srgbClr val="0704F7"/>
              </a:solidFill>
              <a:latin typeface="宋体" panose="02010600030101010101" pitchFamily="2" charset="-122"/>
            </a:endParaRPr>
          </a:p>
        </p:txBody>
      </p:sp>
      <p:sp>
        <p:nvSpPr>
          <p:cNvPr id="14339" name="矩形 8"/>
          <p:cNvSpPr/>
          <p:nvPr/>
        </p:nvSpPr>
        <p:spPr>
          <a:xfrm>
            <a:off x="1985963" y="1692275"/>
            <a:ext cx="5348287" cy="1323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耻</a:t>
            </a:r>
            <a:r>
              <a:rPr lang="en-US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r>
              <a:rPr lang="en-US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岂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云形标注 9"/>
          <p:cNvSpPr/>
          <p:nvPr/>
        </p:nvSpPr>
        <p:spPr>
          <a:xfrm>
            <a:off x="2397125" y="3208338"/>
            <a:ext cx="1419225" cy="781050"/>
          </a:xfrm>
          <a:prstGeom prst="cloudCallout">
            <a:avLst>
              <a:gd name="adj1" fmla="val -15215"/>
              <a:gd name="adj2" fmla="val -96817"/>
            </a:avLst>
          </a:prstGeom>
          <a:solidFill>
            <a:srgbClr val="133D5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5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矩形 10"/>
          <p:cNvSpPr/>
          <p:nvPr/>
        </p:nvSpPr>
        <p:spPr>
          <a:xfrm>
            <a:off x="2395538" y="3306763"/>
            <a:ext cx="14208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3200" b="1">
                <a:solidFill>
                  <a:schemeClr val="bg1"/>
                </a:solidFill>
                <a:ea typeface="楷体" panose="02010609060101010101" pitchFamily="49" charset="-122"/>
              </a:rPr>
              <a:t>翘舌音</a:t>
            </a:r>
            <a:endParaRPr lang="zh-CN" altLang="en-US" sz="3200" b="1">
              <a:solidFill>
                <a:schemeClr val="bg1"/>
              </a:solidFill>
              <a:ea typeface="楷体" panose="02010609060101010101" pitchFamily="49" charset="-122"/>
            </a:endParaRPr>
          </a:p>
        </p:txBody>
      </p:sp>
      <p:grpSp>
        <p:nvGrpSpPr>
          <p:cNvPr id="14342" name="组合 10"/>
          <p:cNvGrpSpPr/>
          <p:nvPr/>
        </p:nvGrpSpPr>
        <p:grpSpPr>
          <a:xfrm>
            <a:off x="303213" y="373063"/>
            <a:ext cx="2281237" cy="584200"/>
            <a:chOff x="303304" y="1053205"/>
            <a:chExt cx="2281767" cy="584775"/>
          </a:xfrm>
        </p:grpSpPr>
        <p:pic>
          <p:nvPicPr>
            <p:cNvPr id="14346" name="Group 245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304891" y="1155731"/>
              <a:ext cx="445111" cy="414936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4347" name="文本框 13"/>
            <p:cNvSpPr txBox="1"/>
            <p:nvPr/>
          </p:nvSpPr>
          <p:spPr>
            <a:xfrm>
              <a:off x="757456" y="1053205"/>
              <a:ext cx="1827615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8002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学习生字</a:t>
              </a:r>
              <a:endParaRPr lang="zh-CN" altLang="en-US" sz="3200" b="1">
                <a:solidFill>
                  <a:srgbClr val="8002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343" name="组合 3"/>
          <p:cNvGrpSpPr/>
          <p:nvPr/>
        </p:nvGrpSpPr>
        <p:grpSpPr>
          <a:xfrm>
            <a:off x="3529013" y="57150"/>
            <a:ext cx="2012950" cy="819150"/>
            <a:chOff x="3528653" y="57649"/>
            <a:chExt cx="2013338" cy="818814"/>
          </a:xfrm>
        </p:grpSpPr>
        <p:sp>
          <p:nvSpPr>
            <p:cNvPr id="14344" name="矩形 5"/>
            <p:cNvSpPr/>
            <p:nvPr/>
          </p:nvSpPr>
          <p:spPr>
            <a:xfrm>
              <a:off x="4120648" y="163645"/>
              <a:ext cx="1421343" cy="58393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</a:rPr>
                <a:t>我</a:t>
              </a:r>
              <a:r>
                <a:rPr lang="zh-CN" altLang="zh-CN" sz="3200" b="1">
                  <a:solidFill>
                    <a:schemeClr val="bg1"/>
                  </a:solidFill>
                </a:rPr>
                <a:t>会认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  <p:pic>
          <p:nvPicPr>
            <p:cNvPr id="14345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8653" y="57649"/>
              <a:ext cx="664499" cy="81881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750" y="1133475"/>
            <a:ext cx="1168400" cy="1160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8238" y="1135063"/>
            <a:ext cx="1168400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4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4313" y="1144588"/>
            <a:ext cx="1174750" cy="1166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5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5150" y="1141413"/>
            <a:ext cx="1179513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6" name="图片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7575" y="1135063"/>
            <a:ext cx="1179513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7" name="图片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888" y="2941638"/>
            <a:ext cx="1179512" cy="1168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8" name="图片 1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5063" y="2941638"/>
            <a:ext cx="1174750" cy="1168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9" name="图片 1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4475" y="2941638"/>
            <a:ext cx="1179513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70" name="图片 13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5475" y="2941638"/>
            <a:ext cx="1166813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5371" name="组合 13"/>
          <p:cNvGrpSpPr/>
          <p:nvPr/>
        </p:nvGrpSpPr>
        <p:grpSpPr>
          <a:xfrm>
            <a:off x="3587750" y="82550"/>
            <a:ext cx="2012950" cy="819150"/>
            <a:chOff x="3376224" y="285889"/>
            <a:chExt cx="2012577" cy="818814"/>
          </a:xfrm>
        </p:grpSpPr>
        <p:sp>
          <p:nvSpPr>
            <p:cNvPr id="15372" name="矩形 5"/>
            <p:cNvSpPr/>
            <p:nvPr/>
          </p:nvSpPr>
          <p:spPr>
            <a:xfrm>
              <a:off x="3968219" y="391886"/>
              <a:ext cx="142058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chemeClr val="bg1"/>
                  </a:solidFill>
                </a:rPr>
                <a:t>我</a:t>
              </a:r>
              <a:r>
                <a:rPr lang="zh-CN" altLang="zh-CN" sz="3200" b="1">
                  <a:solidFill>
                    <a:schemeClr val="bg1"/>
                  </a:solidFill>
                </a:rPr>
                <a:t>会</a:t>
              </a:r>
              <a:r>
                <a:rPr lang="zh-CN" altLang="en-US" sz="3200" b="1">
                  <a:solidFill>
                    <a:schemeClr val="bg1"/>
                  </a:solidFill>
                </a:rPr>
                <a:t>写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  <p:pic>
          <p:nvPicPr>
            <p:cNvPr id="15373" name="图片 1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376224" y="285889"/>
              <a:ext cx="664499" cy="81881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耻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65225" y="1155700"/>
            <a:ext cx="1235075" cy="1230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7" name="诲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57475" y="1147763"/>
            <a:ext cx="1241425" cy="1246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8" name="谓.wmv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60838" y="1155700"/>
            <a:ext cx="1230312" cy="1230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9" name="诵.wmv">
            <a:hlinkClick r:id="" action="ppaction://media"/>
          </p:cNvPr>
          <p:cNvPicPr>
            <a:picLocks noRot="1"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649913" y="1163638"/>
            <a:ext cx="1239837" cy="1230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0" name="岂.wmv">
            <a:hlinkClick r:id="" action="ppaction://media"/>
          </p:cNvPr>
          <p:cNvPicPr>
            <a:picLocks noRot="1"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link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142163" y="1155700"/>
            <a:ext cx="1227137" cy="1230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1" name="恒.wmv">
            <a:hlinkClick r:id="" action="ppaction://media"/>
          </p:cNvPr>
          <p:cNvPicPr>
            <a:picLocks noRot="1"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link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141413" y="2606675"/>
            <a:ext cx="1282700" cy="1231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2" name="窥.wmv">
            <a:hlinkClick r:id="" action="ppaction://media"/>
          </p:cNvPr>
          <p:cNvPicPr>
            <a:picLocks noRot="1" noChangeAspec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link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668588" y="2606675"/>
            <a:ext cx="1230312" cy="1231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3" name="皆.wmv">
            <a:hlinkClick r:id="" action="ppaction://media"/>
          </p:cNvPr>
          <p:cNvPicPr>
            <a:picLocks noRot="1"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link="rId2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156075" y="2606675"/>
            <a:ext cx="1239838" cy="1231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4" name="缺.wmv">
            <a:hlinkClick r:id="" action="ppaction://media"/>
          </p:cNvPr>
          <p:cNvPicPr>
            <a:picLocks noRot="1" noChangeAspect="1"/>
          </p:cNvPicPr>
          <p:nvPr>
            <a:videoFile r:link="rId25"/>
            <p:extLst>
              <p:ext uri="{DAA4B4D4-6D71-4841-9C94-3DE7FCFB9230}">
                <p14:media xmlns:p14="http://schemas.microsoft.com/office/powerpoint/2010/main" r:link="rId26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657850" y="2600325"/>
            <a:ext cx="1231900" cy="1231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38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3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638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63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8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16388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163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9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6389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6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0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639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3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63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1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6391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3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63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2"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16392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3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163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3"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16393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3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163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4"/>
                  </p:tgtEl>
                </p:cond>
              </p:nextCondLst>
            </p:seq>
            <p:video>
              <p:cMediaNode vol="80000">
                <p:cTn id="55" fill="hold" display="0">
                  <p:stCondLst>
                    <p:cond delay="indefinite"/>
                  </p:stCondLst>
                </p:cTn>
                <p:tgtEl>
                  <p:spTgt spid="16394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3267</Words>
  <Application>WPS 演示</Application>
  <PresentationFormat>全屏显示(16:9)</PresentationFormat>
  <Paragraphs>346</Paragraphs>
  <Slides>46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64" baseType="lpstr">
      <vt:lpstr>Arial</vt:lpstr>
      <vt:lpstr>宋体</vt:lpstr>
      <vt:lpstr>Wingdings</vt:lpstr>
      <vt:lpstr>Calibri</vt:lpstr>
      <vt:lpstr>黑体</vt:lpstr>
      <vt:lpstr>楷体</vt:lpstr>
      <vt:lpstr>Times New Roman</vt:lpstr>
      <vt:lpstr>微软雅黑</vt:lpstr>
      <vt:lpstr>Arial Unicode MS</vt:lpstr>
      <vt:lpstr>Gill Sans</vt:lpstr>
      <vt:lpstr>Tahoma</vt:lpstr>
      <vt:lpstr>等线</vt:lpstr>
      <vt:lpstr>Gill Sans MT</vt:lpstr>
      <vt:lpstr>Cambria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517</cp:revision>
  <dcterms:created xsi:type="dcterms:W3CDTF">2016-01-14T07:05:00Z</dcterms:created>
  <dcterms:modified xsi:type="dcterms:W3CDTF">2023-09-25T17:14:05Z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</vt:lpwstr>
  </property>
  <property fmtid="{D5CDD505-2E9C-101B-9397-08002B2CF9AE}" pid="3" name="KSOProductBuildVer">
    <vt:lpwstr>2052-12.1.0.15374</vt:lpwstr>
  </property>
  <property fmtid="{D5CDD505-2E9C-101B-9397-08002B2CF9AE}" pid="4" name="ICV">
    <vt:lpwstr>FA82855EE0B34882AACCB8098EF6CF2A_12</vt:lpwstr>
  </property>
</Properties>
</file>