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24"/>
  </p:notesMasterIdLst>
  <p:handoutMasterIdLst>
    <p:handoutMasterId r:id="rId25"/>
  </p:handoutMasterIdLst>
  <p:sldIdLst>
    <p:sldId id="256" r:id="rId4"/>
    <p:sldId id="274" r:id="rId5"/>
    <p:sldId id="258" r:id="rId6"/>
    <p:sldId id="259" r:id="rId7"/>
    <p:sldId id="260" r:id="rId8"/>
    <p:sldId id="265" r:id="rId9"/>
    <p:sldId id="267" r:id="rId10"/>
    <p:sldId id="270" r:id="rId11"/>
    <p:sldId id="271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92" r:id="rId23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90" d="100"/>
          <a:sy n="90" d="100"/>
        </p:scale>
        <p:origin x="-1002" y="-96"/>
      </p:cViewPr>
      <p:guideLst>
        <p:guide orient="horz" pos="21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4100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en-US" altLang="x-none" sz="1200" strike="noStrike" noProof="1" dirty="0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ctrTitle"/>
          </p:nvPr>
        </p:nvSpPr>
        <p:spPr>
          <a:xfrm>
            <a:off x="396875" y="2493963"/>
            <a:ext cx="7772400" cy="1181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36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文本占位符 2"/>
          <p:cNvSpPr>
            <a:spLocks noGrp="1"/>
          </p:cNvSpPr>
          <p:nvPr>
            <p:ph type="subTitle" idx="1"/>
          </p:nvPr>
        </p:nvSpPr>
        <p:spPr>
          <a:xfrm>
            <a:off x="396875" y="3789363"/>
            <a:ext cx="6400800" cy="9826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457200" lvl="1" indent="0" algn="ctr">
              <a:buNone/>
              <a:defRPr sz="2800"/>
            </a:lvl2pPr>
            <a:lvl3pPr marL="914400" lvl="2" indent="0" algn="ctr">
              <a:buNone/>
              <a:defRPr sz="2800"/>
            </a:lvl3pPr>
            <a:lvl4pPr marL="1371600" lvl="3" indent="0" algn="ctr">
              <a:buNone/>
              <a:defRPr sz="2800"/>
            </a:lvl4pPr>
            <a:lvl5pPr marL="1828800" lvl="4" indent="0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2504" cy="4784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41438"/>
            <a:ext cx="4032504" cy="4784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341438"/>
            <a:ext cx="8229600" cy="4784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40404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b="0" i="0" u="none" kern="1200" baseline="0">
          <a:solidFill>
            <a:srgbClr val="404040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4097"/>
          <p:cNvSpPr>
            <a:spLocks noGrp="1"/>
          </p:cNvSpPr>
          <p:nvPr>
            <p:ph type="ctrTitle"/>
          </p:nvPr>
        </p:nvSpPr>
        <p:spPr>
          <a:xfrm>
            <a:off x="1352550" y="1498600"/>
            <a:ext cx="6438900" cy="1566863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6000" kern="1200" baseline="0" dirty="0">
                <a:latin typeface="+mj-lt"/>
                <a:ea typeface="+mj-ea"/>
                <a:cs typeface="+mj-cs"/>
              </a:rPr>
              <a:t>14、蜜蜂</a:t>
            </a:r>
            <a:endParaRPr lang="zh-CN" altLang="en-US" sz="6000" kern="1200" baseline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0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内容占位符 19457"/>
          <p:cNvSpPr>
            <a:spLocks noGrp="1"/>
          </p:cNvSpPr>
          <p:nvPr>
            <p:ph idx="1"/>
          </p:nvPr>
        </p:nvSpPr>
        <p:spPr>
          <a:xfrm>
            <a:off x="457200" y="225425"/>
            <a:ext cx="8229600" cy="6297613"/>
          </a:xfrm>
        </p:spPr>
        <p:txBody>
          <a:bodyPr anchor="t" anchorCtr="0"/>
          <a:p>
            <a:pPr>
              <a:lnSpc>
                <a:spcPct val="200000"/>
              </a:lnSpc>
              <a:buNone/>
            </a:pPr>
            <a:r>
              <a:rPr lang="zh-CN" altLang="en-US" sz="2800" dirty="0"/>
              <a:t>4、法布尔做了一个什么实验？怎样做的？结果怎样？他得出了一个什么结论?</a:t>
            </a:r>
            <a:endParaRPr lang="zh-CN" altLang="en-US" sz="2800" dirty="0"/>
          </a:p>
          <a:p>
            <a:pPr>
              <a:lnSpc>
                <a:spcPct val="200000"/>
              </a:lnSpc>
              <a:buNone/>
            </a:pPr>
            <a:r>
              <a:rPr lang="zh-CN" altLang="en-US" sz="2800" dirty="0"/>
              <a:t>      </a:t>
            </a:r>
            <a:r>
              <a:rPr lang="zh-CN" altLang="en-US" sz="2800" dirty="0">
                <a:solidFill>
                  <a:srgbClr val="FF3300"/>
                </a:solidFill>
              </a:rPr>
              <a:t>  法布尔在自家花园里捉了二十只蜜蜂，做上记号，把它们放在纸袋里带到两里多远的地方放出来，结果有十七只飞回来了。结论：蜜蜂有辨别方向的能力，但靠的不是超强的记忆力，而是一种无法解释的本能。</a:t>
            </a:r>
            <a:endParaRPr lang="zh-CN" altLang="en-US" sz="28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36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8">
                                            <p:txEl>
                                              <p:charRg st="36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三、合作，小组探究</a:t>
            </a:r>
            <a:endParaRPr lang="zh-CN" altLang="en-US" dirty="0"/>
          </a:p>
        </p:txBody>
      </p:sp>
      <p:sp>
        <p:nvSpPr>
          <p:cNvPr id="20483" name="内容占位符 2048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230000"/>
              </a:lnSpc>
              <a:buNone/>
            </a:pPr>
            <a:r>
              <a:rPr lang="zh-CN" altLang="en-US" sz="3200" dirty="0"/>
              <a:t>1、法布尔，没有道听途说，而是通过亲自试验证明了蜜蜂有辨别方向的能力。从这里，我们可以感受到法布尔是个什么样的呢？</a:t>
            </a:r>
            <a:endParaRPr lang="zh-CN" altLang="en-US" sz="3200" dirty="0"/>
          </a:p>
          <a:p>
            <a:pPr>
              <a:lnSpc>
                <a:spcPct val="230000"/>
              </a:lnSpc>
              <a:buNone/>
            </a:pPr>
            <a:r>
              <a:rPr lang="zh-CN" altLang="en-US" sz="3200" dirty="0"/>
              <a:t>                    </a:t>
            </a:r>
            <a:r>
              <a:rPr lang="zh-CN" altLang="en-US" sz="3600" dirty="0">
                <a:solidFill>
                  <a:srgbClr val="FF3300"/>
                </a:solidFill>
              </a:rPr>
              <a:t> 求实</a:t>
            </a:r>
            <a:endParaRPr lang="zh-CN" altLang="en-US" sz="36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3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/>
      <p:bldP spid="2048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2529"/>
          <p:cNvSpPr>
            <a:spLocks noGrp="1"/>
          </p:cNvSpPr>
          <p:nvPr>
            <p:ph idx="1"/>
          </p:nvPr>
        </p:nvSpPr>
        <p:spPr>
          <a:xfrm>
            <a:off x="442913" y="322263"/>
            <a:ext cx="8229600" cy="6186487"/>
          </a:xfrm>
        </p:spPr>
        <p:txBody>
          <a:bodyPr anchor="t" anchorCtr="0"/>
          <a:p>
            <a:pPr>
              <a:lnSpc>
                <a:spcPct val="190000"/>
              </a:lnSpc>
            </a:pPr>
            <a:r>
              <a:rPr lang="zh-CN" altLang="en-US" sz="3200" dirty="0"/>
              <a:t>2、小组合作探究：</a:t>
            </a:r>
            <a:endParaRPr lang="zh-CN" altLang="en-US" sz="3200" dirty="0"/>
          </a:p>
          <a:p>
            <a:pPr>
              <a:lnSpc>
                <a:spcPct val="190000"/>
              </a:lnSpc>
              <a:buNone/>
            </a:pPr>
            <a:r>
              <a:rPr lang="zh-CN" altLang="en-US" sz="3200" dirty="0"/>
              <a:t>（1）为了确保实验结果的准确性，法布尔做</a:t>
            </a:r>
            <a:endParaRPr lang="zh-CN" altLang="en-US" sz="3200" dirty="0"/>
          </a:p>
          <a:p>
            <a:pPr>
              <a:lnSpc>
                <a:spcPct val="190000"/>
              </a:lnSpc>
              <a:buNone/>
            </a:pPr>
            <a:r>
              <a:rPr lang="zh-CN" altLang="en-US" sz="3200" dirty="0"/>
              <a:t>       了哪些工作？</a:t>
            </a:r>
            <a:endParaRPr lang="zh-CN" altLang="en-US" sz="3200" dirty="0"/>
          </a:p>
          <a:p>
            <a:pPr>
              <a:lnSpc>
                <a:spcPct val="190000"/>
              </a:lnSpc>
              <a:buNone/>
            </a:pPr>
            <a:r>
              <a:rPr lang="zh-CN" altLang="en-US" sz="3200" dirty="0"/>
              <a:t>（2）讨论他为什么要做这么多工作。</a:t>
            </a:r>
            <a:endParaRPr lang="zh-CN" altLang="en-US" sz="3200" dirty="0"/>
          </a:p>
          <a:p>
            <a:pPr>
              <a:lnSpc>
                <a:spcPct val="190000"/>
              </a:lnSpc>
              <a:buNone/>
            </a:pPr>
            <a:r>
              <a:rPr lang="zh-CN" altLang="en-US" sz="3200" dirty="0"/>
              <a:t>（3）说一说，透过法布尔所做的准备工作，你们感受到法布尔是一个怎样的昆虫学家。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0">
                                            <p:txEl>
                                              <p:charRg st="1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0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530">
                                            <p:txEl>
                                              <p:charRg st="45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3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0">
                                            <p:txEl>
                                              <p:charRg st="63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2400" dirty="0"/>
              <a:t>四、总结，启迪学生</a:t>
            </a:r>
            <a:endParaRPr lang="zh-CN" altLang="en-US" sz="2400" dirty="0"/>
          </a:p>
        </p:txBody>
      </p:sp>
      <p:sp>
        <p:nvSpPr>
          <p:cNvPr id="23555" name="内容占位符 2355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200000"/>
              </a:lnSpc>
              <a:buNone/>
            </a:pPr>
            <a:r>
              <a:rPr lang="zh-CN" altLang="en-US" dirty="0"/>
              <a:t>1、法布尔通过这个试验告诉我们：蜜蜂有辨别方向的能力。但是，它靠的不是超常的记忆力，而是一种我无法解释的本能。其实，法布尔用这个试验，还告诉我们什么？</a:t>
            </a:r>
            <a:endParaRPr lang="zh-CN" altLang="en-US" dirty="0"/>
          </a:p>
          <a:p>
            <a:pPr>
              <a:lnSpc>
                <a:spcPct val="200000"/>
              </a:lnSpc>
              <a:buNone/>
            </a:pPr>
            <a:r>
              <a:rPr lang="zh-CN" altLang="en-US" dirty="0">
                <a:solidFill>
                  <a:srgbClr val="FF3300"/>
                </a:solidFill>
              </a:rPr>
              <a:t>（1）“耳听为虚，眼见为实”，凡事要实事求是。</a:t>
            </a:r>
            <a:endParaRPr lang="zh-CN" altLang="en-US" dirty="0">
              <a:solidFill>
                <a:srgbClr val="FF3300"/>
              </a:solidFill>
            </a:endParaRPr>
          </a:p>
          <a:p>
            <a:pPr>
              <a:lnSpc>
                <a:spcPct val="200000"/>
              </a:lnSpc>
              <a:buNone/>
            </a:pPr>
            <a:r>
              <a:rPr lang="zh-CN" altLang="en-US" dirty="0">
                <a:solidFill>
                  <a:srgbClr val="FF3300"/>
                </a:solidFill>
              </a:rPr>
              <a:t>（2）要善于观察，勇于实践。</a:t>
            </a:r>
            <a:endParaRPr lang="zh-CN" altLang="en-US" dirty="0">
              <a:solidFill>
                <a:srgbClr val="FF3300"/>
              </a:solidFill>
            </a:endParaRPr>
          </a:p>
          <a:p>
            <a:pPr>
              <a:lnSpc>
                <a:spcPct val="200000"/>
              </a:lnSpc>
              <a:buNone/>
            </a:pPr>
            <a:r>
              <a:rPr lang="zh-CN" altLang="en-US" dirty="0">
                <a:solidFill>
                  <a:srgbClr val="FF3300"/>
                </a:solidFill>
              </a:rPr>
              <a:t>（3）无论做什么事情，态度都要严谨、认真。</a:t>
            </a:r>
            <a:endParaRPr lang="zh-CN" alt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7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5">
                                            <p:txEl>
                                              <p:charRg st="76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0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55">
                                            <p:txEl>
                                              <p:charRg st="100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15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55">
                                            <p:txEl>
                                              <p:charRg st="115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/>
      <p:bldP spid="235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内容占位符 24577"/>
          <p:cNvSpPr>
            <a:spLocks noGrp="1"/>
          </p:cNvSpPr>
          <p:nvPr>
            <p:ph idx="1"/>
          </p:nvPr>
        </p:nvSpPr>
        <p:spPr>
          <a:xfrm>
            <a:off x="457200" y="196850"/>
            <a:ext cx="8229600" cy="5930900"/>
          </a:xfrm>
        </p:spPr>
        <p:txBody>
          <a:bodyPr anchor="t" anchorCtr="0"/>
          <a:p>
            <a:pPr>
              <a:lnSpc>
                <a:spcPct val="210000"/>
              </a:lnSpc>
              <a:buNone/>
            </a:pPr>
            <a:r>
              <a:rPr lang="zh-CN" altLang="en-US" dirty="0"/>
              <a:t>2、这篇文章在语言表达上又给我们怎样的启示呢？请同学们读一读下面的语句。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     </a:t>
            </a:r>
            <a:r>
              <a:rPr lang="zh-CN" altLang="en-US" dirty="0">
                <a:solidFill>
                  <a:schemeClr val="accent1"/>
                </a:solidFill>
              </a:rPr>
              <a:t>在回家的路上，我</a:t>
            </a:r>
            <a:r>
              <a:rPr lang="zh-CN" altLang="en-US" dirty="0">
                <a:solidFill>
                  <a:srgbClr val="FF3300"/>
                </a:solidFill>
              </a:rPr>
              <a:t>推测</a:t>
            </a:r>
            <a:r>
              <a:rPr lang="zh-CN" altLang="en-US" dirty="0">
                <a:solidFill>
                  <a:schemeClr val="accent1"/>
                </a:solidFill>
              </a:rPr>
              <a:t>蜜蜂</a:t>
            </a:r>
            <a:r>
              <a:rPr lang="zh-CN" altLang="en-US" dirty="0">
                <a:solidFill>
                  <a:srgbClr val="FF3300"/>
                </a:solidFill>
              </a:rPr>
              <a:t>可能</a:t>
            </a:r>
            <a:r>
              <a:rPr lang="zh-CN" altLang="en-US" dirty="0">
                <a:solidFill>
                  <a:schemeClr val="accent1"/>
                </a:solidFill>
              </a:rPr>
              <a:t>找不到家了。</a:t>
            </a:r>
            <a:endParaRPr lang="zh-CN" altLang="en-US" dirty="0">
              <a:solidFill>
                <a:schemeClr val="accent1"/>
              </a:solidFill>
            </a:endParaRPr>
          </a:p>
          <a:p>
            <a:pPr>
              <a:lnSpc>
                <a:spcPct val="210000"/>
              </a:lnSpc>
              <a:buNone/>
            </a:pPr>
            <a:r>
              <a:rPr lang="zh-CN" altLang="en-US" dirty="0">
                <a:solidFill>
                  <a:schemeClr val="tx1"/>
                </a:solidFill>
              </a:rPr>
              <a:t>（1）“推测”的意思是什么？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210000"/>
              </a:lnSpc>
            </a:pPr>
            <a:r>
              <a:rPr lang="zh-CN" altLang="en-US" dirty="0"/>
              <a:t>推测：对于事物的一种理论判断分析。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（2）既然是法布尔推测出来的，却为什么说“可能”呢？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3、找一找，文中还有没有这样的句子，交流一下。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8">
                                            <p:txEl>
                                              <p:charRg st="37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8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7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8">
                                            <p:txEl>
                                              <p:charRg st="78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96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78">
                                            <p:txEl>
                                              <p:charRg st="96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23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578">
                                            <p:txEl>
                                              <p:charRg st="123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4、总结：</a:t>
            </a:r>
            <a:endParaRPr lang="zh-CN" altLang="en-US" dirty="0"/>
          </a:p>
        </p:txBody>
      </p:sp>
      <p:sp>
        <p:nvSpPr>
          <p:cNvPr id="25603" name="内容占位符 2560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240000"/>
              </a:lnSpc>
              <a:buNone/>
            </a:pPr>
            <a:r>
              <a:rPr lang="zh-CN" altLang="en-US" dirty="0"/>
              <a:t>       同学们，科学是严谨的，来不得马虎。为了确保试验的的准确性，法布尔在试验验过程中的每一个环节都做了周全的考虑。这是值得我们学习的。此外，法布尔在用词的准确性上也是值得我们学习的。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/>
      <p:bldP spid="2560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练习</a:t>
            </a:r>
            <a:endParaRPr lang="zh-CN" altLang="en-US" dirty="0"/>
          </a:p>
        </p:txBody>
      </p:sp>
      <p:sp>
        <p:nvSpPr>
          <p:cNvPr id="26627" name="内容占位符 26626"/>
          <p:cNvSpPr>
            <a:spLocks noGrp="1"/>
          </p:cNvSpPr>
          <p:nvPr>
            <p:ph idx="1"/>
          </p:nvPr>
        </p:nvSpPr>
        <p:spPr>
          <a:xfrm>
            <a:off x="457200" y="1022350"/>
            <a:ext cx="8229600" cy="5640388"/>
          </a:xfrm>
        </p:spPr>
        <p:txBody>
          <a:bodyPr anchor="t" anchorCtr="0"/>
          <a:p>
            <a:pPr>
              <a:lnSpc>
                <a:spcPct val="120000"/>
              </a:lnSpc>
              <a:buNone/>
            </a:pPr>
            <a:r>
              <a:rPr lang="zh-CN" altLang="en-US" dirty="0"/>
              <a:t>一、选词填空：</a:t>
            </a:r>
            <a:endParaRPr lang="zh-CN" altLang="en-US" dirty="0"/>
          </a:p>
          <a:p>
            <a:pPr>
              <a:lnSpc>
                <a:spcPct val="120000"/>
              </a:lnSpc>
              <a:buNone/>
            </a:pPr>
            <a:r>
              <a:rPr lang="zh-CN" altLang="en-US" dirty="0"/>
              <a:t>            辨别       辨认       试验          实验</a:t>
            </a:r>
            <a:endParaRPr lang="zh-CN" altLang="en-US" dirty="0"/>
          </a:p>
          <a:p>
            <a:pPr>
              <a:lnSpc>
                <a:spcPct val="120000"/>
              </a:lnSpc>
              <a:buNone/>
            </a:pPr>
            <a:r>
              <a:rPr lang="zh-CN" altLang="en-US" dirty="0"/>
              <a:t>1、听说蜜蜂有（    ）方向的能力，无论飞到哪里，它总可以回到原处。我想做个（   ）。</a:t>
            </a:r>
            <a:endParaRPr lang="zh-CN" altLang="en-US" dirty="0"/>
          </a:p>
          <a:p>
            <a:pPr>
              <a:lnSpc>
                <a:spcPct val="120000"/>
              </a:lnSpc>
              <a:buNone/>
            </a:pPr>
            <a:r>
              <a:rPr lang="zh-CN" altLang="en-US" sz="2000" dirty="0"/>
              <a:t>答案：辨别：对不同的事物在认识上加以（区别）</a:t>
            </a:r>
            <a:endParaRPr lang="zh-CN" altLang="en-US" sz="2000" dirty="0"/>
          </a:p>
          <a:p>
            <a:pPr>
              <a:lnSpc>
                <a:spcPct val="120000"/>
              </a:lnSpc>
              <a:buNone/>
            </a:pPr>
            <a:r>
              <a:rPr lang="zh-CN" altLang="en-US" sz="2000" dirty="0"/>
              <a:t>         辨认：分析辨别并做出（判断 ）</a:t>
            </a:r>
            <a:endParaRPr lang="zh-CN" altLang="en-US" sz="2000" dirty="0"/>
          </a:p>
          <a:p>
            <a:pPr>
              <a:lnSpc>
                <a:spcPct val="120000"/>
              </a:lnSpc>
              <a:buNone/>
            </a:pPr>
            <a:r>
              <a:rPr lang="zh-CN" altLang="en-US" sz="2000" dirty="0"/>
              <a:t>          </a:t>
            </a:r>
            <a:r>
              <a:rPr lang="zh-CN" altLang="en-US" sz="2000" dirty="0">
                <a:solidFill>
                  <a:srgbClr val="FF3300"/>
                </a:solidFill>
              </a:rPr>
              <a:t>所以，第一空填“辨认”</a:t>
            </a:r>
            <a:endParaRPr lang="zh-CN" altLang="en-US" sz="2000" dirty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000" dirty="0"/>
              <a:t>         实验：对抽象的知识理论所做的现实操作，用来证明它正确或者推导出新的结论。</a:t>
            </a:r>
            <a:endParaRPr lang="zh-CN" altLang="en-US" sz="2000" dirty="0"/>
          </a:p>
          <a:p>
            <a:pPr>
              <a:lnSpc>
                <a:spcPct val="120000"/>
              </a:lnSpc>
              <a:buNone/>
            </a:pPr>
            <a:r>
              <a:rPr lang="zh-CN" altLang="en-US" sz="2000" dirty="0"/>
              <a:t>         试验：对事物或社会对象的一种检测性的操作，用来检测那里正常操作或临界操作的运行过程、运行状况等。</a:t>
            </a:r>
            <a:endParaRPr lang="zh-CN" altLang="en-US" sz="2000" dirty="0"/>
          </a:p>
          <a:p>
            <a:pPr>
              <a:lnSpc>
                <a:spcPct val="120000"/>
              </a:lnSpc>
              <a:buNone/>
            </a:pPr>
            <a:r>
              <a:rPr lang="zh-CN" altLang="en-US" sz="2000" dirty="0"/>
              <a:t>         </a:t>
            </a:r>
            <a:r>
              <a:rPr lang="zh-CN" altLang="en-US" sz="2000" dirty="0">
                <a:solidFill>
                  <a:srgbClr val="FF3300"/>
                </a:solidFill>
              </a:rPr>
              <a:t> 所以，第二空填“试验”</a:t>
            </a:r>
            <a:endParaRPr lang="zh-CN" altLang="en-US" sz="2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27">
                                            <p:txEl>
                                              <p:charRg st="8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3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7">
                                            <p:txEl>
                                              <p:charRg st="53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0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627">
                                            <p:txEl>
                                              <p:charRg st="100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23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627">
                                            <p:txEl>
                                              <p:charRg st="123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48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627">
                                            <p:txEl>
                                              <p:charRg st="148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70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6627">
                                            <p:txEl>
                                              <p:charRg st="170" end="2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16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627">
                                            <p:txEl>
                                              <p:charRg st="216" end="2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74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627">
                                            <p:txEl>
                                              <p:charRg st="274" end="2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/>
      <p:bldP spid="2662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内容占位符 27649"/>
          <p:cNvSpPr>
            <a:spLocks noGrp="1"/>
          </p:cNvSpPr>
          <p:nvPr>
            <p:ph idx="1"/>
          </p:nvPr>
        </p:nvSpPr>
        <p:spPr>
          <a:xfrm>
            <a:off x="311150" y="168275"/>
            <a:ext cx="8550275" cy="6494463"/>
          </a:xfrm>
        </p:spPr>
        <p:txBody>
          <a:bodyPr anchor="t" anchorCtr="0"/>
          <a:p>
            <a:pPr>
              <a:lnSpc>
                <a:spcPct val="150000"/>
              </a:lnSpc>
              <a:buNone/>
            </a:pPr>
            <a:r>
              <a:rPr lang="zh-CN" altLang="en-US" dirty="0"/>
              <a:t>                   证明             证实</a:t>
            </a:r>
            <a:endParaRPr lang="zh-CN" altLang="en-US" dirty="0"/>
          </a:p>
          <a:p>
            <a:pPr>
              <a:lnSpc>
                <a:spcPct val="150000"/>
              </a:lnSpc>
              <a:buNone/>
            </a:pPr>
            <a:r>
              <a:rPr lang="zh-CN" altLang="en-US" dirty="0"/>
              <a:t>2、我为了（   ）飞回花园的蜜蜂是我放的，我在他们别后做了白色的记号。</a:t>
            </a:r>
            <a:endParaRPr lang="zh-CN" altLang="en-US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/>
              <a:t>答案：证实：证明其确实 。</a:t>
            </a:r>
            <a:endParaRPr lang="zh-CN" altLang="en-US" sz="2000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/>
              <a:t>        证明：指一个过程，推导某个结论正确与否的过程。</a:t>
            </a:r>
            <a:endParaRPr lang="zh-CN" altLang="en-US" sz="2000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/>
              <a:t>         </a:t>
            </a:r>
            <a:r>
              <a:rPr lang="zh-CN" altLang="en-US" sz="2000" dirty="0">
                <a:solidFill>
                  <a:srgbClr val="FF3300"/>
                </a:solidFill>
              </a:rPr>
              <a:t>所以，选“证实”。</a:t>
            </a:r>
            <a:endParaRPr lang="zh-CN" altLang="en-US" sz="2000" dirty="0">
              <a:solidFill>
                <a:srgbClr val="FF33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dirty="0"/>
              <a:t>                   推断              推测</a:t>
            </a:r>
            <a:endParaRPr lang="zh-CN" altLang="en-US" dirty="0"/>
          </a:p>
          <a:p>
            <a:pPr>
              <a:lnSpc>
                <a:spcPct val="150000"/>
              </a:lnSpc>
              <a:buNone/>
            </a:pPr>
            <a:r>
              <a:rPr lang="zh-CN" altLang="en-US" dirty="0"/>
              <a:t>3、在回家的路上，我（   ）蜜蜂可能找不到家了。</a:t>
            </a:r>
            <a:endParaRPr lang="zh-CN" altLang="en-US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/>
              <a:t>答案：推测：指不能完全确定。</a:t>
            </a:r>
            <a:endParaRPr lang="zh-CN" altLang="en-US" sz="2000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/>
              <a:t>         推断：完全确定。</a:t>
            </a:r>
            <a:endParaRPr lang="zh-CN" altLang="en-US" sz="2000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dirty="0"/>
              <a:t>         </a:t>
            </a:r>
            <a:r>
              <a:rPr lang="zh-CN" altLang="en-US" sz="2000" dirty="0">
                <a:solidFill>
                  <a:srgbClr val="FF3300"/>
                </a:solidFill>
              </a:rPr>
              <a:t>所以，选“推测”</a:t>
            </a:r>
            <a:endParaRPr lang="zh-CN" altLang="en-US" sz="2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3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0">
                                            <p:txEl>
                                              <p:charRg st="37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75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0">
                                            <p:txEl>
                                              <p:charRg st="75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89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0">
                                            <p:txEl>
                                              <p:charRg st="89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12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650">
                                            <p:txEl>
                                              <p:charRg st="121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14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0">
                                            <p:txEl>
                                              <p:charRg st="140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178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50">
                                            <p:txEl>
                                              <p:charRg st="178" end="2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205" end="2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650">
                                            <p:txEl>
                                              <p:charRg st="205" end="2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220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650">
                                            <p:txEl>
                                              <p:charRg st="220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238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7650">
                                            <p:txEl>
                                              <p:charRg st="238" end="2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内容占位符 28673"/>
          <p:cNvSpPr>
            <a:spLocks noGrp="1"/>
          </p:cNvSpPr>
          <p:nvPr>
            <p:ph idx="1"/>
          </p:nvPr>
        </p:nvSpPr>
        <p:spPr>
          <a:xfrm>
            <a:off x="457200" y="196850"/>
            <a:ext cx="8229600" cy="6410325"/>
          </a:xfrm>
        </p:spPr>
        <p:txBody>
          <a:bodyPr anchor="t" anchorCtr="0"/>
          <a:p>
            <a:pPr>
              <a:lnSpc>
                <a:spcPct val="210000"/>
              </a:lnSpc>
              <a:buNone/>
            </a:pPr>
            <a:r>
              <a:rPr lang="zh-CN" altLang="en-US" dirty="0"/>
              <a:t>二、选择关联词语填空：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尽管······但······    不是······而是······   无论······都······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1、蜜蜂（  ）飞到哪里，（  ）可以回到原处。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2、蜜蜂靠的（  ）超常的记忆力，（  ）一种无法解释的本能。</a:t>
            </a:r>
            <a:endParaRPr lang="zh-CN" altLang="en-US" dirty="0"/>
          </a:p>
          <a:p>
            <a:pPr>
              <a:lnSpc>
                <a:spcPct val="210000"/>
              </a:lnSpc>
              <a:buNone/>
            </a:pPr>
            <a:r>
              <a:rPr lang="zh-CN" altLang="en-US" dirty="0"/>
              <a:t>3、（  ）蜜蜂逆风而行，离家两里多路，（  ）它们确确实实飞回来了。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1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674">
                                            <p:txEl>
                                              <p:charRg st="12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66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674">
                                            <p:txEl>
                                              <p:charRg st="66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91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674">
                                            <p:txEl>
                                              <p:charRg st="91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123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674">
                                            <p:txEl>
                                              <p:charRg st="123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内容占位符 29697"/>
          <p:cNvSpPr>
            <a:spLocks noGrp="1"/>
          </p:cNvSpPr>
          <p:nvPr>
            <p:ph idx="1"/>
          </p:nvPr>
        </p:nvSpPr>
        <p:spPr>
          <a:xfrm>
            <a:off x="457200" y="225425"/>
            <a:ext cx="8229600" cy="6324600"/>
          </a:xfrm>
        </p:spPr>
        <p:txBody>
          <a:bodyPr anchor="t" anchorCtr="0"/>
          <a:p>
            <a:pPr>
              <a:lnSpc>
                <a:spcPct val="150000"/>
              </a:lnSpc>
              <a:buNone/>
            </a:pPr>
            <a:r>
              <a:rPr lang="zh-CN" altLang="en-US" dirty="0"/>
              <a:t>三、用关联词语造句</a:t>
            </a:r>
            <a:endParaRPr lang="zh-CN" altLang="en-US" dirty="0"/>
          </a:p>
          <a:p>
            <a:pPr>
              <a:lnSpc>
                <a:spcPct val="150000"/>
              </a:lnSpc>
              <a:buNone/>
            </a:pPr>
            <a:r>
              <a:rPr lang="zh-CN" altLang="en-US" dirty="0"/>
              <a:t>尽管······但······    不是······而是······   无论······都······</a:t>
            </a:r>
            <a:endParaRPr lang="zh-CN" altLang="en-US" dirty="0"/>
          </a:p>
          <a:p>
            <a:pPr>
              <a:lnSpc>
                <a:spcPct val="150000"/>
              </a:lnSpc>
              <a:buNone/>
            </a:pPr>
            <a:r>
              <a:rPr lang="zh-CN" altLang="en-US" dirty="0"/>
              <a:t>造句：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lnSpc>
                <a:spcPct val="170000"/>
              </a:lnSpc>
              <a:buNone/>
            </a:pPr>
            <a:r>
              <a:rPr lang="zh-CN" altLang="en-US" dirty="0"/>
              <a:t> 1、</a:t>
            </a:r>
            <a:r>
              <a:rPr lang="zh-CN" altLang="en-US" dirty="0">
                <a:solidFill>
                  <a:srgbClr val="FF3300"/>
                </a:solidFill>
              </a:rPr>
              <a:t>尽管</a:t>
            </a:r>
            <a:r>
              <a:rPr lang="zh-CN" altLang="en-US" dirty="0"/>
              <a:t>她只有九岁，</a:t>
            </a:r>
            <a:r>
              <a:rPr lang="zh-CN" altLang="en-US" dirty="0">
                <a:solidFill>
                  <a:srgbClr val="FF3300"/>
                </a:solidFill>
              </a:rPr>
              <a:t>但</a:t>
            </a:r>
            <a:r>
              <a:rPr lang="zh-CN" altLang="en-US" dirty="0"/>
              <a:t>她已经可以帮妈妈分担家务了。</a:t>
            </a:r>
            <a:endParaRPr lang="zh-CN" altLang="en-US" dirty="0"/>
          </a:p>
          <a:p>
            <a:pPr>
              <a:lnSpc>
                <a:spcPct val="170000"/>
              </a:lnSpc>
              <a:buNone/>
            </a:pPr>
            <a:r>
              <a:rPr lang="zh-CN" altLang="en-US" dirty="0"/>
              <a:t> 2、她这次考试成绩十分优异</a:t>
            </a:r>
            <a:r>
              <a:rPr lang="zh-CN" altLang="en-US" dirty="0">
                <a:solidFill>
                  <a:srgbClr val="FF3300"/>
                </a:solidFill>
              </a:rPr>
              <a:t>不是</a:t>
            </a:r>
            <a:r>
              <a:rPr lang="zh-CN" altLang="en-US" dirty="0"/>
              <a:t>因为作弊，</a:t>
            </a:r>
            <a:r>
              <a:rPr lang="zh-CN" altLang="en-US" dirty="0">
                <a:solidFill>
                  <a:srgbClr val="FF3300"/>
                </a:solidFill>
              </a:rPr>
              <a:t>而是</a:t>
            </a:r>
            <a:r>
              <a:rPr lang="zh-CN" altLang="en-US" dirty="0"/>
              <a:t>因为坚持不懈的努力学习。</a:t>
            </a:r>
            <a:endParaRPr lang="zh-CN" altLang="en-US" dirty="0"/>
          </a:p>
          <a:p>
            <a:pPr>
              <a:lnSpc>
                <a:spcPct val="170000"/>
              </a:lnSpc>
              <a:buNone/>
            </a:pPr>
            <a:r>
              <a:rPr lang="zh-CN" altLang="en-US" dirty="0"/>
              <a:t> 3、</a:t>
            </a:r>
            <a:r>
              <a:rPr lang="zh-CN" altLang="en-US" dirty="0">
                <a:solidFill>
                  <a:srgbClr val="FF3300"/>
                </a:solidFill>
              </a:rPr>
              <a:t>无论</a:t>
            </a:r>
            <a:r>
              <a:rPr lang="zh-CN" altLang="en-US" dirty="0"/>
              <a:t>路途多么坎坷，我们</a:t>
            </a:r>
            <a:r>
              <a:rPr lang="zh-CN" altLang="en-US" dirty="0">
                <a:solidFill>
                  <a:srgbClr val="FF3300"/>
                </a:solidFill>
              </a:rPr>
              <a:t>都</a:t>
            </a:r>
            <a:r>
              <a:rPr lang="zh-CN" altLang="en-US" dirty="0"/>
              <a:t>要往前走。</a:t>
            </a:r>
            <a:endParaRPr lang="zh-CN" altLang="en-US" dirty="0"/>
          </a:p>
        </p:txBody>
      </p:sp>
      <p:sp>
        <p:nvSpPr>
          <p:cNvPr id="23554" name="直接连接符 29698"/>
          <p:cNvSpPr/>
          <p:nvPr/>
        </p:nvSpPr>
        <p:spPr>
          <a:xfrm flipV="1">
            <a:off x="1428750" y="2071688"/>
            <a:ext cx="6886575" cy="269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5" name="直接连接符 29699"/>
          <p:cNvSpPr/>
          <p:nvPr/>
        </p:nvSpPr>
        <p:spPr>
          <a:xfrm flipV="1">
            <a:off x="1428750" y="2533650"/>
            <a:ext cx="688657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6" name="直接连接符 29700"/>
          <p:cNvSpPr/>
          <p:nvPr/>
        </p:nvSpPr>
        <p:spPr>
          <a:xfrm flipV="1">
            <a:off x="1428750" y="3036888"/>
            <a:ext cx="688657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698">
                                            <p:txEl>
                                              <p:charRg st="1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6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698">
                                            <p:txEl>
                                              <p:charRg st="6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6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698">
                                            <p:txEl>
                                              <p:charRg st="68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698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8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9698">
                                            <p:txEl>
                                              <p:charRg st="87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15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698">
                                            <p:txEl>
                                              <p:charRg st="115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15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698">
                                            <p:txEl>
                                              <p:charRg st="152" end="1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法布尔的简介</a:t>
            </a:r>
            <a:endParaRPr lang="zh-CN" altLang="en-US" dirty="0"/>
          </a:p>
        </p:txBody>
      </p:sp>
      <p:pic>
        <p:nvPicPr>
          <p:cNvPr id="21507" name="Picture 3" descr="法布尔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27750" y="1017588"/>
            <a:ext cx="2806700" cy="3643312"/>
          </a:xfrm>
        </p:spPr>
      </p:pic>
      <p:sp>
        <p:nvSpPr>
          <p:cNvPr id="6147" name="文本框 21507"/>
          <p:cNvSpPr txBox="1"/>
          <p:nvPr/>
        </p:nvSpPr>
        <p:spPr>
          <a:xfrm>
            <a:off x="457200" y="1196975"/>
            <a:ext cx="5670550" cy="5719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亨利</a:t>
            </a:r>
            <a:r>
              <a:rPr lang="en-US" altLang="zh-CN" sz="2400" b="1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法布尔（</a:t>
            </a:r>
            <a:r>
              <a:rPr lang="en-US" altLang="zh-CN" sz="2400" b="1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1823—1915</a:t>
            </a: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法国著名科学家，科普作家。出生于农民家庭，从小生活极其穷困，作过中学教师，靠业余自学，花十二年的时间，先后取得业士、双学士和博士学位，法布尔是第一位在自然环境中研究昆虫的科学家，他穷毕生之力深入昆虫世界，在自然环境中对昆虫进行观察与实验，真实地记录下昆虫的本能与习性，著成了</a:t>
            </a:r>
            <a:r>
              <a:rPr lang="en-US" altLang="zh-CN" sz="2400" b="1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昆虫记</a:t>
            </a:r>
            <a:r>
              <a:rPr lang="en-US" altLang="zh-CN" sz="2400" b="1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这部昆虫学巨著。。</a:t>
            </a:r>
            <a:r>
              <a:rPr lang="en-US" altLang="zh-CN" sz="2400" b="1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昆虫记</a:t>
            </a:r>
            <a:r>
              <a:rPr lang="en-US" altLang="zh-CN" sz="2400" b="1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CD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十大册，每册包含若干章，每章详细、深刻地描绘一种或几种昆虫的生活：蜘蛛、蜜蜂、螳螂、蝎子、蝉、甲虫、蟋蟀等等。</a:t>
            </a:r>
            <a:endParaRPr lang="zh-CN" altLang="en-US" sz="2400" b="1" dirty="0">
              <a:solidFill>
                <a:srgbClr val="CD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15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2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2" charset="-122"/>
              <a:ea typeface="微软雅黑" panose="020B0503020204020204" pitchFamily="2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5121"/>
          <p:cNvSpPr/>
          <p:nvPr/>
        </p:nvSpPr>
        <p:spPr>
          <a:xfrm>
            <a:off x="3775075" y="1524000"/>
            <a:ext cx="1819275" cy="17129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矩形 5122"/>
          <p:cNvSpPr/>
          <p:nvPr/>
        </p:nvSpPr>
        <p:spPr>
          <a:xfrm>
            <a:off x="923925" y="1525588"/>
            <a:ext cx="1843088" cy="17097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标题 512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一、揭示课题</a:t>
            </a:r>
            <a:endParaRPr lang="zh-CN" altLang="en-US" dirty="0"/>
          </a:p>
        </p:txBody>
      </p:sp>
      <p:sp>
        <p:nvSpPr>
          <p:cNvPr id="7172" name="文本占位符 5124"/>
          <p:cNvSpPr>
            <a:spLocks noGrp="1"/>
          </p:cNvSpPr>
          <p:nvPr>
            <p:ph idx="1"/>
          </p:nvPr>
        </p:nvSpPr>
        <p:spPr>
          <a:xfrm>
            <a:off x="682625" y="1524000"/>
            <a:ext cx="2728913" cy="3067050"/>
          </a:xfrm>
        </p:spPr>
        <p:txBody>
          <a:bodyPr anchor="t" anchorCtr="0"/>
          <a:p>
            <a:pPr>
              <a:buNone/>
            </a:pPr>
            <a:r>
              <a:rPr lang="zh-CN" altLang="en-US" sz="9600" dirty="0"/>
              <a:t> </a:t>
            </a:r>
            <a:r>
              <a:rPr lang="zh-CN" altLang="en-US" sz="9600" b="1" dirty="0">
                <a:ea typeface="宋体" panose="02010600030101010101" pitchFamily="2" charset="-122"/>
              </a:rPr>
              <a:t>蜜</a:t>
            </a:r>
            <a:endParaRPr lang="zh-CN" altLang="en-US" sz="9600" b="1" dirty="0">
              <a:ea typeface="宋体" panose="02010600030101010101" pitchFamily="2" charset="-122"/>
            </a:endParaRPr>
          </a:p>
        </p:txBody>
      </p:sp>
      <p:cxnSp>
        <p:nvCxnSpPr>
          <p:cNvPr id="7173" name="直接箭头连接符 5125"/>
          <p:cNvCxnSpPr>
            <a:stCxn id="7172" idx="1"/>
            <a:endCxn id="7172" idx="1"/>
          </p:cNvCxnSpPr>
          <p:nvPr/>
        </p:nvCxnSpPr>
        <p:spPr>
          <a:xfrm>
            <a:off x="682625" y="305752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74" name="直接箭头连接符 5126"/>
          <p:cNvCxnSpPr>
            <a:stCxn id="7172" idx="1"/>
            <a:endCxn id="7172" idx="1"/>
          </p:cNvCxnSpPr>
          <p:nvPr/>
        </p:nvCxnSpPr>
        <p:spPr>
          <a:xfrm>
            <a:off x="923925" y="2309813"/>
            <a:ext cx="184308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7175" name="直接箭头连接符 5127"/>
          <p:cNvCxnSpPr>
            <a:stCxn id="7172" idx="0"/>
            <a:endCxn id="7172" idx="0"/>
          </p:cNvCxnSpPr>
          <p:nvPr/>
        </p:nvCxnSpPr>
        <p:spPr>
          <a:xfrm>
            <a:off x="2047875" y="1524000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76" name="直接箭头连接符 5128"/>
          <p:cNvCxnSpPr>
            <a:stCxn id="7172" idx="0"/>
            <a:endCxn id="7172" idx="0"/>
          </p:cNvCxnSpPr>
          <p:nvPr/>
        </p:nvCxnSpPr>
        <p:spPr>
          <a:xfrm>
            <a:off x="1814513" y="1525588"/>
            <a:ext cx="0" cy="17113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cxnSp>
      <p:sp>
        <p:nvSpPr>
          <p:cNvPr id="7177" name="文本框 5129"/>
          <p:cNvSpPr txBox="1"/>
          <p:nvPr/>
        </p:nvSpPr>
        <p:spPr>
          <a:xfrm>
            <a:off x="3997325" y="1533525"/>
            <a:ext cx="2030413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9600" b="1" dirty="0">
                <a:latin typeface="Arial" panose="020B0604020202020204" pitchFamily="34" charset="0"/>
                <a:ea typeface="宋体" panose="02010600030101010101" pitchFamily="2" charset="-122"/>
              </a:rPr>
              <a:t>蜂</a:t>
            </a:r>
            <a:endParaRPr lang="zh-CN" altLang="en-US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178" name="直接箭头连接符 5130"/>
          <p:cNvCxnSpPr>
            <a:stCxn id="7172" idx="0"/>
            <a:endCxn id="7172" idx="0"/>
          </p:cNvCxnSpPr>
          <p:nvPr/>
        </p:nvCxnSpPr>
        <p:spPr>
          <a:xfrm>
            <a:off x="3775075" y="2309813"/>
            <a:ext cx="1843088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cxnSp>
      <p:cxnSp>
        <p:nvCxnSpPr>
          <p:cNvPr id="7179" name="直接箭头连接符 5131"/>
          <p:cNvCxnSpPr>
            <a:stCxn id="7172" idx="0"/>
            <a:endCxn id="7172" idx="0"/>
          </p:cNvCxnSpPr>
          <p:nvPr/>
        </p:nvCxnSpPr>
        <p:spPr>
          <a:xfrm>
            <a:off x="4711700" y="1533525"/>
            <a:ext cx="1588" cy="17113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cxnSp>
      <p:sp>
        <p:nvSpPr>
          <p:cNvPr id="7180" name="文本框 5132"/>
          <p:cNvSpPr txBox="1"/>
          <p:nvPr/>
        </p:nvSpPr>
        <p:spPr>
          <a:xfrm>
            <a:off x="682625" y="4332288"/>
            <a:ext cx="79041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观察这两个字，发现它们有什么共同点吗？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占位符 6145"/>
          <p:cNvSpPr>
            <a:spLocks noGrp="1"/>
          </p:cNvSpPr>
          <p:nvPr>
            <p:ph type="body" sz="half" idx="1"/>
          </p:nvPr>
        </p:nvSpPr>
        <p:spPr>
          <a:xfrm>
            <a:off x="38100" y="125413"/>
            <a:ext cx="8985250" cy="3344862"/>
          </a:xfrm>
        </p:spPr>
        <p:txBody>
          <a:bodyPr anchor="t" anchorCtr="0"/>
          <a:p>
            <a:pPr>
              <a:lnSpc>
                <a:spcPct val="9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/>
              <a:t>说说你了解的蜜蜂</a:t>
            </a:r>
            <a:endParaRPr lang="zh-CN" altLang="en-US" sz="2800" dirty="0"/>
          </a:p>
          <a:p>
            <a:pPr>
              <a:lnSpc>
                <a:spcPct val="14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altLang="en-US" dirty="0"/>
              <a:t>        蜜蜂是勤劳的昆虫。为了酿造五百克蜜，一只蜜蜂通常要飞行十几万公里，相当于绕地球三四圈。蜜蜂找到蜜源，就会飞回蜂巢，告诉同伴关于蜜源的信息。如果蜜源离蜂箱不到一百米，它们就会在蜂巢上方跳“圆舞”；如果蜜源在蜂箱一百米以外，它们就跳“摆尾舞”。</a:t>
            </a:r>
            <a:endParaRPr lang="zh-CN" altLang="en-US" sz="2800" dirty="0"/>
          </a:p>
        </p:txBody>
      </p:sp>
      <p:pic>
        <p:nvPicPr>
          <p:cNvPr id="8194" name="图片 6146" descr="sm_27_07_0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3352800"/>
            <a:ext cx="238125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6147" descr="sm_27_07_02_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100" y="3352800"/>
            <a:ext cx="2381250" cy="237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6148"/>
          <p:cNvSpPr txBox="1"/>
          <p:nvPr/>
        </p:nvSpPr>
        <p:spPr>
          <a:xfrm>
            <a:off x="1774825" y="5921375"/>
            <a:ext cx="1133475" cy="395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圆舞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6149"/>
          <p:cNvSpPr txBox="1"/>
          <p:nvPr/>
        </p:nvSpPr>
        <p:spPr>
          <a:xfrm>
            <a:off x="5299075" y="6172200"/>
            <a:ext cx="86995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摆尾舞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71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二、初读课文，整体感知。</a:t>
            </a:r>
            <a:endParaRPr lang="zh-CN" altLang="en-US" dirty="0"/>
          </a:p>
        </p:txBody>
      </p:sp>
      <p:sp>
        <p:nvSpPr>
          <p:cNvPr id="9218" name="文本占位符 717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180000"/>
              </a:lnSpc>
              <a:buNone/>
            </a:pPr>
            <a:r>
              <a:rPr lang="en-US" altLang="zh-CN" sz="2800" dirty="0"/>
              <a:t>1.</a:t>
            </a:r>
            <a:r>
              <a:rPr lang="zh-CN" altLang="en-US" sz="2800" dirty="0"/>
              <a:t>自读课文，回答问题。</a:t>
            </a:r>
            <a:endParaRPr lang="zh-CN" altLang="en-US" sz="2800" dirty="0"/>
          </a:p>
          <a:p>
            <a:pPr>
              <a:lnSpc>
                <a:spcPct val="180000"/>
              </a:lnSpc>
              <a:buNone/>
            </a:pPr>
            <a:r>
              <a:rPr lang="zh-CN" altLang="en-US" sz="2800" dirty="0"/>
              <a:t>（1）圈出课文中的生字、新词。</a:t>
            </a:r>
            <a:endParaRPr lang="zh-CN" altLang="en-US" sz="2800" dirty="0"/>
          </a:p>
          <a:p>
            <a:pPr>
              <a:lnSpc>
                <a:spcPct val="180000"/>
              </a:lnSpc>
              <a:buNone/>
            </a:pPr>
            <a:r>
              <a:rPr lang="zh-CN" altLang="en-US" sz="2800" dirty="0"/>
              <a:t>（2）借助工具书，理解下列词语。</a:t>
            </a:r>
            <a:endParaRPr lang="zh-CN" altLang="en-US" sz="2800" dirty="0"/>
          </a:p>
          <a:p>
            <a:pPr>
              <a:lnSpc>
                <a:spcPct val="180000"/>
              </a:lnSpc>
              <a:buNone/>
            </a:pPr>
            <a:r>
              <a:rPr lang="zh-CN" altLang="en-US" sz="2800" dirty="0"/>
              <a:t>        证实    推测   超常</a:t>
            </a:r>
            <a:endParaRPr lang="zh-CN" altLang="en-US" sz="2800" dirty="0"/>
          </a:p>
          <a:p>
            <a:pPr>
              <a:lnSpc>
                <a:spcPct val="180000"/>
              </a:lnSpc>
              <a:buNone/>
            </a:pPr>
            <a:r>
              <a:rPr lang="zh-CN" altLang="en-US" sz="2800" dirty="0"/>
              <a:t>（3）思考：法布尔做了一个什么实验</a:t>
            </a:r>
            <a:r>
              <a:rPr lang="zh-CN" altLang="en-US" dirty="0"/>
              <a:t>？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301" name="内容占位符 12300"/>
          <p:cNvGraphicFramePr/>
          <p:nvPr>
            <p:ph sz="half" idx="2"/>
          </p:nvPr>
        </p:nvGraphicFramePr>
        <p:xfrm>
          <a:off x="850900" y="4200525"/>
          <a:ext cx="2047875" cy="2041525"/>
        </p:xfrm>
        <a:graphic>
          <a:graphicData uri="http://schemas.openxmlformats.org/drawingml/2006/table">
            <a:tbl>
              <a:tblPr/>
              <a:tblGrid>
                <a:gridCol w="1023938"/>
                <a:gridCol w="1023937"/>
              </a:tblGrid>
              <a:tr h="10207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07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2" name="文本框 12312"/>
          <p:cNvSpPr txBox="1"/>
          <p:nvPr/>
        </p:nvSpPr>
        <p:spPr>
          <a:xfrm>
            <a:off x="1065213" y="4200525"/>
            <a:ext cx="1579562" cy="1766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1000" b="1" dirty="0">
                <a:latin typeface="Arial" panose="020B0604020202020204" pitchFamily="34" charset="0"/>
                <a:ea typeface="宋体" panose="02010600030101010101" pitchFamily="2" charset="-122"/>
              </a:rPr>
              <a:t>阻</a:t>
            </a:r>
            <a:endParaRPr lang="zh-CN" altLang="en-US" sz="1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文本框 12314"/>
          <p:cNvSpPr txBox="1"/>
          <p:nvPr/>
        </p:nvSpPr>
        <p:spPr>
          <a:xfrm>
            <a:off x="1262063" y="3194050"/>
            <a:ext cx="1154112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z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ǔ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文本框 12316"/>
          <p:cNvSpPr txBox="1"/>
          <p:nvPr/>
        </p:nvSpPr>
        <p:spPr>
          <a:xfrm>
            <a:off x="3389313" y="3956050"/>
            <a:ext cx="4754562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音序：Z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部首：阝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除去部首：5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结构：左右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组词：阻止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造句：晚上，妈妈阻止我看电视。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3325" name="表格 13324"/>
          <p:cNvGraphicFramePr/>
          <p:nvPr/>
        </p:nvGraphicFramePr>
        <p:xfrm>
          <a:off x="938213" y="1000125"/>
          <a:ext cx="1960563" cy="2017713"/>
        </p:xfrm>
        <a:graphic>
          <a:graphicData uri="http://schemas.openxmlformats.org/drawingml/2006/table">
            <a:tbl>
              <a:tblPr/>
              <a:tblGrid>
                <a:gridCol w="981075"/>
                <a:gridCol w="979488"/>
              </a:tblGrid>
              <a:tr h="100965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6" name="文本框 13336"/>
          <p:cNvSpPr txBox="1"/>
          <p:nvPr/>
        </p:nvSpPr>
        <p:spPr>
          <a:xfrm>
            <a:off x="1112838" y="1000125"/>
            <a:ext cx="1579562" cy="1768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1000" b="1" dirty="0">
                <a:latin typeface="Arial" panose="020B0604020202020204" pitchFamily="34" charset="0"/>
                <a:ea typeface="宋体" panose="02010600030101010101" pitchFamily="2" charset="-122"/>
              </a:rPr>
              <a:t>括</a:t>
            </a:r>
            <a:endParaRPr lang="zh-CN" altLang="en-US" sz="1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7" name="文本框 13338"/>
          <p:cNvSpPr txBox="1"/>
          <p:nvPr/>
        </p:nvSpPr>
        <p:spPr>
          <a:xfrm>
            <a:off x="1112838" y="-4762"/>
            <a:ext cx="1579562" cy="1004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ku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ò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68" name="文本框 13340"/>
          <p:cNvSpPr txBox="1"/>
          <p:nvPr/>
        </p:nvSpPr>
        <p:spPr>
          <a:xfrm>
            <a:off x="3389313" y="682625"/>
            <a:ext cx="5572125" cy="2652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音序：K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部首：扌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除去部首笔画：6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结构：左右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组词：包括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造句：包括我在内，我们班一共有四十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五个人。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内容占位符 14337"/>
          <p:cNvGraphicFramePr/>
          <p:nvPr>
            <p:ph sz="half" idx="1"/>
          </p:nvPr>
        </p:nvGraphicFramePr>
        <p:xfrm>
          <a:off x="765175" y="1062038"/>
          <a:ext cx="2051050" cy="2128838"/>
        </p:xfrm>
        <a:graphic>
          <a:graphicData uri="http://schemas.openxmlformats.org/drawingml/2006/table">
            <a:tbl>
              <a:tblPr/>
              <a:tblGrid>
                <a:gridCol w="1025525"/>
                <a:gridCol w="1025525"/>
              </a:tblGrid>
              <a:tr h="1063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349" name="内容占位符 14348"/>
          <p:cNvGraphicFramePr/>
          <p:nvPr>
            <p:ph sz="half" idx="2"/>
          </p:nvPr>
        </p:nvGraphicFramePr>
        <p:xfrm>
          <a:off x="757238" y="4337050"/>
          <a:ext cx="2058988" cy="2017713"/>
        </p:xfrm>
        <a:graphic>
          <a:graphicData uri="http://schemas.openxmlformats.org/drawingml/2006/table">
            <a:tbl>
              <a:tblPr/>
              <a:tblGrid>
                <a:gridCol w="1031875"/>
                <a:gridCol w="1027113"/>
              </a:tblGrid>
              <a:tr h="1009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400" b="0" i="0" u="none" kern="1200" baseline="0">
                          <a:solidFill>
                            <a:srgbClr val="404040"/>
                          </a:solidFill>
                          <a:latin typeface="Verdana" panose="020B0604030504040204" pitchFamily="34" charset="0"/>
                          <a:ea typeface="微软雅黑" panose="020B0503020204020204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7" name="文本框 14359"/>
          <p:cNvSpPr txBox="1"/>
          <p:nvPr/>
        </p:nvSpPr>
        <p:spPr>
          <a:xfrm>
            <a:off x="1009650" y="1062038"/>
            <a:ext cx="1579563" cy="1768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1000" b="1" dirty="0">
                <a:latin typeface="Arial" panose="020B0604020202020204" pitchFamily="34" charset="0"/>
                <a:ea typeface="宋体" panose="02010600030101010101" pitchFamily="2" charset="-122"/>
              </a:rPr>
              <a:t>确</a:t>
            </a:r>
            <a:endParaRPr lang="zh-CN" altLang="en-US" sz="1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8" name="文本框 14360"/>
          <p:cNvSpPr txBox="1"/>
          <p:nvPr/>
        </p:nvSpPr>
        <p:spPr>
          <a:xfrm>
            <a:off x="1009650" y="4337050"/>
            <a:ext cx="1579563" cy="1768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1000" b="1" dirty="0">
                <a:latin typeface="Arial" panose="020B0604020202020204" pitchFamily="34" charset="0"/>
                <a:ea typeface="宋体" panose="02010600030101010101" pitchFamily="2" charset="-122"/>
              </a:rPr>
              <a:t>误</a:t>
            </a:r>
            <a:endParaRPr lang="zh-CN" altLang="en-US" sz="1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文本框 14361"/>
          <p:cNvSpPr txBox="1"/>
          <p:nvPr/>
        </p:nvSpPr>
        <p:spPr>
          <a:xfrm>
            <a:off x="1009650" y="57150"/>
            <a:ext cx="1411288" cy="1004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qu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è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90" name="文本框 14362"/>
          <p:cNvSpPr txBox="1"/>
          <p:nvPr/>
        </p:nvSpPr>
        <p:spPr>
          <a:xfrm>
            <a:off x="1306513" y="3332163"/>
            <a:ext cx="1114425" cy="1004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ù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91" name="文本框 14363"/>
          <p:cNvSpPr txBox="1"/>
          <p:nvPr/>
        </p:nvSpPr>
        <p:spPr>
          <a:xfrm>
            <a:off x="3411538" y="904875"/>
            <a:ext cx="5059362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音序：Q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部首：石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除去部首笔画：7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结构：左右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组词：确实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造句：今天，我确实去我外婆家了。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2" name="文本框 14364"/>
          <p:cNvSpPr txBox="1"/>
          <p:nvPr/>
        </p:nvSpPr>
        <p:spPr>
          <a:xfrm>
            <a:off x="3411538" y="4068763"/>
            <a:ext cx="4754562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音序：W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部首：讠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除去部首笔画：7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结构：左右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组词：错误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造句：你这道题的做法是错误的。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74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2400" dirty="0"/>
              <a:t>2</a:t>
            </a:r>
            <a:r>
              <a:rPr lang="zh-CN" altLang="en-US" sz="2400" dirty="0"/>
              <a:t>、出示词语卡片：</a:t>
            </a:r>
            <a:endParaRPr lang="zh-CN" altLang="en-US" sz="2400" dirty="0"/>
          </a:p>
        </p:txBody>
      </p:sp>
      <p:sp>
        <p:nvSpPr>
          <p:cNvPr id="12290" name="文本占位符 1741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160000"/>
              </a:lnSpc>
            </a:pPr>
            <a:r>
              <a:rPr lang="zh-CN" altLang="en-US" sz="3600" dirty="0"/>
              <a:t>无论       试验     纸袋    证实   飞散     几乎       大概     减少    阻力   遥远      推测       包括     检查       迷失    准确无误     沿途     确确实实     超常    记忆力      本能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2400" dirty="0"/>
              <a:t>3、反馈下列词语的意思：</a:t>
            </a:r>
            <a:endParaRPr lang="zh-CN" altLang="en-US" sz="2400" dirty="0"/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150000"/>
              </a:lnSpc>
            </a:pPr>
            <a:r>
              <a:rPr lang="zh-CN" altLang="en-US" sz="2000" dirty="0"/>
              <a:t>    </a:t>
            </a:r>
            <a:r>
              <a:rPr lang="zh-CN" altLang="en-US" sz="2800" dirty="0"/>
              <a:t>   </a:t>
            </a:r>
            <a:r>
              <a:rPr lang="zh-CN" altLang="en-US" sz="2800" dirty="0">
                <a:solidFill>
                  <a:srgbClr val="FF3300"/>
                </a:solidFill>
              </a:rPr>
              <a:t> 证实       推测        超常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/>
              <a:t>证实：常指通过一项或多项客观存在来证</a:t>
            </a:r>
            <a:endParaRPr lang="zh-CN" altLang="en-US" sz="2800" dirty="0"/>
          </a:p>
          <a:p>
            <a:pPr>
              <a:lnSpc>
                <a:spcPct val="150000"/>
              </a:lnSpc>
              <a:buNone/>
            </a:pPr>
            <a:r>
              <a:rPr lang="zh-CN" altLang="en-US" sz="2800" dirty="0"/>
              <a:t>           明一件事情的真实性，即用人物、事实来</a:t>
            </a:r>
            <a:endParaRPr lang="zh-CN" altLang="en-US" sz="2800" dirty="0"/>
          </a:p>
          <a:p>
            <a:pPr>
              <a:lnSpc>
                <a:spcPct val="150000"/>
              </a:lnSpc>
              <a:buNone/>
            </a:pPr>
            <a:r>
              <a:rPr lang="zh-CN" altLang="en-US" sz="2800" dirty="0"/>
              <a:t>           表明或断定。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推测：对于事物的一种理论判断分析。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超常：超过寻常，超出一般。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5">
                                            <p:txEl>
                                              <p:charRg st="3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35">
                                            <p:txEl>
                                              <p:charRg st="49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5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9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435">
                                            <p:txEl>
                                              <p:charRg st="97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15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435">
                                            <p:txEl>
                                              <p:charRg st="115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  <p:bldP spid="18435" grpId="0" build="p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2581</Words>
  <Application>WPS 演示</Application>
  <PresentationFormat/>
  <Paragraphs>164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Verdana</vt:lpstr>
      <vt:lpstr>微软雅黑</vt:lpstr>
      <vt:lpstr>Arial Unicode MS</vt:lpstr>
      <vt:lpstr>Cambria</vt:lpstr>
      <vt:lpstr>黑体</vt:lpstr>
      <vt:lpstr>Arial</vt:lpstr>
      <vt:lpstr>等线</vt:lpstr>
      <vt:lpstr>0</vt:lpstr>
      <vt:lpstr>自定义设计方案</vt:lpstr>
      <vt:lpstr>14、蜜蜂</vt:lpstr>
      <vt:lpstr>法布尔的简介</vt:lpstr>
      <vt:lpstr>一、揭示课题</vt:lpstr>
      <vt:lpstr>PowerPoint 演示文稿</vt:lpstr>
      <vt:lpstr>二、初读课文，整体感知。</vt:lpstr>
      <vt:lpstr>PowerPoint 演示文稿</vt:lpstr>
      <vt:lpstr>PowerPoint 演示文稿</vt:lpstr>
      <vt:lpstr>2、出示词语卡片：</vt:lpstr>
      <vt:lpstr>3、反馈下列词语的意思：</vt:lpstr>
      <vt:lpstr>PowerPoint 演示文稿</vt:lpstr>
      <vt:lpstr>三、合作，小组探究</vt:lpstr>
      <vt:lpstr>PowerPoint 演示文稿</vt:lpstr>
      <vt:lpstr>四、总结，启迪学生</vt:lpstr>
      <vt:lpstr>PowerPoint 演示文稿</vt:lpstr>
      <vt:lpstr>4、总结：</vt:lpstr>
      <vt:lpstr>练习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9</cp:revision>
  <dcterms:created xsi:type="dcterms:W3CDTF">2013-01-25T01:44:00Z</dcterms:created>
  <dcterms:modified xsi:type="dcterms:W3CDTF">2023-11-13T12:49:41Z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E55A322F7EF043CAA9DC337D6F1FE3B8_13</vt:lpwstr>
  </property>
</Properties>
</file>