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36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91" r:id="rId19"/>
    <p:sldId id="288" r:id="rId20"/>
    <p:sldId id="289" r:id="rId21"/>
    <p:sldId id="290" r:id="rId22"/>
    <p:sldId id="292" r:id="rId23"/>
    <p:sldId id="293" r:id="rId24"/>
    <p:sldId id="294" r:id="rId25"/>
    <p:sldId id="295" r:id="rId26"/>
    <p:sldId id="296" r:id="rId27"/>
    <p:sldId id="272" r:id="rId28"/>
    <p:sldId id="297" r:id="rId29"/>
    <p:sldId id="298" r:id="rId30"/>
    <p:sldId id="299" r:id="rId31"/>
    <p:sldId id="300" r:id="rId32"/>
    <p:sldId id="301" r:id="rId33"/>
    <p:sldId id="260" r:id="rId34"/>
    <p:sldId id="307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5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225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327785" y="2252345"/>
            <a:ext cx="57270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方程的意义和等式的意义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4341" name="矩形 2"/>
          <p:cNvSpPr/>
          <p:nvPr/>
        </p:nvSpPr>
        <p:spPr>
          <a:xfrm>
            <a:off x="4366419" y="875665"/>
            <a:ext cx="2468880" cy="64516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哪边重些？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89225" y="3529874"/>
            <a:ext cx="5027856" cy="1488413"/>
            <a:chOff x="5045" y="6308"/>
            <a:chExt cx="4012" cy="1585"/>
          </a:xfrm>
          <a:solidFill>
            <a:srgbClr val="00B0F0"/>
          </a:solidFill>
        </p:grpSpPr>
        <p:grpSp>
          <p:nvGrpSpPr>
            <p:cNvPr id="15" name="组合 14"/>
            <p:cNvGrpSpPr/>
            <p:nvPr/>
          </p:nvGrpSpPr>
          <p:grpSpPr>
            <a:xfrm>
              <a:off x="6633" y="6420"/>
              <a:ext cx="682" cy="455"/>
              <a:chOff x="2699" y="2115"/>
              <a:chExt cx="816" cy="635"/>
            </a:xfrm>
            <a:grpFill/>
          </p:grpSpPr>
          <p:sp>
            <p:nvSpPr>
              <p:cNvPr id="38" name="矩形 37"/>
              <p:cNvSpPr/>
              <p:nvPr/>
            </p:nvSpPr>
            <p:spPr>
              <a:xfrm>
                <a:off x="3016" y="2523"/>
                <a:ext cx="181" cy="227"/>
              </a:xfrm>
              <a:prstGeom prst="rect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2699" y="2115"/>
                <a:ext cx="816" cy="430"/>
                <a:chOff x="2699" y="2137"/>
                <a:chExt cx="816" cy="430"/>
              </a:xfrm>
              <a:grpFill/>
            </p:grpSpPr>
            <p:sp>
              <p:nvSpPr>
                <p:cNvPr id="40" name="流程图: 延期 39"/>
                <p:cNvSpPr/>
                <p:nvPr/>
              </p:nvSpPr>
              <p:spPr>
                <a:xfrm rot="-5377124">
                  <a:off x="2891" y="1944"/>
                  <a:ext cx="430" cy="815"/>
                </a:xfrm>
                <a:prstGeom prst="flowChartDelay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直接连接符 40"/>
                <p:cNvSpPr/>
                <p:nvPr/>
              </p:nvSpPr>
              <p:spPr>
                <a:xfrm rot="1157402">
                  <a:off x="3243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2" name="直接连接符 41"/>
                <p:cNvSpPr/>
                <p:nvPr/>
              </p:nvSpPr>
              <p:spPr>
                <a:xfrm rot="-1483823">
                  <a:off x="2971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3" name="直接连接符 42"/>
                <p:cNvSpPr/>
                <p:nvPr/>
              </p:nvSpPr>
              <p:spPr>
                <a:xfrm rot="1665513">
                  <a:off x="3379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4" name="直接连接符 43"/>
                <p:cNvSpPr/>
                <p:nvPr/>
              </p:nvSpPr>
              <p:spPr>
                <a:xfrm rot="-1917901">
                  <a:off x="2835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" name="直接连接符 44"/>
                <p:cNvSpPr/>
                <p:nvPr/>
              </p:nvSpPr>
              <p:spPr>
                <a:xfrm rot="3697986">
                  <a:off x="3492" y="2296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" name="直接连接符 45"/>
                <p:cNvSpPr/>
                <p:nvPr/>
              </p:nvSpPr>
              <p:spPr>
                <a:xfrm rot="5670126">
                  <a:off x="3492" y="2432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7" name="直接连接符 46"/>
                <p:cNvSpPr/>
                <p:nvPr/>
              </p:nvSpPr>
              <p:spPr>
                <a:xfrm rot="9017851">
                  <a:off x="2708" y="2289"/>
                  <a:ext cx="32" cy="40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8" name="直接连接符 47"/>
                <p:cNvSpPr/>
                <p:nvPr/>
              </p:nvSpPr>
              <p:spPr>
                <a:xfrm rot="5670126">
                  <a:off x="2721" y="2410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9" name="直接连接符 48"/>
                <p:cNvSpPr/>
                <p:nvPr/>
              </p:nvSpPr>
              <p:spPr>
                <a:xfrm rot="352388">
                  <a:off x="3107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5045" y="6308"/>
              <a:ext cx="4012" cy="1585"/>
              <a:chOff x="5045" y="6308"/>
              <a:chExt cx="4012" cy="1585"/>
            </a:xfrm>
            <a:grpFill/>
          </p:grpSpPr>
          <p:sp>
            <p:nvSpPr>
              <p:cNvPr id="21" name="流程图: 合并 20"/>
              <p:cNvSpPr/>
              <p:nvPr/>
            </p:nvSpPr>
            <p:spPr>
              <a:xfrm rot="13235704">
                <a:off x="6973" y="6420"/>
                <a:ext cx="147" cy="653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5045" y="6308"/>
                <a:ext cx="4012" cy="1585"/>
                <a:chOff x="5045" y="6308"/>
                <a:chExt cx="4012" cy="1585"/>
              </a:xfrm>
              <a:grpFill/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6860" y="6988"/>
                  <a:ext cx="113" cy="340"/>
                  <a:chOff x="2200" y="3567"/>
                  <a:chExt cx="181" cy="453"/>
                </a:xfrm>
                <a:grpFill/>
              </p:grpSpPr>
              <p:sp>
                <p:nvSpPr>
                  <p:cNvPr id="36" name="流程图: 库存数据 35"/>
                  <p:cNvSpPr/>
                  <p:nvPr/>
                </p:nvSpPr>
                <p:spPr>
                  <a:xfrm rot="5400000">
                    <a:off x="2064" y="3703"/>
                    <a:ext cx="453" cy="181"/>
                  </a:xfrm>
                  <a:prstGeom prst="flowChartOnlineStorage">
                    <a:avLst/>
                  </a:prstGeom>
                  <a:grpFill/>
                  <a:ln w="9525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2245" y="3612"/>
                    <a:ext cx="91" cy="91"/>
                  </a:xfrm>
                  <a:prstGeom prst="ellipse">
                    <a:avLst/>
                  </a:prstGeom>
                  <a:grpFill/>
                  <a:ln w="9525" cap="flat" cmpd="sng">
                    <a:solidFill>
                      <a:sysClr val="windowText" lastClr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5045" y="6308"/>
                  <a:ext cx="4012" cy="1585"/>
                  <a:chOff x="5045" y="6308"/>
                  <a:chExt cx="4012" cy="1585"/>
                </a:xfrm>
                <a:grpFill/>
              </p:grpSpPr>
              <p:grpSp>
                <p:nvGrpSpPr>
                  <p:cNvPr id="25" name="组合 24"/>
                  <p:cNvGrpSpPr/>
                  <p:nvPr/>
                </p:nvGrpSpPr>
                <p:grpSpPr>
                  <a:xfrm>
                    <a:off x="5045" y="6308"/>
                    <a:ext cx="3401" cy="1585"/>
                    <a:chOff x="5045" y="6308"/>
                    <a:chExt cx="3401" cy="1585"/>
                  </a:xfrm>
                  <a:grpFill/>
                </p:grpSpPr>
                <p:grpSp>
                  <p:nvGrpSpPr>
                    <p:cNvPr id="29" name="组合 28"/>
                    <p:cNvGrpSpPr/>
                    <p:nvPr/>
                  </p:nvGrpSpPr>
                  <p:grpSpPr>
                    <a:xfrm>
                      <a:off x="5385" y="6924"/>
                      <a:ext cx="3061" cy="969"/>
                      <a:chOff x="5385" y="6924"/>
                      <a:chExt cx="3061" cy="969"/>
                    </a:xfrm>
                    <a:grpFill/>
                  </p:grpSpPr>
                  <p:sp>
                    <p:nvSpPr>
                      <p:cNvPr id="34" name="任意多边形 33"/>
                      <p:cNvSpPr/>
                      <p:nvPr/>
                    </p:nvSpPr>
                    <p:spPr>
                      <a:xfrm>
                        <a:off x="5385" y="7440"/>
                        <a:ext cx="3060" cy="453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3888" h="480">
                            <a:moveTo>
                              <a:pt x="0" y="480"/>
                            </a:moveTo>
                            <a:lnTo>
                              <a:pt x="384" y="480"/>
                            </a:lnTo>
                            <a:lnTo>
                              <a:pt x="480" y="240"/>
                            </a:lnTo>
                            <a:lnTo>
                              <a:pt x="3408" y="240"/>
                            </a:lnTo>
                            <a:lnTo>
                              <a:pt x="3600" y="480"/>
                            </a:lnTo>
                            <a:lnTo>
                              <a:pt x="3888" y="480"/>
                            </a:lnTo>
                            <a:lnTo>
                              <a:pt x="3792" y="0"/>
                            </a:lnTo>
                            <a:lnTo>
                              <a:pt x="192" y="0"/>
                            </a:lnTo>
                            <a:lnTo>
                              <a:pt x="0" y="480"/>
                            </a:lnTo>
                            <a:close/>
                          </a:path>
                        </a:pathLst>
                      </a:custGeom>
                      <a:grpFill/>
                      <a:ln w="12700" cap="flat" cmpd="sng">
                        <a:solidFill>
                          <a:sysClr val="windowText" lastClr="000000"/>
                        </a:solidFill>
                        <a:prstDash val="solid"/>
                        <a:headEnd type="none" w="sm" len="sm"/>
                        <a:tailEnd type="none" w="sm" len="sm"/>
                      </a:ln>
                      <a:effectLst>
                        <a:outerShdw dist="107763" dir="18900000" algn="ctr" rotWithShape="0">
                          <a:srgbClr val="E7E6E6"/>
                        </a:outerShdw>
                      </a:effectLst>
                    </p:spPr>
                    <p:txBody>
                      <a:bodyPr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endParaRPr kumimoji="0" lang="zh-CN" alt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endParaRPr>
                      </a:p>
                    </p:txBody>
                  </p:sp>
                  <p:sp>
                    <p:nvSpPr>
                      <p:cNvPr id="35" name="任意多边形 34"/>
                      <p:cNvSpPr/>
                      <p:nvPr/>
                    </p:nvSpPr>
                    <p:spPr>
                      <a:xfrm rot="-10133484" flipV="1">
                        <a:off x="5617" y="6924"/>
                        <a:ext cx="2829" cy="208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2812" h="182">
                            <a:moveTo>
                              <a:pt x="0" y="0"/>
                            </a:moveTo>
                            <a:lnTo>
                              <a:pt x="2812" y="0"/>
                            </a:lnTo>
                            <a:lnTo>
                              <a:pt x="2812" y="91"/>
                            </a:lnTo>
                            <a:lnTo>
                              <a:pt x="2676" y="91"/>
                            </a:lnTo>
                            <a:lnTo>
                              <a:pt x="1497" y="182"/>
                            </a:lnTo>
                            <a:lnTo>
                              <a:pt x="1315" y="182"/>
                            </a:lnTo>
                            <a:lnTo>
                              <a:pt x="136" y="91"/>
                            </a:lnTo>
                            <a:lnTo>
                              <a:pt x="0" y="9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ysClr val="windowText" lastClr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endParaRPr kumimoji="0" lang="zh-CN" alt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31" name="组合 30"/>
                    <p:cNvGrpSpPr/>
                    <p:nvPr/>
                  </p:nvGrpSpPr>
                  <p:grpSpPr>
                    <a:xfrm>
                      <a:off x="5045" y="6308"/>
                      <a:ext cx="1360" cy="342"/>
                      <a:chOff x="1066" y="2334"/>
                      <a:chExt cx="1344" cy="491"/>
                    </a:xfrm>
                    <a:grpFill/>
                  </p:grpSpPr>
                  <p:sp>
                    <p:nvSpPr>
                      <p:cNvPr id="32" name="矩形 31"/>
                      <p:cNvSpPr/>
                      <p:nvPr/>
                    </p:nvSpPr>
                    <p:spPr>
                      <a:xfrm>
                        <a:off x="1701" y="2478"/>
                        <a:ext cx="136" cy="347"/>
                      </a:xfrm>
                      <a:prstGeom prst="rect">
                        <a:avLst/>
                      </a:prstGeom>
                      <a:grpFill/>
                      <a:ln w="12700" cap="flat" cmpd="sng">
                        <a:solidFill>
                          <a:sysClr val="windowText" lastClr="000000"/>
                        </a:solidFill>
                        <a:prstDash val="solid"/>
                        <a:miter/>
                        <a:headEnd type="none" w="sm" len="sm"/>
                        <a:tailEnd type="none" w="sm" len="sm"/>
                      </a:ln>
                    </p:spPr>
                    <p:txBody>
                      <a:bodyPr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endParaRPr kumimoji="0" lang="zh-CN" alt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endParaRPr>
                      </a:p>
                    </p:txBody>
                  </p:sp>
                  <p:sp>
                    <p:nvSpPr>
                      <p:cNvPr id="33" name="任意多边形 32"/>
                      <p:cNvSpPr/>
                      <p:nvPr/>
                    </p:nvSpPr>
                    <p:spPr>
                      <a:xfrm>
                        <a:off x="1066" y="2334"/>
                        <a:ext cx="1344" cy="144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344" h="144">
                            <a:moveTo>
                              <a:pt x="0" y="0"/>
                            </a:moveTo>
                            <a:lnTo>
                              <a:pt x="144" y="144"/>
                            </a:lnTo>
                            <a:lnTo>
                              <a:pt x="1248" y="144"/>
                            </a:lnTo>
                            <a:lnTo>
                              <a:pt x="1344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pFill/>
                      <a:ln w="12700" cap="flat" cmpd="sng">
                        <a:solidFill>
                          <a:sysClr val="windowText" lastClr="000000"/>
                        </a:solidFill>
                        <a:prstDash val="solid"/>
                        <a:headEnd type="none" w="sm" len="sm"/>
                        <a:tailEnd type="none" w="sm" len="sm"/>
                      </a:ln>
                      <a:effectLst>
                        <a:outerShdw dist="107763" dir="18900000" algn="ctr" rotWithShape="0">
                          <a:srgbClr val="E7E6E6"/>
                        </a:outerShdw>
                      </a:effectLst>
                    </p:spPr>
                    <p:txBody>
                      <a:bodyPr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defRPr/>
                        </a:pPr>
                        <a:endParaRPr kumimoji="0" lang="zh-CN" alt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7697" y="6979"/>
                    <a:ext cx="1360" cy="287"/>
                    <a:chOff x="1109" y="2647"/>
                    <a:chExt cx="1344" cy="411"/>
                  </a:xfrm>
                  <a:grpFill/>
                </p:grpSpPr>
                <p:sp>
                  <p:nvSpPr>
                    <p:cNvPr id="27" name="矩形 26"/>
                    <p:cNvSpPr/>
                    <p:nvPr/>
                  </p:nvSpPr>
                  <p:spPr>
                    <a:xfrm>
                      <a:off x="1713" y="2761"/>
                      <a:ext cx="136" cy="297"/>
                    </a:xfrm>
                    <a:prstGeom prst="rect">
                      <a:avLst/>
                    </a:prstGeom>
                    <a:grpFill/>
                    <a:ln w="12700" cap="flat" cmpd="sng">
                      <a:solidFill>
                        <a:sysClr val="windowText" lastClr="000000"/>
                      </a:solidFill>
                      <a:prstDash val="solid"/>
                      <a:miter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8" name="任意多边形 27"/>
                    <p:cNvSpPr/>
                    <p:nvPr/>
                  </p:nvSpPr>
                  <p:spPr>
                    <a:xfrm>
                      <a:off x="1109" y="2647"/>
                      <a:ext cx="1344" cy="14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344" h="144">
                          <a:moveTo>
                            <a:pt x="0" y="0"/>
                          </a:moveTo>
                          <a:lnTo>
                            <a:pt x="144" y="144"/>
                          </a:lnTo>
                          <a:lnTo>
                            <a:pt x="1248" y="144"/>
                          </a:lnTo>
                          <a:lnTo>
                            <a:pt x="134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12700" cap="flat" cmpd="sng">
                      <a:solidFill>
                        <a:sysClr val="windowText" lastClr="000000"/>
                      </a:solidFill>
                      <a:prstDash val="solid"/>
                      <a:headEnd type="none" w="sm" len="sm"/>
                      <a:tailEnd type="none" w="sm" len="sm"/>
                    </a:ln>
                    <a:effectLst>
                      <a:outerShdw dist="107763" dir="18900000" algn="ctr" rotWithShape="0">
                        <a:srgbClr val="E7E6E6"/>
                      </a:outerShdw>
                    </a:effectLst>
                  </p:spPr>
                  <p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14343" name="组合 49"/>
          <p:cNvGrpSpPr/>
          <p:nvPr/>
        </p:nvGrpSpPr>
        <p:grpSpPr>
          <a:xfrm>
            <a:off x="5738813" y="2352675"/>
            <a:ext cx="1349375" cy="1560513"/>
            <a:chOff x="2695" y="3039"/>
            <a:chExt cx="1186" cy="226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4355" name="文本框 51"/>
            <p:cNvSpPr txBox="1"/>
            <p:nvPr/>
          </p:nvSpPr>
          <p:spPr>
            <a:xfrm>
              <a:off x="2870" y="3039"/>
              <a:ext cx="1011" cy="5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344" name="组合 52"/>
          <p:cNvGrpSpPr/>
          <p:nvPr/>
        </p:nvGrpSpPr>
        <p:grpSpPr>
          <a:xfrm>
            <a:off x="6488113" y="2460625"/>
            <a:ext cx="1349375" cy="1558925"/>
            <a:chOff x="2695" y="3039"/>
            <a:chExt cx="1186" cy="2260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4353" name="文本框 54"/>
            <p:cNvSpPr txBox="1"/>
            <p:nvPr/>
          </p:nvSpPr>
          <p:spPr>
            <a:xfrm>
              <a:off x="2870" y="3039"/>
              <a:ext cx="1011" cy="5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345" name="组合 55"/>
          <p:cNvGrpSpPr/>
          <p:nvPr/>
        </p:nvGrpSpPr>
        <p:grpSpPr>
          <a:xfrm>
            <a:off x="7072313" y="2425700"/>
            <a:ext cx="1349375" cy="1558925"/>
            <a:chOff x="2695" y="3039"/>
            <a:chExt cx="1186" cy="2260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4351" name="文本框 57"/>
            <p:cNvSpPr txBox="1"/>
            <p:nvPr/>
          </p:nvSpPr>
          <p:spPr>
            <a:xfrm>
              <a:off x="2870" y="3039"/>
              <a:ext cx="1011" cy="5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349" name="文本框 60"/>
          <p:cNvSpPr txBox="1"/>
          <p:nvPr/>
        </p:nvSpPr>
        <p:spPr>
          <a:xfrm>
            <a:off x="2425700" y="2520315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100+x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7" name="矩形 61"/>
          <p:cNvSpPr/>
          <p:nvPr/>
        </p:nvSpPr>
        <p:spPr>
          <a:xfrm>
            <a:off x="4422775" y="5541963"/>
            <a:ext cx="23558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100+x＜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495" y="1897380"/>
            <a:ext cx="764540" cy="155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471545" y="2903130"/>
            <a:ext cx="4713605" cy="1487170"/>
            <a:chOff x="1020" y="2115"/>
            <a:chExt cx="4082" cy="1406"/>
          </a:xfrm>
          <a:solidFill>
            <a:srgbClr val="00B0F0"/>
          </a:solidFill>
        </p:grpSpPr>
        <p:sp>
          <p:nvSpPr>
            <p:cNvPr id="13" name="任意多边形 12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37" name="矩形 36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699" y="2115"/>
              <a:ext cx="816" cy="1088"/>
              <a:chOff x="2699" y="2115"/>
              <a:chExt cx="816" cy="1088"/>
            </a:xfrm>
            <a:grpFill/>
          </p:grpSpPr>
          <p:grpSp>
            <p:nvGrpSpPr>
              <p:cNvPr id="2" name="组合 1"/>
              <p:cNvGrpSpPr/>
              <p:nvPr/>
            </p:nvGrpSpPr>
            <p:grpSpPr>
              <a:xfrm>
                <a:off x="2699" y="2115"/>
                <a:ext cx="816" cy="635"/>
                <a:chOff x="2699" y="2115"/>
                <a:chExt cx="816" cy="635"/>
              </a:xfrm>
              <a:grpFill/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16" y="2523"/>
                  <a:ext cx="181" cy="227"/>
                </a:xfrm>
                <a:prstGeom prst="rect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699" y="2115"/>
                  <a:ext cx="816" cy="430"/>
                  <a:chOff x="2699" y="2137"/>
                  <a:chExt cx="816" cy="430"/>
                </a:xfrm>
                <a:grpFill/>
              </p:grpSpPr>
              <p:sp>
                <p:nvSpPr>
                  <p:cNvPr id="26" name="流程图: 延期 25"/>
                  <p:cNvSpPr/>
                  <p:nvPr/>
                </p:nvSpPr>
                <p:spPr>
                  <a:xfrm rot="-5377124">
                    <a:off x="2891" y="1944"/>
                    <a:ext cx="430" cy="815"/>
                  </a:xfrm>
                  <a:prstGeom prst="flowChartDelay">
                    <a:avLst/>
                  </a:prstGeom>
                  <a:grpFill/>
                  <a:ln w="12700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直接连接符 26"/>
                  <p:cNvSpPr/>
                  <p:nvPr/>
                </p:nvSpPr>
                <p:spPr>
                  <a:xfrm rot="1157402">
                    <a:off x="3243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8" name="直接连接符 27"/>
                  <p:cNvSpPr/>
                  <p:nvPr/>
                </p:nvSpPr>
                <p:spPr>
                  <a:xfrm rot="-1483823">
                    <a:off x="2971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" name="直接连接符 29"/>
                  <p:cNvSpPr/>
                  <p:nvPr/>
                </p:nvSpPr>
                <p:spPr>
                  <a:xfrm rot="1665513">
                    <a:off x="3379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" name="直接连接符 30"/>
                  <p:cNvSpPr/>
                  <p:nvPr/>
                </p:nvSpPr>
                <p:spPr>
                  <a:xfrm rot="-1917901">
                    <a:off x="2835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" name="直接连接符 31"/>
                  <p:cNvSpPr/>
                  <p:nvPr/>
                </p:nvSpPr>
                <p:spPr>
                  <a:xfrm rot="3697986">
                    <a:off x="3492" y="2296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" name="直接连接符 32"/>
                  <p:cNvSpPr/>
                  <p:nvPr/>
                </p:nvSpPr>
                <p:spPr>
                  <a:xfrm rot="5670126">
                    <a:off x="3492" y="2432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" name="直接连接符 33"/>
                  <p:cNvSpPr/>
                  <p:nvPr/>
                </p:nvSpPr>
                <p:spPr>
                  <a:xfrm rot="9017851">
                    <a:off x="2708" y="2289"/>
                    <a:ext cx="32" cy="40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" name="直接连接符 34"/>
                  <p:cNvSpPr/>
                  <p:nvPr/>
                </p:nvSpPr>
                <p:spPr>
                  <a:xfrm rot="5670126">
                    <a:off x="2721" y="2410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" name="直接连接符 35"/>
                  <p:cNvSpPr/>
                  <p:nvPr/>
                </p:nvSpPr>
                <p:spPr>
                  <a:xfrm rot="352388">
                    <a:off x="3107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20" name="流程图: 合并 19"/>
              <p:cNvSpPr/>
              <p:nvPr/>
            </p:nvSpPr>
            <p:spPr>
              <a:xfrm rot="10813483">
                <a:off x="3061" y="2203"/>
                <a:ext cx="80" cy="683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>
                <a:solidFill>
                  <a:srgbClr val="FF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流程图: 库存数据 20"/>
              <p:cNvSpPr/>
              <p:nvPr/>
            </p:nvSpPr>
            <p:spPr>
              <a:xfrm rot="5400000">
                <a:off x="2880" y="2885"/>
                <a:ext cx="453" cy="182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61" y="2795"/>
                <a:ext cx="92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377" y="2493"/>
              <a:ext cx="136" cy="347"/>
            </a:xfrm>
            <a:prstGeom prst="rect">
              <a:avLst/>
            </a:prstGeom>
            <a:grpFill/>
            <a:ln w="12700" cap="flat" cmpd="sng">
              <a:solidFill>
                <a:sysClr val="windowText" lastClr="00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42" y="2349"/>
              <a:ext cx="1344" cy="144"/>
            </a:xfrm>
            <a:custGeom>
              <a:avLst/>
              <a:gdLst/>
              <a:ahLst/>
              <a:cxnLst/>
              <a:rect l="0" t="0" r="0" b="0"/>
              <a:pathLst>
                <a:path w="1344" h="144">
                  <a:moveTo>
                    <a:pt x="0" y="0"/>
                  </a:moveTo>
                  <a:lnTo>
                    <a:pt x="144" y="144"/>
                  </a:lnTo>
                  <a:lnTo>
                    <a:pt x="1248" y="144"/>
                  </a:lnTo>
                  <a:lnTo>
                    <a:pt x="134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379" name="文本框 40"/>
          <p:cNvSpPr txBox="1"/>
          <p:nvPr/>
        </p:nvSpPr>
        <p:spPr>
          <a:xfrm>
            <a:off x="2780665" y="1974850"/>
            <a:ext cx="129603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100+x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368" name="组合 41"/>
          <p:cNvGrpSpPr/>
          <p:nvPr/>
        </p:nvGrpSpPr>
        <p:grpSpPr>
          <a:xfrm>
            <a:off x="6459538" y="1439863"/>
            <a:ext cx="1349375" cy="1558925"/>
            <a:chOff x="2695" y="3039"/>
            <a:chExt cx="1186" cy="226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5377" name="文本框 43"/>
            <p:cNvSpPr txBox="1"/>
            <p:nvPr/>
          </p:nvSpPr>
          <p:spPr>
            <a:xfrm>
              <a:off x="2870" y="3039"/>
              <a:ext cx="1011" cy="5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369" name="组合 44"/>
          <p:cNvGrpSpPr/>
          <p:nvPr/>
        </p:nvGrpSpPr>
        <p:grpSpPr>
          <a:xfrm>
            <a:off x="7210425" y="1546225"/>
            <a:ext cx="1349375" cy="1558925"/>
            <a:chOff x="2695" y="3039"/>
            <a:chExt cx="1186" cy="226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5375" name="文本框 46"/>
            <p:cNvSpPr txBox="1"/>
            <p:nvPr/>
          </p:nvSpPr>
          <p:spPr>
            <a:xfrm>
              <a:off x="2870" y="3039"/>
              <a:ext cx="1011" cy="5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370" name="组合 47"/>
          <p:cNvGrpSpPr/>
          <p:nvPr/>
        </p:nvGrpSpPr>
        <p:grpSpPr>
          <a:xfrm>
            <a:off x="7970838" y="1736725"/>
            <a:ext cx="784225" cy="1004888"/>
            <a:chOff x="3771" y="5854"/>
            <a:chExt cx="1146" cy="2291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162" r="18772"/>
            <a:stretch>
              <a:fillRect/>
            </a:stretch>
          </p:blipFill>
          <p:spPr>
            <a:xfrm>
              <a:off x="3771" y="6404"/>
              <a:ext cx="1054" cy="1741"/>
            </a:xfrm>
            <a:prstGeom prst="ellipse">
              <a:avLst/>
            </a:prstGeom>
          </p:spPr>
        </p:pic>
        <p:sp>
          <p:nvSpPr>
            <p:cNvPr id="15373" name="文本框 49"/>
            <p:cNvSpPr txBox="1"/>
            <p:nvPr/>
          </p:nvSpPr>
          <p:spPr>
            <a:xfrm>
              <a:off x="3906" y="5854"/>
              <a:ext cx="1011" cy="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371" name="矩形 50"/>
          <p:cNvSpPr/>
          <p:nvPr/>
        </p:nvSpPr>
        <p:spPr>
          <a:xfrm>
            <a:off x="4911725" y="5013325"/>
            <a:ext cx="2270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100+x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=250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330" y="1480820"/>
            <a:ext cx="764540" cy="155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9570" y="2091055"/>
            <a:ext cx="8649970" cy="267652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像100+x=250，含有“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”号的式子叫等式。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像100+x&gt;200，100+x</a:t>
            </a:r>
            <a:r>
              <a:rPr lang="zh-CN" altLang="en-US" sz="28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＜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00，含有“＞、＜”号的式子叫不等式。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41370" y="520383"/>
            <a:ext cx="4097338" cy="73818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你能看图写个算式吗？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426" name="文本框 12"/>
          <p:cNvSpPr txBox="1"/>
          <p:nvPr/>
        </p:nvSpPr>
        <p:spPr>
          <a:xfrm>
            <a:off x="1887220" y="1789430"/>
            <a:ext cx="680720" cy="462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4" name="文本框 15"/>
          <p:cNvSpPr txBox="1"/>
          <p:nvPr/>
        </p:nvSpPr>
        <p:spPr>
          <a:xfrm>
            <a:off x="3896995" y="1812925"/>
            <a:ext cx="1003935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2" name="文本框 19"/>
          <p:cNvSpPr txBox="1"/>
          <p:nvPr/>
        </p:nvSpPr>
        <p:spPr>
          <a:xfrm>
            <a:off x="5958205" y="1849755"/>
            <a:ext cx="680720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rot="16200000">
            <a:off x="3760788" y="1458913"/>
            <a:ext cx="379413" cy="4017963"/>
          </a:xfrm>
          <a:prstGeom prst="leftBrace">
            <a:avLst>
              <a:gd name="adj1" fmla="val 80835"/>
              <a:gd name="adj2" fmla="val 50000"/>
            </a:avLst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418" name="文本框 21"/>
          <p:cNvSpPr txBox="1"/>
          <p:nvPr/>
        </p:nvSpPr>
        <p:spPr>
          <a:xfrm>
            <a:off x="3482975" y="3759200"/>
            <a:ext cx="11318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56538" y="2392363"/>
            <a:ext cx="1722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=2.4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0" name="矩形 3"/>
          <p:cNvSpPr/>
          <p:nvPr/>
        </p:nvSpPr>
        <p:spPr>
          <a:xfrm>
            <a:off x="2925763" y="4625975"/>
            <a:ext cx="6324600" cy="1383665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像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100+x=250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3x=2.4……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这样，含有未知数的等式就是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方程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0540" y="2257425"/>
            <a:ext cx="800735" cy="1021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0" y="2274570"/>
            <a:ext cx="800735" cy="1021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4445" y="2295525"/>
            <a:ext cx="800735" cy="102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4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28395" y="1897380"/>
            <a:ext cx="7009130" cy="3538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800" b="1">
                <a:ea typeface="宋体" panose="02010600030101010101" pitchFamily="2" charset="-122"/>
              </a:rPr>
              <a:t>下面那个式子是方程？35+65=100（ </a:t>
            </a:r>
            <a:r>
              <a:rPr lang="en-US" altLang="zh-CN" sz="2800" b="1">
                <a:ea typeface="宋体" panose="02010600030101010101" pitchFamily="2" charset="-122"/>
              </a:rPr>
              <a:t>  </a:t>
            </a:r>
            <a:r>
              <a:rPr lang="zh-CN" sz="2800" b="1">
                <a:ea typeface="宋体" panose="02010600030101010101" pitchFamily="2" charset="-122"/>
              </a:rPr>
              <a:t>  ）      </a:t>
            </a:r>
            <a:r>
              <a:rPr lang="en-US" altLang="zh-CN" sz="2800" b="1">
                <a:ea typeface="宋体" panose="02010600030101010101" pitchFamily="2" charset="-122"/>
              </a:rPr>
              <a:t> </a:t>
            </a:r>
            <a:r>
              <a:rPr lang="zh-CN" sz="2800" b="1">
                <a:ea typeface="宋体" panose="02010600030101010101" pitchFamily="2" charset="-122"/>
              </a:rPr>
              <a:t>  5X+32=47（    ） x-14&gt;72 （    ）      </a:t>
            </a:r>
            <a:r>
              <a:rPr lang="en-US" sz="2800" b="1">
                <a:latin typeface="宋体" panose="02010600030101010101" pitchFamily="2" charset="-122"/>
              </a:rPr>
              <a:t>   </a:t>
            </a:r>
            <a:r>
              <a:rPr lang="zh-CN" sz="2800" b="1">
                <a:ea typeface="宋体" panose="02010600030101010101" pitchFamily="2" charset="-122"/>
              </a:rPr>
              <a:t>28&lt;16+14（    ）</a:t>
            </a:r>
            <a:r>
              <a:rPr lang="en-US" sz="2800" b="1">
                <a:latin typeface="宋体" panose="02010600030101010101" pitchFamily="2" charset="-122"/>
              </a:rPr>
              <a:t>y+24    </a:t>
            </a:r>
            <a:r>
              <a:rPr lang="zh-CN" sz="2800" b="1">
                <a:ea typeface="宋体" panose="02010600030101010101" pitchFamily="2" charset="-122"/>
              </a:rPr>
              <a:t>（    ）      </a:t>
            </a:r>
            <a:r>
              <a:rPr lang="en-US" altLang="zh-CN" sz="2800" b="1">
                <a:ea typeface="宋体" panose="02010600030101010101" pitchFamily="2" charset="-122"/>
              </a:rPr>
              <a:t>   </a:t>
            </a:r>
            <a:r>
              <a:rPr lang="zh-CN" sz="2800" b="1">
                <a:ea typeface="宋体" panose="02010600030101010101" pitchFamily="2" charset="-122"/>
              </a:rPr>
              <a:t>  6(y+2)=42 （    ）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35045" y="3105150"/>
            <a:ext cx="409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2620" y="4763135"/>
            <a:ext cx="409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9795" y="2981960"/>
            <a:ext cx="409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95690" y="2258695"/>
            <a:ext cx="30861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>
              <a:lnSpc>
                <a:spcPct val="150000"/>
              </a:lnSpc>
            </a:pP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方程满足两个条件：</a:t>
            </a:r>
            <a:endParaRPr lang="zh-CN" sz="28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一是含有未知数，</a:t>
            </a:r>
            <a:endParaRPr lang="zh-CN" sz="28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二是等式。</a:t>
            </a:r>
            <a:endParaRPr lang="zh-CN" altLang="en-US" sz="28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358775" y="4037330"/>
            <a:ext cx="3782994" cy="1818764"/>
            <a:chOff x="127" y="5071"/>
            <a:chExt cx="8097" cy="3134"/>
          </a:xfrm>
        </p:grpSpPr>
        <p:grpSp>
          <p:nvGrpSpPr>
            <p:cNvPr id="9" name="组合 8"/>
            <p:cNvGrpSpPr/>
            <p:nvPr/>
          </p:nvGrpSpPr>
          <p:grpSpPr>
            <a:xfrm>
              <a:off x="441" y="5863"/>
              <a:ext cx="7423" cy="2342"/>
              <a:chOff x="1020" y="2115"/>
              <a:chExt cx="4082" cy="1406"/>
            </a:xfrm>
            <a:solidFill>
              <a:srgbClr val="00B0F0"/>
            </a:solidFill>
          </p:grpSpPr>
          <p:sp>
            <p:nvSpPr>
              <p:cNvPr id="16" name="任意多边形 15"/>
              <p:cNvSpPr/>
              <p:nvPr/>
            </p:nvSpPr>
            <p:spPr>
              <a:xfrm>
                <a:off x="1701" y="2750"/>
                <a:ext cx="2812" cy="182"/>
              </a:xfrm>
              <a:custGeom>
                <a:avLst/>
                <a:gdLst/>
                <a:ahLst/>
                <a:cxnLst/>
                <a:rect l="0" t="0" r="0" b="0"/>
                <a:pathLst>
                  <a:path w="2812" h="182">
                    <a:moveTo>
                      <a:pt x="0" y="0"/>
                    </a:moveTo>
                    <a:lnTo>
                      <a:pt x="2812" y="0"/>
                    </a:lnTo>
                    <a:lnTo>
                      <a:pt x="2812" y="91"/>
                    </a:lnTo>
                    <a:lnTo>
                      <a:pt x="2676" y="91"/>
                    </a:lnTo>
                    <a:lnTo>
                      <a:pt x="1497" y="182"/>
                    </a:lnTo>
                    <a:lnTo>
                      <a:pt x="1315" y="182"/>
                    </a:lnTo>
                    <a:lnTo>
                      <a:pt x="136" y="91"/>
                    </a:lnTo>
                    <a:lnTo>
                      <a:pt x="0" y="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066" y="2334"/>
                <a:ext cx="1344" cy="491"/>
                <a:chOff x="1066" y="2334"/>
                <a:chExt cx="1344" cy="491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1701" y="2478"/>
                  <a:ext cx="136" cy="347"/>
                </a:xfrm>
                <a:prstGeom prst="rect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1066" y="2334"/>
                  <a:ext cx="1344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44" h="144">
                      <a:moveTo>
                        <a:pt x="0" y="0"/>
                      </a:moveTo>
                      <a:lnTo>
                        <a:pt x="144" y="144"/>
                      </a:lnTo>
                      <a:lnTo>
                        <a:pt x="1248" y="144"/>
                      </a:lnTo>
                      <a:lnTo>
                        <a:pt x="13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headEnd type="none" w="sm" len="sm"/>
                  <a:tailEnd type="none" w="sm" len="sm"/>
                </a:ln>
                <a:effectLst>
                  <a:outerShdw dist="107763" dir="18900000" algn="ctr" rotWithShape="0">
                    <a:srgbClr val="E7E6E6"/>
                  </a:outerShdw>
                </a:effectLst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2699" y="2115"/>
                <a:ext cx="816" cy="1088"/>
                <a:chOff x="2699" y="2115"/>
                <a:chExt cx="816" cy="1088"/>
              </a:xfrm>
              <a:grpFill/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2699" y="2115"/>
                  <a:ext cx="816" cy="635"/>
                  <a:chOff x="2699" y="2115"/>
                  <a:chExt cx="816" cy="635"/>
                </a:xfrm>
                <a:grpFill/>
              </p:grpSpPr>
              <p:sp>
                <p:nvSpPr>
                  <p:cNvPr id="41" name="矩形 40"/>
                  <p:cNvSpPr/>
                  <p:nvPr/>
                </p:nvSpPr>
                <p:spPr>
                  <a:xfrm>
                    <a:off x="3016" y="2523"/>
                    <a:ext cx="181" cy="227"/>
                  </a:xfrm>
                  <a:prstGeom prst="rect">
                    <a:avLst/>
                  </a:prstGeom>
                  <a:grpFill/>
                  <a:ln w="9525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2699" y="2115"/>
                    <a:ext cx="816" cy="430"/>
                    <a:chOff x="2699" y="2137"/>
                    <a:chExt cx="816" cy="430"/>
                  </a:xfrm>
                  <a:grpFill/>
                </p:grpSpPr>
                <p:sp>
                  <p:nvSpPr>
                    <p:cNvPr id="43" name="流程图: 延期 42"/>
                    <p:cNvSpPr/>
                    <p:nvPr/>
                  </p:nvSpPr>
                  <p:spPr>
                    <a:xfrm rot="-5377124">
                      <a:off x="2891" y="1944"/>
                      <a:ext cx="430" cy="815"/>
                    </a:xfrm>
                    <a:prstGeom prst="flowChartDelay">
                      <a:avLst/>
                    </a:prstGeom>
                    <a:grpFill/>
                    <a:ln w="12700" cap="flat" cmpd="sng">
                      <a:solidFill>
                        <a:sysClr val="windowText" lastClr="000000"/>
                      </a:solidFill>
                      <a:prstDash val="solid"/>
                      <a:miter/>
                      <a:headEnd type="none" w="sm" len="sm"/>
                      <a:tailEnd type="none" w="sm" len="sm"/>
                    </a:ln>
                  </p:spPr>
                  <p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45" name="直接连接符 44"/>
                    <p:cNvSpPr/>
                    <p:nvPr/>
                  </p:nvSpPr>
                  <p:spPr>
                    <a:xfrm rot="1157402">
                      <a:off x="3243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6" name="直接连接符 45"/>
                    <p:cNvSpPr/>
                    <p:nvPr/>
                  </p:nvSpPr>
                  <p:spPr>
                    <a:xfrm rot="-1483823">
                      <a:off x="2971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" name="直接连接符 46"/>
                    <p:cNvSpPr/>
                    <p:nvPr/>
                  </p:nvSpPr>
                  <p:spPr>
                    <a:xfrm rot="1665513">
                      <a:off x="3379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8" name="直接连接符 47"/>
                    <p:cNvSpPr/>
                    <p:nvPr/>
                  </p:nvSpPr>
                  <p:spPr>
                    <a:xfrm rot="-1917901">
                      <a:off x="2835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9" name="直接连接符 48"/>
                    <p:cNvSpPr/>
                    <p:nvPr/>
                  </p:nvSpPr>
                  <p:spPr>
                    <a:xfrm rot="3697986">
                      <a:off x="3492" y="2296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50" name="直接连接符 49"/>
                    <p:cNvSpPr/>
                    <p:nvPr/>
                  </p:nvSpPr>
                  <p:spPr>
                    <a:xfrm rot="5670126">
                      <a:off x="3492" y="2432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51" name="直接连接符 50"/>
                    <p:cNvSpPr/>
                    <p:nvPr/>
                  </p:nvSpPr>
                  <p:spPr>
                    <a:xfrm rot="9017851">
                      <a:off x="2708" y="2289"/>
                      <a:ext cx="32" cy="40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53" name="直接连接符 52"/>
                    <p:cNvSpPr/>
                    <p:nvPr/>
                  </p:nvSpPr>
                  <p:spPr>
                    <a:xfrm rot="5670126">
                      <a:off x="2721" y="2410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54" name="直接连接符 53"/>
                    <p:cNvSpPr/>
                    <p:nvPr/>
                  </p:nvSpPr>
                  <p:spPr>
                    <a:xfrm rot="352388">
                      <a:off x="3107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55" name="流程图: 合并 54"/>
                <p:cNvSpPr/>
                <p:nvPr/>
              </p:nvSpPr>
              <p:spPr>
                <a:xfrm rot="10813483">
                  <a:off x="3061" y="2203"/>
                  <a:ext cx="80" cy="683"/>
                </a:xfrm>
                <a:prstGeom prst="flowChartMerge">
                  <a:avLst/>
                </a:prstGeom>
                <a:solidFill>
                  <a:srgbClr val="FF0000"/>
                </a:solidFill>
                <a:ln w="12700" cap="flat" cmpd="sng">
                  <a:solidFill>
                    <a:srgbClr val="FF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流程图: 库存数据 55"/>
                <p:cNvSpPr/>
                <p:nvPr/>
              </p:nvSpPr>
              <p:spPr>
                <a:xfrm rot="5400000">
                  <a:off x="2880" y="2885"/>
                  <a:ext cx="453" cy="182"/>
                </a:xfrm>
                <a:prstGeom prst="flowChartOnlineStorag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3061" y="2795"/>
                  <a:ext cx="92" cy="91"/>
                </a:xfrm>
                <a:prstGeom prst="ellips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9" name="任意多边形 58"/>
              <p:cNvSpPr/>
              <p:nvPr/>
            </p:nvSpPr>
            <p:spPr>
              <a:xfrm>
                <a:off x="1020" y="3067"/>
                <a:ext cx="4082" cy="454"/>
              </a:xfrm>
              <a:custGeom>
                <a:avLst/>
                <a:gdLst/>
                <a:ahLst/>
                <a:cxnLst/>
                <a:rect l="0" t="0" r="0" b="0"/>
                <a:pathLst>
                  <a:path w="3888" h="480">
                    <a:moveTo>
                      <a:pt x="0" y="480"/>
                    </a:moveTo>
                    <a:lnTo>
                      <a:pt x="384" y="480"/>
                    </a:lnTo>
                    <a:lnTo>
                      <a:pt x="480" y="240"/>
                    </a:lnTo>
                    <a:lnTo>
                      <a:pt x="3408" y="240"/>
                    </a:lnTo>
                    <a:lnTo>
                      <a:pt x="3600" y="480"/>
                    </a:lnTo>
                    <a:lnTo>
                      <a:pt x="3888" y="480"/>
                    </a:lnTo>
                    <a:lnTo>
                      <a:pt x="3792" y="0"/>
                    </a:lnTo>
                    <a:lnTo>
                      <a:pt x="192" y="0"/>
                    </a:lnTo>
                    <a:lnTo>
                      <a:pt x="0" y="48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377" y="2493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3742" y="2349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537" name="组合 42"/>
            <p:cNvGrpSpPr/>
            <p:nvPr/>
          </p:nvGrpSpPr>
          <p:grpSpPr>
            <a:xfrm>
              <a:off x="127" y="5171"/>
              <a:ext cx="1714" cy="1011"/>
              <a:chOff x="4965" y="1699"/>
              <a:chExt cx="1713" cy="1012"/>
            </a:xfrm>
          </p:grpSpPr>
          <p:pic>
            <p:nvPicPr>
              <p:cNvPr id="62" name="图片 61" descr="OWLG5W82}UFJBSK0_U9W1OM"/>
              <p:cNvPicPr>
                <a:picLocks noChangeAspect="1"/>
              </p:cNvPicPr>
              <p:nvPr/>
            </p:nvPicPr>
            <p:blipFill>
              <a:blip r:embed="rId1"/>
              <a:srcRect t="9123" b="7649"/>
              <a:stretch>
                <a:fillRect/>
              </a:stretch>
            </p:blipFill>
            <p:spPr>
              <a:xfrm flipH="1">
                <a:off x="4965" y="1699"/>
                <a:ext cx="1713" cy="996"/>
              </a:xfrm>
              <a:prstGeom prst="ellipse">
                <a:avLst/>
              </a:prstGeom>
            </p:spPr>
          </p:pic>
          <p:sp>
            <p:nvSpPr>
              <p:cNvPr id="22561" name="文本框 44"/>
              <p:cNvSpPr txBox="1"/>
              <p:nvPr/>
            </p:nvSpPr>
            <p:spPr>
              <a:xfrm>
                <a:off x="5594" y="1917"/>
                <a:ext cx="455" cy="7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538" name="组合 45"/>
            <p:cNvGrpSpPr/>
            <p:nvPr/>
          </p:nvGrpSpPr>
          <p:grpSpPr>
            <a:xfrm>
              <a:off x="5395" y="5293"/>
              <a:ext cx="604" cy="950"/>
              <a:chOff x="9771" y="1793"/>
              <a:chExt cx="603" cy="950"/>
            </a:xfrm>
          </p:grpSpPr>
          <p:pic>
            <p:nvPicPr>
              <p:cNvPr id="22558" name="图片 46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9771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59" name="文本框 47"/>
              <p:cNvSpPr txBox="1"/>
              <p:nvPr/>
            </p:nvSpPr>
            <p:spPr>
              <a:xfrm>
                <a:off x="9845" y="1940"/>
                <a:ext cx="455" cy="7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539" name="组合 48"/>
            <p:cNvGrpSpPr/>
            <p:nvPr/>
          </p:nvGrpSpPr>
          <p:grpSpPr>
            <a:xfrm>
              <a:off x="6245" y="5316"/>
              <a:ext cx="604" cy="950"/>
              <a:chOff x="10593" y="1793"/>
              <a:chExt cx="603" cy="950"/>
            </a:xfrm>
          </p:grpSpPr>
          <p:pic>
            <p:nvPicPr>
              <p:cNvPr id="22556" name="图片 49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10593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57" name="文本框 50"/>
              <p:cNvSpPr txBox="1"/>
              <p:nvPr/>
            </p:nvSpPr>
            <p:spPr>
              <a:xfrm>
                <a:off x="10667" y="1940"/>
                <a:ext cx="455" cy="7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836" y="5071"/>
              <a:ext cx="1326" cy="985"/>
              <a:chOff x="4053467" y="2772252"/>
              <a:chExt cx="842010" cy="624840"/>
            </a:xfrm>
          </p:grpSpPr>
          <p:grpSp>
            <p:nvGrpSpPr>
              <p:cNvPr id="22550" name="组合 61"/>
              <p:cNvGrpSpPr/>
              <p:nvPr/>
            </p:nvGrpSpPr>
            <p:grpSpPr>
              <a:xfrm>
                <a:off x="4053467" y="2772252"/>
                <a:ext cx="382905" cy="603250"/>
                <a:chOff x="10593" y="1793"/>
                <a:chExt cx="603" cy="950"/>
              </a:xfrm>
            </p:grpSpPr>
            <p:pic>
              <p:nvPicPr>
                <p:cNvPr id="22554" name="图片 62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555" name="文本框 63"/>
                <p:cNvSpPr txBox="1"/>
                <p:nvPr/>
              </p:nvSpPr>
              <p:spPr>
                <a:xfrm>
                  <a:off x="10667" y="1940"/>
                  <a:ext cx="455" cy="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22551" name="组合 64"/>
              <p:cNvGrpSpPr/>
              <p:nvPr/>
            </p:nvGrpSpPr>
            <p:grpSpPr>
              <a:xfrm>
                <a:off x="4512572" y="2793842"/>
                <a:ext cx="382905" cy="603250"/>
                <a:chOff x="10593" y="1793"/>
                <a:chExt cx="603" cy="950"/>
              </a:xfrm>
            </p:grpSpPr>
            <p:pic>
              <p:nvPicPr>
                <p:cNvPr id="22552" name="图片 65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553" name="文本框 66"/>
                <p:cNvSpPr txBox="1"/>
                <p:nvPr/>
              </p:nvSpPr>
              <p:spPr>
                <a:xfrm>
                  <a:off x="10667" y="1940"/>
                  <a:ext cx="455" cy="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6898" y="5268"/>
              <a:ext cx="1326" cy="985"/>
              <a:chOff x="7270140" y="2824879"/>
              <a:chExt cx="842010" cy="624840"/>
            </a:xfrm>
          </p:grpSpPr>
          <p:grpSp>
            <p:nvGrpSpPr>
              <p:cNvPr id="22544" name="组合 67"/>
              <p:cNvGrpSpPr/>
              <p:nvPr/>
            </p:nvGrpSpPr>
            <p:grpSpPr>
              <a:xfrm>
                <a:off x="7270140" y="2824879"/>
                <a:ext cx="382905" cy="603250"/>
                <a:chOff x="10593" y="1793"/>
                <a:chExt cx="603" cy="950"/>
              </a:xfrm>
            </p:grpSpPr>
            <p:pic>
              <p:nvPicPr>
                <p:cNvPr id="22548" name="图片 68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549" name="文本框 69"/>
                <p:cNvSpPr txBox="1"/>
                <p:nvPr/>
              </p:nvSpPr>
              <p:spPr>
                <a:xfrm>
                  <a:off x="10667" y="1940"/>
                  <a:ext cx="455" cy="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22545" name="组合 70"/>
              <p:cNvGrpSpPr/>
              <p:nvPr/>
            </p:nvGrpSpPr>
            <p:grpSpPr>
              <a:xfrm>
                <a:off x="7729245" y="2846469"/>
                <a:ext cx="382905" cy="603250"/>
                <a:chOff x="10593" y="1793"/>
                <a:chExt cx="603" cy="950"/>
              </a:xfrm>
            </p:grpSpPr>
            <p:pic>
              <p:nvPicPr>
                <p:cNvPr id="22546" name="图片 71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547" name="文本框 72"/>
                <p:cNvSpPr txBox="1"/>
                <p:nvPr/>
              </p:nvSpPr>
              <p:spPr>
                <a:xfrm>
                  <a:off x="10667" y="1940"/>
                  <a:ext cx="455" cy="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58" name="矩形 57"/>
          <p:cNvSpPr/>
          <p:nvPr/>
        </p:nvSpPr>
        <p:spPr>
          <a:xfrm>
            <a:off x="770890" y="6249988"/>
            <a:ext cx="27019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  <a:buClr>
                <a:srgbClr val="FFFFFF"/>
              </a:buClr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a+2b= 2b+2b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964680" y="4086860"/>
            <a:ext cx="4203700" cy="1833880"/>
            <a:chOff x="4585" y="4364"/>
            <a:chExt cx="8399" cy="3062"/>
          </a:xfrm>
        </p:grpSpPr>
        <p:grpSp>
          <p:nvGrpSpPr>
            <p:cNvPr id="3" name="组合 2"/>
            <p:cNvGrpSpPr/>
            <p:nvPr/>
          </p:nvGrpSpPr>
          <p:grpSpPr>
            <a:xfrm>
              <a:off x="4791" y="5084"/>
              <a:ext cx="7423" cy="2342"/>
              <a:chOff x="1020" y="2115"/>
              <a:chExt cx="4082" cy="1406"/>
            </a:xfrm>
            <a:solidFill>
              <a:srgbClr val="00B0F0"/>
            </a:solidFill>
          </p:grpSpPr>
          <p:sp>
            <p:nvSpPr>
              <p:cNvPr id="4" name="任意多边形 3"/>
              <p:cNvSpPr/>
              <p:nvPr/>
            </p:nvSpPr>
            <p:spPr>
              <a:xfrm>
                <a:off x="1701" y="2750"/>
                <a:ext cx="2812" cy="182"/>
              </a:xfrm>
              <a:custGeom>
                <a:avLst/>
                <a:gdLst/>
                <a:ahLst/>
                <a:cxnLst/>
                <a:rect l="0" t="0" r="0" b="0"/>
                <a:pathLst>
                  <a:path w="2812" h="182">
                    <a:moveTo>
                      <a:pt x="0" y="0"/>
                    </a:moveTo>
                    <a:lnTo>
                      <a:pt x="2812" y="0"/>
                    </a:lnTo>
                    <a:lnTo>
                      <a:pt x="2812" y="91"/>
                    </a:lnTo>
                    <a:lnTo>
                      <a:pt x="2676" y="91"/>
                    </a:lnTo>
                    <a:lnTo>
                      <a:pt x="1497" y="182"/>
                    </a:lnTo>
                    <a:lnTo>
                      <a:pt x="1315" y="182"/>
                    </a:lnTo>
                    <a:lnTo>
                      <a:pt x="136" y="91"/>
                    </a:lnTo>
                    <a:lnTo>
                      <a:pt x="0" y="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1066" y="2334"/>
                <a:ext cx="1344" cy="491"/>
                <a:chOff x="1066" y="2334"/>
                <a:chExt cx="1344" cy="491"/>
              </a:xfrm>
              <a:grpFill/>
            </p:grpSpPr>
            <p:sp>
              <p:nvSpPr>
                <p:cNvPr id="6" name="矩形 5"/>
                <p:cNvSpPr/>
                <p:nvPr/>
              </p:nvSpPr>
              <p:spPr>
                <a:xfrm>
                  <a:off x="1701" y="2478"/>
                  <a:ext cx="136" cy="347"/>
                </a:xfrm>
                <a:prstGeom prst="rect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" name="任意多边形 6"/>
                <p:cNvSpPr/>
                <p:nvPr/>
              </p:nvSpPr>
              <p:spPr>
                <a:xfrm>
                  <a:off x="1066" y="2334"/>
                  <a:ext cx="1344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44" h="144">
                      <a:moveTo>
                        <a:pt x="0" y="0"/>
                      </a:moveTo>
                      <a:lnTo>
                        <a:pt x="144" y="144"/>
                      </a:lnTo>
                      <a:lnTo>
                        <a:pt x="1248" y="144"/>
                      </a:lnTo>
                      <a:lnTo>
                        <a:pt x="13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headEnd type="none" w="sm" len="sm"/>
                  <a:tailEnd type="none" w="sm" len="sm"/>
                </a:ln>
                <a:effectLst>
                  <a:outerShdw dist="107763" dir="18900000" algn="ctr" rotWithShape="0">
                    <a:srgbClr val="E7E6E6"/>
                  </a:outerShdw>
                </a:effectLst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2699" y="2115"/>
                <a:ext cx="816" cy="1088"/>
                <a:chOff x="2699" y="2115"/>
                <a:chExt cx="816" cy="1088"/>
              </a:xfrm>
              <a:grpFill/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2699" y="2115"/>
                  <a:ext cx="816" cy="635"/>
                  <a:chOff x="2699" y="2115"/>
                  <a:chExt cx="816" cy="635"/>
                </a:xfrm>
                <a:grpFill/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3016" y="2523"/>
                    <a:ext cx="181" cy="227"/>
                  </a:xfrm>
                  <a:prstGeom prst="rect">
                    <a:avLst/>
                  </a:prstGeom>
                  <a:grpFill/>
                  <a:ln w="9525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2" name="组合 11"/>
                  <p:cNvGrpSpPr/>
                  <p:nvPr/>
                </p:nvGrpSpPr>
                <p:grpSpPr>
                  <a:xfrm>
                    <a:off x="2699" y="2115"/>
                    <a:ext cx="816" cy="430"/>
                    <a:chOff x="2699" y="2137"/>
                    <a:chExt cx="816" cy="430"/>
                  </a:xfrm>
                  <a:grpFill/>
                </p:grpSpPr>
                <p:sp>
                  <p:nvSpPr>
                    <p:cNvPr id="13" name="流程图: 延期 12"/>
                    <p:cNvSpPr/>
                    <p:nvPr/>
                  </p:nvSpPr>
                  <p:spPr>
                    <a:xfrm rot="-5377124">
                      <a:off x="2891" y="1944"/>
                      <a:ext cx="430" cy="815"/>
                    </a:xfrm>
                    <a:prstGeom prst="flowChartDelay">
                      <a:avLst/>
                    </a:prstGeom>
                    <a:grpFill/>
                    <a:ln w="12700" cap="flat" cmpd="sng">
                      <a:solidFill>
                        <a:sysClr val="windowText" lastClr="000000"/>
                      </a:solidFill>
                      <a:prstDash val="solid"/>
                      <a:miter/>
                      <a:headEnd type="none" w="sm" len="sm"/>
                      <a:tailEnd type="none" w="sm" len="sm"/>
                    </a:ln>
                  </p:spPr>
                  <p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4" name="直接连接符 13"/>
                    <p:cNvSpPr/>
                    <p:nvPr/>
                  </p:nvSpPr>
                  <p:spPr>
                    <a:xfrm rot="1157402">
                      <a:off x="3243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5" name="直接连接符 14"/>
                    <p:cNvSpPr/>
                    <p:nvPr/>
                  </p:nvSpPr>
                  <p:spPr>
                    <a:xfrm rot="-1483823">
                      <a:off x="2971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8" name="直接连接符 17"/>
                    <p:cNvSpPr/>
                    <p:nvPr/>
                  </p:nvSpPr>
                  <p:spPr>
                    <a:xfrm rot="1665513">
                      <a:off x="3379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0" name="直接连接符 19"/>
                    <p:cNvSpPr/>
                    <p:nvPr/>
                  </p:nvSpPr>
                  <p:spPr>
                    <a:xfrm rot="-1917901">
                      <a:off x="2835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" name="直接连接符 20"/>
                    <p:cNvSpPr/>
                    <p:nvPr/>
                  </p:nvSpPr>
                  <p:spPr>
                    <a:xfrm rot="3697986">
                      <a:off x="3492" y="2296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2" name="直接连接符 21"/>
                    <p:cNvSpPr/>
                    <p:nvPr/>
                  </p:nvSpPr>
                  <p:spPr>
                    <a:xfrm rot="5670126">
                      <a:off x="3492" y="2432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3" name="直接连接符 22"/>
                    <p:cNvSpPr/>
                    <p:nvPr/>
                  </p:nvSpPr>
                  <p:spPr>
                    <a:xfrm rot="9017851">
                      <a:off x="2708" y="2289"/>
                      <a:ext cx="32" cy="40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4" name="直接连接符 23"/>
                    <p:cNvSpPr/>
                    <p:nvPr/>
                  </p:nvSpPr>
                  <p:spPr>
                    <a:xfrm rot="5670126">
                      <a:off x="2721" y="2410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5" name="直接连接符 24"/>
                    <p:cNvSpPr/>
                    <p:nvPr/>
                  </p:nvSpPr>
                  <p:spPr>
                    <a:xfrm rot="352388">
                      <a:off x="3107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26" name="流程图: 合并 25"/>
                <p:cNvSpPr/>
                <p:nvPr/>
              </p:nvSpPr>
              <p:spPr>
                <a:xfrm rot="10813483">
                  <a:off x="3061" y="2203"/>
                  <a:ext cx="80" cy="683"/>
                </a:xfrm>
                <a:prstGeom prst="flowChartMerge">
                  <a:avLst/>
                </a:prstGeom>
                <a:solidFill>
                  <a:srgbClr val="FF0000"/>
                </a:solidFill>
                <a:ln w="12700" cap="flat" cmpd="sng">
                  <a:solidFill>
                    <a:srgbClr val="FF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流程图: 库存数据 26"/>
                <p:cNvSpPr/>
                <p:nvPr/>
              </p:nvSpPr>
              <p:spPr>
                <a:xfrm rot="5400000">
                  <a:off x="2880" y="2885"/>
                  <a:ext cx="453" cy="182"/>
                </a:xfrm>
                <a:prstGeom prst="flowChartOnlineStorag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061" y="2795"/>
                  <a:ext cx="92" cy="91"/>
                </a:xfrm>
                <a:prstGeom prst="ellips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9" name="任意多边形 28"/>
              <p:cNvSpPr/>
              <p:nvPr/>
            </p:nvSpPr>
            <p:spPr>
              <a:xfrm>
                <a:off x="1020" y="3067"/>
                <a:ext cx="4082" cy="454"/>
              </a:xfrm>
              <a:custGeom>
                <a:avLst/>
                <a:gdLst/>
                <a:ahLst/>
                <a:cxnLst/>
                <a:rect l="0" t="0" r="0" b="0"/>
                <a:pathLst>
                  <a:path w="3888" h="480">
                    <a:moveTo>
                      <a:pt x="0" y="480"/>
                    </a:moveTo>
                    <a:lnTo>
                      <a:pt x="384" y="480"/>
                    </a:lnTo>
                    <a:lnTo>
                      <a:pt x="480" y="240"/>
                    </a:lnTo>
                    <a:lnTo>
                      <a:pt x="3408" y="240"/>
                    </a:lnTo>
                    <a:lnTo>
                      <a:pt x="3600" y="480"/>
                    </a:lnTo>
                    <a:lnTo>
                      <a:pt x="3888" y="480"/>
                    </a:lnTo>
                    <a:lnTo>
                      <a:pt x="3792" y="0"/>
                    </a:lnTo>
                    <a:lnTo>
                      <a:pt x="192" y="0"/>
                    </a:lnTo>
                    <a:lnTo>
                      <a:pt x="0" y="48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377" y="2493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3742" y="2349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" name="组合 42"/>
            <p:cNvGrpSpPr/>
            <p:nvPr/>
          </p:nvGrpSpPr>
          <p:grpSpPr>
            <a:xfrm>
              <a:off x="4585" y="4422"/>
              <a:ext cx="1714" cy="995"/>
              <a:chOff x="4965" y="1699"/>
              <a:chExt cx="1713" cy="996"/>
            </a:xfrm>
          </p:grpSpPr>
          <p:pic>
            <p:nvPicPr>
              <p:cNvPr id="32" name="图片 31" descr="OWLG5W82}UFJBSK0_U9W1OM"/>
              <p:cNvPicPr>
                <a:picLocks noChangeAspect="1"/>
              </p:cNvPicPr>
              <p:nvPr/>
            </p:nvPicPr>
            <p:blipFill>
              <a:blip r:embed="rId1"/>
              <a:srcRect t="9123" b="7649"/>
              <a:stretch>
                <a:fillRect/>
              </a:stretch>
            </p:blipFill>
            <p:spPr>
              <a:xfrm flipH="1">
                <a:off x="4965" y="1699"/>
                <a:ext cx="1713" cy="996"/>
              </a:xfrm>
              <a:prstGeom prst="ellipse">
                <a:avLst/>
              </a:prstGeom>
            </p:spPr>
          </p:pic>
          <p:sp>
            <p:nvSpPr>
              <p:cNvPr id="33" name="文本框 44"/>
              <p:cNvSpPr txBox="1"/>
              <p:nvPr/>
            </p:nvSpPr>
            <p:spPr>
              <a:xfrm>
                <a:off x="5594" y="1917"/>
                <a:ext cx="455" cy="7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" name="组合 45"/>
            <p:cNvGrpSpPr/>
            <p:nvPr/>
          </p:nvGrpSpPr>
          <p:grpSpPr>
            <a:xfrm>
              <a:off x="9745" y="4514"/>
              <a:ext cx="604" cy="950"/>
              <a:chOff x="9771" y="1793"/>
              <a:chExt cx="603" cy="950"/>
            </a:xfrm>
          </p:grpSpPr>
          <p:pic>
            <p:nvPicPr>
              <p:cNvPr id="35" name="图片 46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9771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6" name="文本框 47"/>
              <p:cNvSpPr txBox="1"/>
              <p:nvPr/>
            </p:nvSpPr>
            <p:spPr>
              <a:xfrm>
                <a:off x="9845" y="1940"/>
                <a:ext cx="455" cy="7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4" name="组合 48"/>
            <p:cNvGrpSpPr/>
            <p:nvPr/>
          </p:nvGrpSpPr>
          <p:grpSpPr>
            <a:xfrm>
              <a:off x="10595" y="4537"/>
              <a:ext cx="604" cy="950"/>
              <a:chOff x="10593" y="1793"/>
              <a:chExt cx="603" cy="950"/>
            </a:xfrm>
          </p:grpSpPr>
          <p:pic>
            <p:nvPicPr>
              <p:cNvPr id="65" name="图片 49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10593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6" name="文本框 50"/>
              <p:cNvSpPr txBox="1"/>
              <p:nvPr/>
            </p:nvSpPr>
            <p:spPr>
              <a:xfrm>
                <a:off x="10667" y="1940"/>
                <a:ext cx="455" cy="7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6085" y="4364"/>
              <a:ext cx="1714" cy="998"/>
              <a:chOff x="4965" y="1699"/>
              <a:chExt cx="1713" cy="996"/>
            </a:xfrm>
          </p:grpSpPr>
          <p:pic>
            <p:nvPicPr>
              <p:cNvPr id="69" name="图片 68" descr="OWLG5W82}UFJBSK0_U9W1OM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9123" b="7649"/>
              <a:stretch>
                <a:fillRect/>
              </a:stretch>
            </p:blipFill>
            <p:spPr>
              <a:xfrm flipH="1">
                <a:off x="4965" y="1699"/>
                <a:ext cx="1713" cy="996"/>
              </a:xfrm>
              <a:prstGeom prst="ellipse">
                <a:avLst/>
              </a:prstGeom>
            </p:spPr>
          </p:pic>
          <p:sp>
            <p:nvSpPr>
              <p:cNvPr id="70" name="文本框 59"/>
              <p:cNvSpPr txBox="1"/>
              <p:nvPr/>
            </p:nvSpPr>
            <p:spPr>
              <a:xfrm>
                <a:off x="5594" y="1917"/>
                <a:ext cx="455" cy="7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1270" y="4422"/>
              <a:ext cx="1714" cy="995"/>
              <a:chOff x="4965" y="1699"/>
              <a:chExt cx="1713" cy="996"/>
            </a:xfrm>
          </p:grpSpPr>
          <p:pic>
            <p:nvPicPr>
              <p:cNvPr id="72" name="图片 71" descr="OWLG5W82}UFJBSK0_U9W1OM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9123" b="7649"/>
              <a:stretch>
                <a:fillRect/>
              </a:stretch>
            </p:blipFill>
            <p:spPr>
              <a:xfrm flipH="1">
                <a:off x="4965" y="1699"/>
                <a:ext cx="1713" cy="996"/>
              </a:xfrm>
              <a:prstGeom prst="ellipse">
                <a:avLst/>
              </a:prstGeom>
            </p:spPr>
          </p:pic>
          <p:sp>
            <p:nvSpPr>
              <p:cNvPr id="73" name="文本框 74"/>
              <p:cNvSpPr txBox="1"/>
              <p:nvPr/>
            </p:nvSpPr>
            <p:spPr>
              <a:xfrm>
                <a:off x="5594" y="1917"/>
                <a:ext cx="455" cy="7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74" name="矩形 73"/>
          <p:cNvSpPr/>
          <p:nvPr/>
        </p:nvSpPr>
        <p:spPr>
          <a:xfrm>
            <a:off x="8096568" y="6104573"/>
            <a:ext cx="22367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Clr>
                <a:srgbClr val="FFFFFF"/>
              </a:buClr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a+a= 2b+a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7067550" y="718820"/>
            <a:ext cx="3909380" cy="1851154"/>
            <a:chOff x="4585" y="4365"/>
            <a:chExt cx="8191" cy="3067"/>
          </a:xfrm>
        </p:grpSpPr>
        <p:grpSp>
          <p:nvGrpSpPr>
            <p:cNvPr id="75" name="组合 74"/>
            <p:cNvGrpSpPr/>
            <p:nvPr/>
          </p:nvGrpSpPr>
          <p:grpSpPr>
            <a:xfrm>
              <a:off x="4791" y="5090"/>
              <a:ext cx="7423" cy="2342"/>
              <a:chOff x="1020" y="2115"/>
              <a:chExt cx="4082" cy="1406"/>
            </a:xfrm>
            <a:solidFill>
              <a:srgbClr val="00B0F0"/>
            </a:solidFill>
          </p:grpSpPr>
          <p:sp>
            <p:nvSpPr>
              <p:cNvPr id="76" name="任意多边形 75"/>
              <p:cNvSpPr/>
              <p:nvPr/>
            </p:nvSpPr>
            <p:spPr>
              <a:xfrm>
                <a:off x="1701" y="2750"/>
                <a:ext cx="2812" cy="182"/>
              </a:xfrm>
              <a:custGeom>
                <a:avLst/>
                <a:gdLst/>
                <a:ahLst/>
                <a:cxnLst/>
                <a:rect l="0" t="0" r="0" b="0"/>
                <a:pathLst>
                  <a:path w="2812" h="182">
                    <a:moveTo>
                      <a:pt x="0" y="0"/>
                    </a:moveTo>
                    <a:lnTo>
                      <a:pt x="2812" y="0"/>
                    </a:lnTo>
                    <a:lnTo>
                      <a:pt x="2812" y="91"/>
                    </a:lnTo>
                    <a:lnTo>
                      <a:pt x="2676" y="91"/>
                    </a:lnTo>
                    <a:lnTo>
                      <a:pt x="1497" y="182"/>
                    </a:lnTo>
                    <a:lnTo>
                      <a:pt x="1315" y="182"/>
                    </a:lnTo>
                    <a:lnTo>
                      <a:pt x="136" y="91"/>
                    </a:lnTo>
                    <a:lnTo>
                      <a:pt x="0" y="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1066" y="2334"/>
                <a:ext cx="1344" cy="491"/>
                <a:chOff x="1066" y="2334"/>
                <a:chExt cx="1344" cy="491"/>
              </a:xfrm>
              <a:grpFill/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1701" y="2478"/>
                  <a:ext cx="136" cy="347"/>
                </a:xfrm>
                <a:prstGeom prst="rect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1066" y="2334"/>
                  <a:ext cx="1344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44" h="144">
                      <a:moveTo>
                        <a:pt x="0" y="0"/>
                      </a:moveTo>
                      <a:lnTo>
                        <a:pt x="144" y="144"/>
                      </a:lnTo>
                      <a:lnTo>
                        <a:pt x="1248" y="144"/>
                      </a:lnTo>
                      <a:lnTo>
                        <a:pt x="13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headEnd type="none" w="sm" len="sm"/>
                  <a:tailEnd type="none" w="sm" len="sm"/>
                </a:ln>
                <a:effectLst>
                  <a:outerShdw dist="107763" dir="18900000" algn="ctr" rotWithShape="0">
                    <a:srgbClr val="E7E6E6"/>
                  </a:outerShdw>
                </a:effectLst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2699" y="2115"/>
                <a:ext cx="816" cy="1088"/>
                <a:chOff x="2699" y="2115"/>
                <a:chExt cx="816" cy="1088"/>
              </a:xfrm>
              <a:grpFill/>
            </p:grpSpPr>
            <p:grpSp>
              <p:nvGrpSpPr>
                <p:cNvPr id="81" name="组合 80"/>
                <p:cNvGrpSpPr/>
                <p:nvPr/>
              </p:nvGrpSpPr>
              <p:grpSpPr>
                <a:xfrm>
                  <a:off x="2699" y="2115"/>
                  <a:ext cx="816" cy="635"/>
                  <a:chOff x="2699" y="2115"/>
                  <a:chExt cx="816" cy="635"/>
                </a:xfrm>
                <a:grpFill/>
              </p:grpSpPr>
              <p:sp>
                <p:nvSpPr>
                  <p:cNvPr id="82" name="矩形 81"/>
                  <p:cNvSpPr/>
                  <p:nvPr/>
                </p:nvSpPr>
                <p:spPr>
                  <a:xfrm>
                    <a:off x="3016" y="2523"/>
                    <a:ext cx="181" cy="227"/>
                  </a:xfrm>
                  <a:prstGeom prst="rect">
                    <a:avLst/>
                  </a:prstGeom>
                  <a:grpFill/>
                  <a:ln w="9525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2699" y="2115"/>
                    <a:ext cx="816" cy="430"/>
                    <a:chOff x="2699" y="2137"/>
                    <a:chExt cx="816" cy="430"/>
                  </a:xfrm>
                  <a:grpFill/>
                </p:grpSpPr>
                <p:sp>
                  <p:nvSpPr>
                    <p:cNvPr id="84" name="流程图: 延期 83"/>
                    <p:cNvSpPr/>
                    <p:nvPr/>
                  </p:nvSpPr>
                  <p:spPr>
                    <a:xfrm rot="-5377124">
                      <a:off x="2891" y="1944"/>
                      <a:ext cx="430" cy="815"/>
                    </a:xfrm>
                    <a:prstGeom prst="flowChartDelay">
                      <a:avLst/>
                    </a:prstGeom>
                    <a:grpFill/>
                    <a:ln w="12700" cap="flat" cmpd="sng">
                      <a:solidFill>
                        <a:sysClr val="windowText" lastClr="000000"/>
                      </a:solidFill>
                      <a:prstDash val="solid"/>
                      <a:miter/>
                      <a:headEnd type="none" w="sm" len="sm"/>
                      <a:tailEnd type="none" w="sm" len="sm"/>
                    </a:ln>
                  </p:spPr>
                  <p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85" name="直接连接符 84"/>
                    <p:cNvSpPr/>
                    <p:nvPr/>
                  </p:nvSpPr>
                  <p:spPr>
                    <a:xfrm rot="1157402">
                      <a:off x="3243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86" name="直接连接符 85"/>
                    <p:cNvSpPr/>
                    <p:nvPr/>
                  </p:nvSpPr>
                  <p:spPr>
                    <a:xfrm rot="-1483823">
                      <a:off x="2971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87" name="直接连接符 86"/>
                    <p:cNvSpPr/>
                    <p:nvPr/>
                  </p:nvSpPr>
                  <p:spPr>
                    <a:xfrm rot="1665513">
                      <a:off x="3379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88" name="直接连接符 87"/>
                    <p:cNvSpPr/>
                    <p:nvPr/>
                  </p:nvSpPr>
                  <p:spPr>
                    <a:xfrm rot="-1917901">
                      <a:off x="2835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89" name="直接连接符 88"/>
                    <p:cNvSpPr/>
                    <p:nvPr/>
                  </p:nvSpPr>
                  <p:spPr>
                    <a:xfrm rot="3697986">
                      <a:off x="3492" y="2296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90" name="直接连接符 89"/>
                    <p:cNvSpPr/>
                    <p:nvPr/>
                  </p:nvSpPr>
                  <p:spPr>
                    <a:xfrm rot="5670126">
                      <a:off x="3492" y="2432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91" name="直接连接符 90"/>
                    <p:cNvSpPr/>
                    <p:nvPr/>
                  </p:nvSpPr>
                  <p:spPr>
                    <a:xfrm rot="9017851">
                      <a:off x="2708" y="2289"/>
                      <a:ext cx="32" cy="40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92" name="直接连接符 91"/>
                    <p:cNvSpPr/>
                    <p:nvPr/>
                  </p:nvSpPr>
                  <p:spPr>
                    <a:xfrm rot="5670126">
                      <a:off x="2721" y="2410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93" name="直接连接符 92"/>
                    <p:cNvSpPr/>
                    <p:nvPr/>
                  </p:nvSpPr>
                  <p:spPr>
                    <a:xfrm rot="352388">
                      <a:off x="3107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94" name="流程图: 合并 93"/>
                <p:cNvSpPr/>
                <p:nvPr/>
              </p:nvSpPr>
              <p:spPr>
                <a:xfrm rot="10813483">
                  <a:off x="3061" y="2203"/>
                  <a:ext cx="80" cy="683"/>
                </a:xfrm>
                <a:prstGeom prst="flowChartMerge">
                  <a:avLst/>
                </a:prstGeom>
                <a:solidFill>
                  <a:srgbClr val="FF0000"/>
                </a:solidFill>
                <a:ln w="12700" cap="flat" cmpd="sng">
                  <a:solidFill>
                    <a:srgbClr val="FF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流程图: 库存数据 94"/>
                <p:cNvSpPr/>
                <p:nvPr/>
              </p:nvSpPr>
              <p:spPr>
                <a:xfrm rot="5400000">
                  <a:off x="2880" y="2885"/>
                  <a:ext cx="453" cy="182"/>
                </a:xfrm>
                <a:prstGeom prst="flowChartOnlineStorag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3061" y="2795"/>
                  <a:ext cx="92" cy="91"/>
                </a:xfrm>
                <a:prstGeom prst="ellips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7" name="任意多边形 96"/>
              <p:cNvSpPr/>
              <p:nvPr/>
            </p:nvSpPr>
            <p:spPr>
              <a:xfrm>
                <a:off x="1020" y="3067"/>
                <a:ext cx="4082" cy="454"/>
              </a:xfrm>
              <a:custGeom>
                <a:avLst/>
                <a:gdLst/>
                <a:ahLst/>
                <a:cxnLst/>
                <a:rect l="0" t="0" r="0" b="0"/>
                <a:pathLst>
                  <a:path w="3888" h="480">
                    <a:moveTo>
                      <a:pt x="0" y="480"/>
                    </a:moveTo>
                    <a:lnTo>
                      <a:pt x="384" y="480"/>
                    </a:lnTo>
                    <a:lnTo>
                      <a:pt x="480" y="240"/>
                    </a:lnTo>
                    <a:lnTo>
                      <a:pt x="3408" y="240"/>
                    </a:lnTo>
                    <a:lnTo>
                      <a:pt x="3600" y="480"/>
                    </a:lnTo>
                    <a:lnTo>
                      <a:pt x="3888" y="480"/>
                    </a:lnTo>
                    <a:lnTo>
                      <a:pt x="3792" y="0"/>
                    </a:lnTo>
                    <a:lnTo>
                      <a:pt x="192" y="0"/>
                    </a:lnTo>
                    <a:lnTo>
                      <a:pt x="0" y="48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4377" y="2493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3742" y="2349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0" name="组合 42"/>
            <p:cNvGrpSpPr/>
            <p:nvPr/>
          </p:nvGrpSpPr>
          <p:grpSpPr>
            <a:xfrm>
              <a:off x="4585" y="4428"/>
              <a:ext cx="1714" cy="995"/>
              <a:chOff x="4965" y="1699"/>
              <a:chExt cx="1713" cy="996"/>
            </a:xfrm>
          </p:grpSpPr>
          <p:pic>
            <p:nvPicPr>
              <p:cNvPr id="101" name="图片 100" descr="OWLG5W82}UFJBSK0_U9W1OM"/>
              <p:cNvPicPr>
                <a:picLocks noChangeAspect="1"/>
              </p:cNvPicPr>
              <p:nvPr/>
            </p:nvPicPr>
            <p:blipFill>
              <a:blip r:embed="rId1"/>
              <a:srcRect t="9123" b="7649"/>
              <a:stretch>
                <a:fillRect/>
              </a:stretch>
            </p:blipFill>
            <p:spPr>
              <a:xfrm flipH="1">
                <a:off x="4965" y="1699"/>
                <a:ext cx="1713" cy="996"/>
              </a:xfrm>
              <a:prstGeom prst="ellipse">
                <a:avLst/>
              </a:prstGeom>
            </p:spPr>
          </p:pic>
          <p:sp>
            <p:nvSpPr>
              <p:cNvPr id="102" name="文本框 44"/>
              <p:cNvSpPr txBox="1"/>
              <p:nvPr/>
            </p:nvSpPr>
            <p:spPr>
              <a:xfrm>
                <a:off x="5594" y="1917"/>
                <a:ext cx="455" cy="7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3" name="组合 45"/>
            <p:cNvGrpSpPr/>
            <p:nvPr/>
          </p:nvGrpSpPr>
          <p:grpSpPr>
            <a:xfrm>
              <a:off x="9745" y="4520"/>
              <a:ext cx="604" cy="950"/>
              <a:chOff x="9771" y="1793"/>
              <a:chExt cx="603" cy="950"/>
            </a:xfrm>
          </p:grpSpPr>
          <p:pic>
            <p:nvPicPr>
              <p:cNvPr id="104" name="图片 46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9771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5" name="文本框 47"/>
              <p:cNvSpPr txBox="1"/>
              <p:nvPr/>
            </p:nvSpPr>
            <p:spPr>
              <a:xfrm>
                <a:off x="9845" y="1940"/>
                <a:ext cx="455" cy="7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6" name="组合 48"/>
            <p:cNvGrpSpPr/>
            <p:nvPr/>
          </p:nvGrpSpPr>
          <p:grpSpPr>
            <a:xfrm>
              <a:off x="10595" y="4543"/>
              <a:ext cx="604" cy="950"/>
              <a:chOff x="10593" y="1793"/>
              <a:chExt cx="603" cy="950"/>
            </a:xfrm>
          </p:grpSpPr>
          <p:pic>
            <p:nvPicPr>
              <p:cNvPr id="107" name="图片 49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10593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8" name="文本框 50"/>
              <p:cNvSpPr txBox="1"/>
              <p:nvPr/>
            </p:nvSpPr>
            <p:spPr>
              <a:xfrm>
                <a:off x="10667" y="1940"/>
                <a:ext cx="455" cy="7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6383" y="4365"/>
              <a:ext cx="1326" cy="985"/>
              <a:chOff x="4053467" y="2772252"/>
              <a:chExt cx="842010" cy="624840"/>
            </a:xfrm>
          </p:grpSpPr>
          <p:grpSp>
            <p:nvGrpSpPr>
              <p:cNvPr id="110" name="组合 61"/>
              <p:cNvGrpSpPr/>
              <p:nvPr/>
            </p:nvGrpSpPr>
            <p:grpSpPr>
              <a:xfrm>
                <a:off x="4053467" y="2772252"/>
                <a:ext cx="382905" cy="603250"/>
                <a:chOff x="10593" y="1793"/>
                <a:chExt cx="603" cy="950"/>
              </a:xfrm>
            </p:grpSpPr>
            <p:pic>
              <p:nvPicPr>
                <p:cNvPr id="111" name="图片 62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" name="文本框 63"/>
                <p:cNvSpPr txBox="1"/>
                <p:nvPr/>
              </p:nvSpPr>
              <p:spPr>
                <a:xfrm>
                  <a:off x="10667" y="1940"/>
                  <a:ext cx="455" cy="7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113" name="组合 64"/>
              <p:cNvGrpSpPr/>
              <p:nvPr/>
            </p:nvGrpSpPr>
            <p:grpSpPr>
              <a:xfrm>
                <a:off x="4512572" y="2793842"/>
                <a:ext cx="382905" cy="603250"/>
                <a:chOff x="10593" y="1793"/>
                <a:chExt cx="603" cy="950"/>
              </a:xfrm>
            </p:grpSpPr>
            <p:pic>
              <p:nvPicPr>
                <p:cNvPr id="114" name="图片 65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" name="文本框 66"/>
                <p:cNvSpPr txBox="1"/>
                <p:nvPr/>
              </p:nvSpPr>
              <p:spPr>
                <a:xfrm>
                  <a:off x="10667" y="1940"/>
                  <a:ext cx="455" cy="7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11450" y="4448"/>
              <a:ext cx="1326" cy="985"/>
              <a:chOff x="7270140" y="2824879"/>
              <a:chExt cx="842010" cy="624840"/>
            </a:xfrm>
          </p:grpSpPr>
          <p:grpSp>
            <p:nvGrpSpPr>
              <p:cNvPr id="117" name="组合 67"/>
              <p:cNvGrpSpPr/>
              <p:nvPr/>
            </p:nvGrpSpPr>
            <p:grpSpPr>
              <a:xfrm>
                <a:off x="7270140" y="2824879"/>
                <a:ext cx="382905" cy="603250"/>
                <a:chOff x="10593" y="1793"/>
                <a:chExt cx="603" cy="950"/>
              </a:xfrm>
            </p:grpSpPr>
            <p:pic>
              <p:nvPicPr>
                <p:cNvPr id="118" name="图片 68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9" name="文本框 69"/>
                <p:cNvSpPr txBox="1"/>
                <p:nvPr/>
              </p:nvSpPr>
              <p:spPr>
                <a:xfrm>
                  <a:off x="10667" y="1940"/>
                  <a:ext cx="455" cy="7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120" name="组合 70"/>
              <p:cNvGrpSpPr/>
              <p:nvPr/>
            </p:nvGrpSpPr>
            <p:grpSpPr>
              <a:xfrm>
                <a:off x="7729245" y="2846469"/>
                <a:ext cx="382905" cy="603250"/>
                <a:chOff x="10593" y="1793"/>
                <a:chExt cx="603" cy="950"/>
              </a:xfrm>
            </p:grpSpPr>
            <p:pic>
              <p:nvPicPr>
                <p:cNvPr id="121" name="图片 71"/>
                <p:cNvPicPr>
                  <a:picLocks noChangeAspect="1"/>
                </p:cNvPicPr>
                <p:nvPr/>
              </p:nvPicPr>
              <p:blipFill>
                <a:blip r:embed="rId2"/>
                <a:srcRect l="29601" t="30070" r="36220" b="28474"/>
                <a:stretch>
                  <a:fillRect/>
                </a:stretch>
              </p:blipFill>
              <p:spPr>
                <a:xfrm>
                  <a:off x="10593" y="1793"/>
                  <a:ext cx="603" cy="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2" name="文本框 72"/>
                <p:cNvSpPr txBox="1"/>
                <p:nvPr/>
              </p:nvSpPr>
              <p:spPr>
                <a:xfrm>
                  <a:off x="10667" y="1940"/>
                  <a:ext cx="455" cy="7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400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b</a:t>
                  </a:r>
                  <a:endPara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124" name="矩形 123"/>
          <p:cNvSpPr/>
          <p:nvPr/>
        </p:nvSpPr>
        <p:spPr>
          <a:xfrm>
            <a:off x="7715250" y="2709863"/>
            <a:ext cx="27019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  <a:buClr>
                <a:srgbClr val="FFFFFF"/>
              </a:buClr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a+2b= 2b+2b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427355" y="857250"/>
            <a:ext cx="3357245" cy="1700530"/>
            <a:chOff x="4788" y="4430"/>
            <a:chExt cx="7426" cy="3002"/>
          </a:xfrm>
        </p:grpSpPr>
        <p:grpSp>
          <p:nvGrpSpPr>
            <p:cNvPr id="125" name="组合 124"/>
            <p:cNvGrpSpPr/>
            <p:nvPr/>
          </p:nvGrpSpPr>
          <p:grpSpPr>
            <a:xfrm>
              <a:off x="4791" y="5090"/>
              <a:ext cx="7423" cy="2342"/>
              <a:chOff x="1020" y="2115"/>
              <a:chExt cx="4082" cy="1406"/>
            </a:xfrm>
            <a:solidFill>
              <a:srgbClr val="00B0F0"/>
            </a:solidFill>
          </p:grpSpPr>
          <p:sp>
            <p:nvSpPr>
              <p:cNvPr id="126" name="任意多边形 125"/>
              <p:cNvSpPr/>
              <p:nvPr/>
            </p:nvSpPr>
            <p:spPr>
              <a:xfrm>
                <a:off x="1701" y="2750"/>
                <a:ext cx="2812" cy="182"/>
              </a:xfrm>
              <a:custGeom>
                <a:avLst/>
                <a:gdLst/>
                <a:ahLst/>
                <a:cxnLst/>
                <a:rect l="0" t="0" r="0" b="0"/>
                <a:pathLst>
                  <a:path w="2812" h="182">
                    <a:moveTo>
                      <a:pt x="0" y="0"/>
                    </a:moveTo>
                    <a:lnTo>
                      <a:pt x="2812" y="0"/>
                    </a:lnTo>
                    <a:lnTo>
                      <a:pt x="2812" y="91"/>
                    </a:lnTo>
                    <a:lnTo>
                      <a:pt x="2676" y="91"/>
                    </a:lnTo>
                    <a:lnTo>
                      <a:pt x="1497" y="182"/>
                    </a:lnTo>
                    <a:lnTo>
                      <a:pt x="1315" y="182"/>
                    </a:lnTo>
                    <a:lnTo>
                      <a:pt x="136" y="91"/>
                    </a:lnTo>
                    <a:lnTo>
                      <a:pt x="0" y="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27" name="组合 126"/>
              <p:cNvGrpSpPr/>
              <p:nvPr/>
            </p:nvGrpSpPr>
            <p:grpSpPr>
              <a:xfrm>
                <a:off x="1066" y="2334"/>
                <a:ext cx="1344" cy="491"/>
                <a:chOff x="1066" y="2334"/>
                <a:chExt cx="1344" cy="491"/>
              </a:xfrm>
              <a:grpFill/>
            </p:grpSpPr>
            <p:sp>
              <p:nvSpPr>
                <p:cNvPr id="128" name="矩形 127"/>
                <p:cNvSpPr/>
                <p:nvPr/>
              </p:nvSpPr>
              <p:spPr>
                <a:xfrm>
                  <a:off x="1701" y="2478"/>
                  <a:ext cx="136" cy="347"/>
                </a:xfrm>
                <a:prstGeom prst="rect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任意多边形 128"/>
                <p:cNvSpPr/>
                <p:nvPr/>
              </p:nvSpPr>
              <p:spPr>
                <a:xfrm>
                  <a:off x="1066" y="2334"/>
                  <a:ext cx="1344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44" h="144">
                      <a:moveTo>
                        <a:pt x="0" y="0"/>
                      </a:moveTo>
                      <a:lnTo>
                        <a:pt x="144" y="144"/>
                      </a:lnTo>
                      <a:lnTo>
                        <a:pt x="1248" y="144"/>
                      </a:lnTo>
                      <a:lnTo>
                        <a:pt x="13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headEnd type="none" w="sm" len="sm"/>
                  <a:tailEnd type="none" w="sm" len="sm"/>
                </a:ln>
                <a:effectLst>
                  <a:outerShdw dist="107763" dir="18900000" algn="ctr" rotWithShape="0">
                    <a:srgbClr val="E7E6E6"/>
                  </a:outerShdw>
                </a:effectLst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30" name="组合 129"/>
              <p:cNvGrpSpPr/>
              <p:nvPr/>
            </p:nvGrpSpPr>
            <p:grpSpPr>
              <a:xfrm>
                <a:off x="2699" y="2115"/>
                <a:ext cx="816" cy="1088"/>
                <a:chOff x="2699" y="2115"/>
                <a:chExt cx="816" cy="1088"/>
              </a:xfrm>
              <a:grpFill/>
            </p:grpSpPr>
            <p:grpSp>
              <p:nvGrpSpPr>
                <p:cNvPr id="131" name="组合 130"/>
                <p:cNvGrpSpPr/>
                <p:nvPr/>
              </p:nvGrpSpPr>
              <p:grpSpPr>
                <a:xfrm>
                  <a:off x="2699" y="2115"/>
                  <a:ext cx="816" cy="635"/>
                  <a:chOff x="2699" y="2115"/>
                  <a:chExt cx="816" cy="635"/>
                </a:xfrm>
                <a:grpFill/>
              </p:grpSpPr>
              <p:sp>
                <p:nvSpPr>
                  <p:cNvPr id="132" name="矩形 131"/>
                  <p:cNvSpPr/>
                  <p:nvPr/>
                </p:nvSpPr>
                <p:spPr>
                  <a:xfrm>
                    <a:off x="3016" y="2523"/>
                    <a:ext cx="181" cy="227"/>
                  </a:xfrm>
                  <a:prstGeom prst="rect">
                    <a:avLst/>
                  </a:prstGeom>
                  <a:grpFill/>
                  <a:ln w="9525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33" name="组合 132"/>
                  <p:cNvGrpSpPr/>
                  <p:nvPr/>
                </p:nvGrpSpPr>
                <p:grpSpPr>
                  <a:xfrm>
                    <a:off x="2699" y="2115"/>
                    <a:ext cx="816" cy="430"/>
                    <a:chOff x="2699" y="2137"/>
                    <a:chExt cx="816" cy="430"/>
                  </a:xfrm>
                  <a:grpFill/>
                </p:grpSpPr>
                <p:sp>
                  <p:nvSpPr>
                    <p:cNvPr id="134" name="流程图: 延期 133"/>
                    <p:cNvSpPr/>
                    <p:nvPr/>
                  </p:nvSpPr>
                  <p:spPr>
                    <a:xfrm rot="-5377124">
                      <a:off x="2891" y="1944"/>
                      <a:ext cx="430" cy="815"/>
                    </a:xfrm>
                    <a:prstGeom prst="flowChartDelay">
                      <a:avLst/>
                    </a:prstGeom>
                    <a:grpFill/>
                    <a:ln w="12700" cap="flat" cmpd="sng">
                      <a:solidFill>
                        <a:sysClr val="windowText" lastClr="000000"/>
                      </a:solidFill>
                      <a:prstDash val="solid"/>
                      <a:miter/>
                      <a:headEnd type="none" w="sm" len="sm"/>
                      <a:tailEnd type="none" w="sm" len="sm"/>
                    </a:ln>
                  </p:spPr>
                  <p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35" name="直接连接符 134"/>
                    <p:cNvSpPr/>
                    <p:nvPr/>
                  </p:nvSpPr>
                  <p:spPr>
                    <a:xfrm rot="1157402">
                      <a:off x="3243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36" name="直接连接符 135"/>
                    <p:cNvSpPr/>
                    <p:nvPr/>
                  </p:nvSpPr>
                  <p:spPr>
                    <a:xfrm rot="-1483823">
                      <a:off x="2971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37" name="直接连接符 136"/>
                    <p:cNvSpPr/>
                    <p:nvPr/>
                  </p:nvSpPr>
                  <p:spPr>
                    <a:xfrm rot="1665513">
                      <a:off x="3379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38" name="直接连接符 137"/>
                    <p:cNvSpPr/>
                    <p:nvPr/>
                  </p:nvSpPr>
                  <p:spPr>
                    <a:xfrm rot="-1917901">
                      <a:off x="2835" y="2205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39" name="直接连接符 138"/>
                    <p:cNvSpPr/>
                    <p:nvPr/>
                  </p:nvSpPr>
                  <p:spPr>
                    <a:xfrm rot="3697986">
                      <a:off x="3492" y="2296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40" name="直接连接符 139"/>
                    <p:cNvSpPr/>
                    <p:nvPr/>
                  </p:nvSpPr>
                  <p:spPr>
                    <a:xfrm rot="5670126">
                      <a:off x="3492" y="2432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41" name="直接连接符 140"/>
                    <p:cNvSpPr/>
                    <p:nvPr/>
                  </p:nvSpPr>
                  <p:spPr>
                    <a:xfrm rot="9017851">
                      <a:off x="2708" y="2289"/>
                      <a:ext cx="32" cy="40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42" name="直接连接符 141"/>
                    <p:cNvSpPr/>
                    <p:nvPr/>
                  </p:nvSpPr>
                  <p:spPr>
                    <a:xfrm rot="5670126">
                      <a:off x="2721" y="2410"/>
                      <a:ext cx="1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43" name="直接连接符 142"/>
                    <p:cNvSpPr/>
                    <p:nvPr/>
                  </p:nvSpPr>
                  <p:spPr>
                    <a:xfrm rot="352388">
                      <a:off x="3107" y="2160"/>
                      <a:ext cx="0" cy="45"/>
                    </a:xfrm>
                    <a:prstGeom prst="line">
                      <a:avLst/>
                    </a:prstGeom>
                    <a:grpFill/>
                    <a:ln w="381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144" name="流程图: 合并 143"/>
                <p:cNvSpPr/>
                <p:nvPr/>
              </p:nvSpPr>
              <p:spPr>
                <a:xfrm rot="10813483">
                  <a:off x="3061" y="2203"/>
                  <a:ext cx="80" cy="683"/>
                </a:xfrm>
                <a:prstGeom prst="flowChartMerge">
                  <a:avLst/>
                </a:prstGeom>
                <a:solidFill>
                  <a:srgbClr val="FF0000"/>
                </a:solidFill>
                <a:ln w="12700" cap="flat" cmpd="sng">
                  <a:solidFill>
                    <a:srgbClr val="FF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" name="流程图: 库存数据 144"/>
                <p:cNvSpPr/>
                <p:nvPr/>
              </p:nvSpPr>
              <p:spPr>
                <a:xfrm rot="5400000">
                  <a:off x="2880" y="2885"/>
                  <a:ext cx="453" cy="182"/>
                </a:xfrm>
                <a:prstGeom prst="flowChartOnlineStorag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>
                  <a:off x="3061" y="2795"/>
                  <a:ext cx="92" cy="91"/>
                </a:xfrm>
                <a:prstGeom prst="ellips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7" name="任意多边形 146"/>
              <p:cNvSpPr/>
              <p:nvPr/>
            </p:nvSpPr>
            <p:spPr>
              <a:xfrm>
                <a:off x="1020" y="3067"/>
                <a:ext cx="4082" cy="454"/>
              </a:xfrm>
              <a:custGeom>
                <a:avLst/>
                <a:gdLst/>
                <a:ahLst/>
                <a:cxnLst/>
                <a:rect l="0" t="0" r="0" b="0"/>
                <a:pathLst>
                  <a:path w="3888" h="480">
                    <a:moveTo>
                      <a:pt x="0" y="480"/>
                    </a:moveTo>
                    <a:lnTo>
                      <a:pt x="384" y="480"/>
                    </a:lnTo>
                    <a:lnTo>
                      <a:pt x="480" y="240"/>
                    </a:lnTo>
                    <a:lnTo>
                      <a:pt x="3408" y="240"/>
                    </a:lnTo>
                    <a:lnTo>
                      <a:pt x="3600" y="480"/>
                    </a:lnTo>
                    <a:lnTo>
                      <a:pt x="3888" y="480"/>
                    </a:lnTo>
                    <a:lnTo>
                      <a:pt x="3792" y="0"/>
                    </a:lnTo>
                    <a:lnTo>
                      <a:pt x="192" y="0"/>
                    </a:lnTo>
                    <a:lnTo>
                      <a:pt x="0" y="48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4377" y="2493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任意多边形 148"/>
              <p:cNvSpPr/>
              <p:nvPr/>
            </p:nvSpPr>
            <p:spPr>
              <a:xfrm>
                <a:off x="3742" y="2349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489" name="组合 42"/>
            <p:cNvGrpSpPr/>
            <p:nvPr/>
          </p:nvGrpSpPr>
          <p:grpSpPr>
            <a:xfrm>
              <a:off x="4788" y="4430"/>
              <a:ext cx="1713" cy="1031"/>
              <a:chOff x="4965" y="1699"/>
              <a:chExt cx="1713" cy="1032"/>
            </a:xfrm>
          </p:grpSpPr>
          <p:pic>
            <p:nvPicPr>
              <p:cNvPr id="150" name="图片 149" descr="OWLG5W82}UFJBSK0_U9W1OM"/>
              <p:cNvPicPr>
                <a:picLocks noChangeAspect="1"/>
              </p:cNvPicPr>
              <p:nvPr/>
            </p:nvPicPr>
            <p:blipFill>
              <a:blip r:embed="rId1"/>
              <a:srcRect t="9123" b="7649"/>
              <a:stretch>
                <a:fillRect/>
              </a:stretch>
            </p:blipFill>
            <p:spPr>
              <a:xfrm flipH="1">
                <a:off x="4965" y="1699"/>
                <a:ext cx="1713" cy="996"/>
              </a:xfrm>
              <a:prstGeom prst="ellipse">
                <a:avLst/>
              </a:prstGeom>
            </p:spPr>
          </p:pic>
          <p:sp>
            <p:nvSpPr>
              <p:cNvPr id="20498" name="文本框 44"/>
              <p:cNvSpPr txBox="1"/>
              <p:nvPr/>
            </p:nvSpPr>
            <p:spPr>
              <a:xfrm>
                <a:off x="5594" y="1917"/>
                <a:ext cx="455" cy="8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490" name="组合 45"/>
            <p:cNvGrpSpPr/>
            <p:nvPr/>
          </p:nvGrpSpPr>
          <p:grpSpPr>
            <a:xfrm>
              <a:off x="9745" y="4520"/>
              <a:ext cx="604" cy="960"/>
              <a:chOff x="9771" y="1793"/>
              <a:chExt cx="603" cy="960"/>
            </a:xfrm>
          </p:grpSpPr>
          <p:pic>
            <p:nvPicPr>
              <p:cNvPr id="20495" name="图片 46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9771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6" name="文本框 47"/>
              <p:cNvSpPr txBox="1"/>
              <p:nvPr/>
            </p:nvSpPr>
            <p:spPr>
              <a:xfrm>
                <a:off x="9845" y="1940"/>
                <a:ext cx="455" cy="8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491" name="组合 48"/>
            <p:cNvGrpSpPr/>
            <p:nvPr/>
          </p:nvGrpSpPr>
          <p:grpSpPr>
            <a:xfrm>
              <a:off x="10595" y="4543"/>
              <a:ext cx="604" cy="960"/>
              <a:chOff x="10593" y="1793"/>
              <a:chExt cx="603" cy="960"/>
            </a:xfrm>
          </p:grpSpPr>
          <p:pic>
            <p:nvPicPr>
              <p:cNvPr id="20493" name="图片 49"/>
              <p:cNvPicPr>
                <a:picLocks noChangeAspect="1"/>
              </p:cNvPicPr>
              <p:nvPr/>
            </p:nvPicPr>
            <p:blipFill>
              <a:blip r:embed="rId2"/>
              <a:srcRect l="29601" t="30070" r="36220" b="28474"/>
              <a:stretch>
                <a:fillRect/>
              </a:stretch>
            </p:blipFill>
            <p:spPr>
              <a:xfrm>
                <a:off x="10593" y="1793"/>
                <a:ext cx="603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4" name="文本框 50"/>
              <p:cNvSpPr txBox="1"/>
              <p:nvPr/>
            </p:nvSpPr>
            <p:spPr>
              <a:xfrm>
                <a:off x="10667" y="1940"/>
                <a:ext cx="455" cy="8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52" name="矩形 151"/>
          <p:cNvSpPr/>
          <p:nvPr/>
        </p:nvSpPr>
        <p:spPr>
          <a:xfrm>
            <a:off x="1585278" y="2709863"/>
            <a:ext cx="13414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  <a:buClr>
                <a:srgbClr val="FFFFFF"/>
              </a:buClr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 = 2b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74" grpId="0"/>
      <p:bldP spid="124" grpId="0"/>
      <p:bldP spid="1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00630" y="1078230"/>
            <a:ext cx="7969250" cy="82994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 一 议：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通过刚才的过程，你发现了什么？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391" name="矩形 1"/>
          <p:cNvSpPr/>
          <p:nvPr/>
        </p:nvSpPr>
        <p:spPr>
          <a:xfrm>
            <a:off x="1498600" y="3131185"/>
            <a:ext cx="4327525" cy="12001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天平的两边同时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加上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一个相同的物体，天平仍然平衡。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6008688" y="3704273"/>
            <a:ext cx="736600" cy="1428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"/>
          <p:cNvSpPr/>
          <p:nvPr/>
        </p:nvSpPr>
        <p:spPr>
          <a:xfrm>
            <a:off x="6913563" y="3131185"/>
            <a:ext cx="4327525" cy="12001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等式的两边同时加上一个相同的数，等式仍然成立。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998768" y="2340293"/>
            <a:ext cx="4713605" cy="1487170"/>
            <a:chOff x="1020" y="2115"/>
            <a:chExt cx="4082" cy="1406"/>
          </a:xfrm>
          <a:solidFill>
            <a:srgbClr val="00B0F0"/>
          </a:solidFill>
        </p:grpSpPr>
        <p:sp>
          <p:nvSpPr>
            <p:cNvPr id="11" name="任意多边形 10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35" name="矩形 34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99" y="2115"/>
              <a:ext cx="816" cy="1088"/>
              <a:chOff x="2699" y="2115"/>
              <a:chExt cx="816" cy="1088"/>
            </a:xfrm>
            <a:grpFill/>
          </p:grpSpPr>
          <p:grpSp>
            <p:nvGrpSpPr>
              <p:cNvPr id="2" name="组合 1"/>
              <p:cNvGrpSpPr/>
              <p:nvPr/>
            </p:nvGrpSpPr>
            <p:grpSpPr>
              <a:xfrm>
                <a:off x="2699" y="2115"/>
                <a:ext cx="816" cy="635"/>
                <a:chOff x="2699" y="2115"/>
                <a:chExt cx="816" cy="635"/>
              </a:xfrm>
              <a:grpFill/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16" y="2523"/>
                  <a:ext cx="181" cy="227"/>
                </a:xfrm>
                <a:prstGeom prst="rect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699" y="2115"/>
                  <a:ext cx="816" cy="430"/>
                  <a:chOff x="2699" y="2137"/>
                  <a:chExt cx="816" cy="430"/>
                </a:xfrm>
                <a:grpFill/>
              </p:grpSpPr>
              <p:sp>
                <p:nvSpPr>
                  <p:cNvPr id="25" name="流程图: 延期 24"/>
                  <p:cNvSpPr/>
                  <p:nvPr/>
                </p:nvSpPr>
                <p:spPr>
                  <a:xfrm rot="-5377124">
                    <a:off x="2891" y="1944"/>
                    <a:ext cx="430" cy="815"/>
                  </a:xfrm>
                  <a:prstGeom prst="flowChartDelay">
                    <a:avLst/>
                  </a:prstGeom>
                  <a:grpFill/>
                  <a:ln w="12700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6" name="直接连接符 25"/>
                  <p:cNvSpPr/>
                  <p:nvPr/>
                </p:nvSpPr>
                <p:spPr>
                  <a:xfrm rot="1157402">
                    <a:off x="3243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" name="直接连接符 26"/>
                  <p:cNvSpPr/>
                  <p:nvPr/>
                </p:nvSpPr>
                <p:spPr>
                  <a:xfrm rot="-1483823">
                    <a:off x="2971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8" name="直接连接符 27"/>
                  <p:cNvSpPr/>
                  <p:nvPr/>
                </p:nvSpPr>
                <p:spPr>
                  <a:xfrm rot="1665513">
                    <a:off x="3379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9" name="直接连接符 28"/>
                  <p:cNvSpPr/>
                  <p:nvPr/>
                </p:nvSpPr>
                <p:spPr>
                  <a:xfrm rot="-1917901">
                    <a:off x="2835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" name="直接连接符 29"/>
                  <p:cNvSpPr/>
                  <p:nvPr/>
                </p:nvSpPr>
                <p:spPr>
                  <a:xfrm rot="3697986">
                    <a:off x="3492" y="2296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" name="直接连接符 30"/>
                  <p:cNvSpPr/>
                  <p:nvPr/>
                </p:nvSpPr>
                <p:spPr>
                  <a:xfrm rot="5670126">
                    <a:off x="3492" y="2432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" name="直接连接符 31"/>
                  <p:cNvSpPr/>
                  <p:nvPr/>
                </p:nvSpPr>
                <p:spPr>
                  <a:xfrm rot="9017851">
                    <a:off x="2708" y="2289"/>
                    <a:ext cx="32" cy="40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" name="直接连接符 32"/>
                  <p:cNvSpPr/>
                  <p:nvPr/>
                </p:nvSpPr>
                <p:spPr>
                  <a:xfrm rot="5670126">
                    <a:off x="2721" y="2410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" name="直接连接符 33"/>
                  <p:cNvSpPr/>
                  <p:nvPr/>
                </p:nvSpPr>
                <p:spPr>
                  <a:xfrm rot="352388">
                    <a:off x="3107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20" name="流程图: 合并 19"/>
              <p:cNvSpPr/>
              <p:nvPr/>
            </p:nvSpPr>
            <p:spPr>
              <a:xfrm rot="10813483">
                <a:off x="3061" y="2203"/>
                <a:ext cx="80" cy="683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>
                <a:solidFill>
                  <a:srgbClr val="FF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流程图: 库存数据 20"/>
              <p:cNvSpPr/>
              <p:nvPr/>
            </p:nvSpPr>
            <p:spPr>
              <a:xfrm rot="5400000">
                <a:off x="2880" y="2885"/>
                <a:ext cx="453" cy="182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61" y="2795"/>
                <a:ext cx="92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任意多边形 13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77" y="2493"/>
              <a:ext cx="136" cy="347"/>
            </a:xfrm>
            <a:prstGeom prst="rect">
              <a:avLst/>
            </a:prstGeom>
            <a:grpFill/>
            <a:ln w="12700" cap="flat" cmpd="sng">
              <a:solidFill>
                <a:sysClr val="windowText" lastClr="00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42" y="2349"/>
              <a:ext cx="1344" cy="144"/>
            </a:xfrm>
            <a:custGeom>
              <a:avLst/>
              <a:gdLst/>
              <a:ahLst/>
              <a:cxnLst/>
              <a:rect l="0" t="0" r="0" b="0"/>
              <a:pathLst>
                <a:path w="1344" h="144">
                  <a:moveTo>
                    <a:pt x="0" y="0"/>
                  </a:moveTo>
                  <a:lnTo>
                    <a:pt x="144" y="144"/>
                  </a:lnTo>
                  <a:lnTo>
                    <a:pt x="1248" y="144"/>
                  </a:lnTo>
                  <a:lnTo>
                    <a:pt x="134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5609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3085" t="8875" r="10413" b="6628"/>
          <a:stretch>
            <a:fillRect/>
          </a:stretch>
        </p:blipFill>
        <p:spPr>
          <a:xfrm>
            <a:off x="1116330" y="1833880"/>
            <a:ext cx="711200" cy="68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52" r="10944"/>
          <a:stretch>
            <a:fillRect/>
          </a:stretch>
        </p:blipFill>
        <p:spPr>
          <a:xfrm>
            <a:off x="4205605" y="1605280"/>
            <a:ext cx="947738" cy="89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52" r="45433"/>
          <a:stretch>
            <a:fillRect/>
          </a:stretch>
        </p:blipFill>
        <p:spPr>
          <a:xfrm>
            <a:off x="1952943" y="1667193"/>
            <a:ext cx="519112" cy="89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193" y="1598930"/>
            <a:ext cx="525462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468" y="1597343"/>
            <a:ext cx="525462" cy="89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116330" y="4488180"/>
            <a:ext cx="57181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个花盆和（      ）个花瓶同样重。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259455" y="4494530"/>
            <a:ext cx="40481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6391" name="矩形 1"/>
          <p:cNvSpPr/>
          <p:nvPr/>
        </p:nvSpPr>
        <p:spPr>
          <a:xfrm>
            <a:off x="7531735" y="1136650"/>
            <a:ext cx="4327525" cy="1200150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天平的两边同时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拿掉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一个相同的物体，天平仍然平衡。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7531418" y="3810635"/>
            <a:ext cx="4327525" cy="1200150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等式的两边同时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减去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一个相同的数，等式仍然成立。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9512300" y="2678430"/>
            <a:ext cx="0" cy="86106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6391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532063" y="2252028"/>
            <a:ext cx="6464300" cy="13858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rgbClr val="008651"/>
            </a:solidFill>
            <a:prstDash val="dash"/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</a:t>
            </a: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等式的两边同时</a:t>
            </a:r>
            <a:r>
              <a:rPr kumimoji="0" lang="zh-CN" altLang="en-US" sz="28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加上</a:t>
            </a: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或者</a:t>
            </a:r>
            <a:r>
              <a:rPr kumimoji="0" lang="zh-CN" altLang="en-US" sz="28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减去</a:t>
            </a: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一个相同的数，等式仍然成立。</a:t>
            </a:r>
            <a:endParaRPr kumimoji="0" lang="zh-CN" altLang="en-US" sz="28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668588" y="4176713"/>
            <a:ext cx="28082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用字母表示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32063" y="5006975"/>
            <a:ext cx="15541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a  =  b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863975" y="1200150"/>
            <a:ext cx="2824163" cy="739775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lstStyle/>
          <a:p>
            <a:pPr marR="0" algn="ctr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等式的性质 </a:t>
            </a:r>
            <a:r>
              <a:rPr kumimoji="0" lang="en-US" altLang="zh-CN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28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867400" y="4932363"/>
            <a:ext cx="25225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a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±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 b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±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559300" y="5237163"/>
            <a:ext cx="108585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8" grpId="0"/>
      <p:bldP spid="49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896003" y="2305759"/>
            <a:ext cx="4713605" cy="1487170"/>
            <a:chOff x="1020" y="2115"/>
            <a:chExt cx="4082" cy="1406"/>
          </a:xfrm>
          <a:solidFill>
            <a:srgbClr val="00B0F0"/>
          </a:solidFill>
        </p:grpSpPr>
        <p:sp>
          <p:nvSpPr>
            <p:cNvPr id="11" name="任意多边形 10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35" name="矩形 34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99" y="2115"/>
              <a:ext cx="816" cy="1088"/>
              <a:chOff x="2699" y="2115"/>
              <a:chExt cx="816" cy="1088"/>
            </a:xfrm>
            <a:grpFill/>
          </p:grpSpPr>
          <p:grpSp>
            <p:nvGrpSpPr>
              <p:cNvPr id="2" name="组合 1"/>
              <p:cNvGrpSpPr/>
              <p:nvPr/>
            </p:nvGrpSpPr>
            <p:grpSpPr>
              <a:xfrm>
                <a:off x="2699" y="2115"/>
                <a:ext cx="816" cy="635"/>
                <a:chOff x="2699" y="2115"/>
                <a:chExt cx="816" cy="635"/>
              </a:xfrm>
              <a:grpFill/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16" y="2523"/>
                  <a:ext cx="181" cy="227"/>
                </a:xfrm>
                <a:prstGeom prst="rect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699" y="2115"/>
                  <a:ext cx="816" cy="430"/>
                  <a:chOff x="2699" y="2137"/>
                  <a:chExt cx="816" cy="430"/>
                </a:xfrm>
                <a:grpFill/>
              </p:grpSpPr>
              <p:sp>
                <p:nvSpPr>
                  <p:cNvPr id="25" name="流程图: 延期 24"/>
                  <p:cNvSpPr/>
                  <p:nvPr/>
                </p:nvSpPr>
                <p:spPr>
                  <a:xfrm rot="-5377124">
                    <a:off x="2891" y="1944"/>
                    <a:ext cx="430" cy="815"/>
                  </a:xfrm>
                  <a:prstGeom prst="flowChartDelay">
                    <a:avLst/>
                  </a:prstGeom>
                  <a:grpFill/>
                  <a:ln w="12700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6" name="直接连接符 25"/>
                  <p:cNvSpPr/>
                  <p:nvPr/>
                </p:nvSpPr>
                <p:spPr>
                  <a:xfrm rot="1157402">
                    <a:off x="3243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" name="直接连接符 26"/>
                  <p:cNvSpPr/>
                  <p:nvPr/>
                </p:nvSpPr>
                <p:spPr>
                  <a:xfrm rot="-1483823">
                    <a:off x="2971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8" name="直接连接符 27"/>
                  <p:cNvSpPr/>
                  <p:nvPr/>
                </p:nvSpPr>
                <p:spPr>
                  <a:xfrm rot="1665513">
                    <a:off x="3379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9" name="直接连接符 28"/>
                  <p:cNvSpPr/>
                  <p:nvPr/>
                </p:nvSpPr>
                <p:spPr>
                  <a:xfrm rot="-1917901">
                    <a:off x="2835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" name="直接连接符 29"/>
                  <p:cNvSpPr/>
                  <p:nvPr/>
                </p:nvSpPr>
                <p:spPr>
                  <a:xfrm rot="3697986">
                    <a:off x="3492" y="2296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" name="直接连接符 30"/>
                  <p:cNvSpPr/>
                  <p:nvPr/>
                </p:nvSpPr>
                <p:spPr>
                  <a:xfrm rot="5670126">
                    <a:off x="3492" y="2432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" name="直接连接符 31"/>
                  <p:cNvSpPr/>
                  <p:nvPr/>
                </p:nvSpPr>
                <p:spPr>
                  <a:xfrm rot="9017851">
                    <a:off x="2708" y="2289"/>
                    <a:ext cx="32" cy="40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" name="直接连接符 32"/>
                  <p:cNvSpPr/>
                  <p:nvPr/>
                </p:nvSpPr>
                <p:spPr>
                  <a:xfrm rot="5670126">
                    <a:off x="2721" y="2410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" name="直接连接符 33"/>
                  <p:cNvSpPr/>
                  <p:nvPr/>
                </p:nvSpPr>
                <p:spPr>
                  <a:xfrm rot="352388">
                    <a:off x="3107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20" name="流程图: 合并 19"/>
              <p:cNvSpPr/>
              <p:nvPr/>
            </p:nvSpPr>
            <p:spPr>
              <a:xfrm rot="10813483">
                <a:off x="3061" y="2203"/>
                <a:ext cx="80" cy="683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>
                <a:solidFill>
                  <a:srgbClr val="FF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流程图: 库存数据 20"/>
              <p:cNvSpPr/>
              <p:nvPr/>
            </p:nvSpPr>
            <p:spPr>
              <a:xfrm rot="5400000">
                <a:off x="2880" y="2885"/>
                <a:ext cx="453" cy="182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61" y="2795"/>
                <a:ext cx="92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任意多边形 13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77" y="2493"/>
              <a:ext cx="136" cy="347"/>
            </a:xfrm>
            <a:prstGeom prst="rect">
              <a:avLst/>
            </a:prstGeom>
            <a:grpFill/>
            <a:ln w="12700" cap="flat" cmpd="sng">
              <a:solidFill>
                <a:sysClr val="windowText" lastClr="00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42" y="2349"/>
              <a:ext cx="1344" cy="144"/>
            </a:xfrm>
            <a:custGeom>
              <a:avLst/>
              <a:gdLst/>
              <a:ahLst/>
              <a:cxnLst/>
              <a:rect l="0" t="0" r="0" b="0"/>
              <a:pathLst>
                <a:path w="1344" h="144">
                  <a:moveTo>
                    <a:pt x="0" y="0"/>
                  </a:moveTo>
                  <a:lnTo>
                    <a:pt x="144" y="144"/>
                  </a:lnTo>
                  <a:lnTo>
                    <a:pt x="1248" y="144"/>
                  </a:lnTo>
                  <a:lnTo>
                    <a:pt x="134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3213" y="1652588"/>
            <a:ext cx="925512" cy="91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5438" y="1389063"/>
            <a:ext cx="1400175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2384425" y="4310063"/>
            <a:ext cx="36798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x=y          </a:t>
            </a:r>
            <a:r>
              <a:rPr kumimoji="0" lang="en-US" altLang="zh-CN" sz="28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2x=2y</a:t>
            </a:r>
            <a:endParaRPr kumimoji="0" lang="en-US" altLang="zh-CN" sz="28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3252788" y="4587875"/>
            <a:ext cx="862012" cy="0"/>
          </a:xfrm>
          <a:prstGeom prst="straightConnector1">
            <a:avLst/>
          </a:prstGeom>
          <a:ln w="38100" cap="flat" cmpd="sng">
            <a:solidFill>
              <a:srgbClr val="3617A9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9" name="矩形 8"/>
          <p:cNvSpPr/>
          <p:nvPr/>
        </p:nvSpPr>
        <p:spPr>
          <a:xfrm>
            <a:off x="1176338" y="4349750"/>
            <a:ext cx="1200150" cy="522288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平衡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686" name="组合 37"/>
          <p:cNvGrpSpPr/>
          <p:nvPr/>
        </p:nvGrpSpPr>
        <p:grpSpPr>
          <a:xfrm>
            <a:off x="752475" y="1600200"/>
            <a:ext cx="925513" cy="919163"/>
            <a:chOff x="3479813" y="2720903"/>
            <a:chExt cx="926178" cy="919877"/>
          </a:xfrm>
        </p:grpSpPr>
        <p:pic>
          <p:nvPicPr>
            <p:cNvPr id="28690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9813" y="2720903"/>
              <a:ext cx="926178" cy="9198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" name="矩形 36"/>
            <p:cNvSpPr/>
            <p:nvPr/>
          </p:nvSpPr>
          <p:spPr>
            <a:xfrm>
              <a:off x="3867441" y="3057714"/>
              <a:ext cx="395572" cy="522694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687" name="组合 39"/>
          <p:cNvGrpSpPr/>
          <p:nvPr/>
        </p:nvGrpSpPr>
        <p:grpSpPr>
          <a:xfrm>
            <a:off x="4286250" y="1870075"/>
            <a:ext cx="1316038" cy="803275"/>
            <a:chOff x="7012852" y="2990299"/>
            <a:chExt cx="1316170" cy="804326"/>
          </a:xfrm>
        </p:grpSpPr>
        <p:pic>
          <p:nvPicPr>
            <p:cNvPr id="2868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12852" y="2990299"/>
              <a:ext cx="1316170" cy="8043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矩形 38"/>
            <p:cNvSpPr/>
            <p:nvPr/>
          </p:nvSpPr>
          <p:spPr>
            <a:xfrm>
              <a:off x="7543130" y="3166743"/>
              <a:ext cx="390564" cy="522970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y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715125" y="920115"/>
            <a:ext cx="487807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 一 说：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如果天平两边物品的数量分别扩大到原来的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倍、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倍、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倍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天平还保持平衡吗？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391" name="矩形 1"/>
          <p:cNvSpPr/>
          <p:nvPr/>
        </p:nvSpPr>
        <p:spPr>
          <a:xfrm>
            <a:off x="7506335" y="4241165"/>
            <a:ext cx="3295650" cy="739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依然平衡。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9076055" y="3025140"/>
            <a:ext cx="0" cy="74041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/>
      <p:bldP spid="9" grpId="0"/>
      <p:bldP spid="16391" grpId="0" bldLvl="0" animBg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5" name="圆角矩形标注 24"/>
          <p:cNvSpPr/>
          <p:nvPr/>
        </p:nvSpPr>
        <p:spPr>
          <a:xfrm>
            <a:off x="1508125" y="4673283"/>
            <a:ext cx="1735138" cy="709613"/>
          </a:xfrm>
          <a:prstGeom prst="wedgeRoundRectCallout">
            <a:avLst>
              <a:gd name="adj1" fmla="val 48463"/>
              <a:gd name="adj2" fmla="val 75314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平衡。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6900" y="728345"/>
            <a:ext cx="76041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如果把天平两边的球都平均分成两份，各去掉一份，天平还平衡吗？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82023" y="3102611"/>
            <a:ext cx="4713605" cy="1487170"/>
            <a:chOff x="1020" y="2115"/>
            <a:chExt cx="4082" cy="1406"/>
          </a:xfrm>
          <a:solidFill>
            <a:srgbClr val="00B0F0"/>
          </a:solidFill>
        </p:grpSpPr>
        <p:sp>
          <p:nvSpPr>
            <p:cNvPr id="13" name="任意多边形 12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38" name="矩形 37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699" y="2115"/>
              <a:ext cx="816" cy="1088"/>
              <a:chOff x="2699" y="2115"/>
              <a:chExt cx="816" cy="1088"/>
            </a:xfrm>
            <a:grpFill/>
          </p:grpSpPr>
          <p:grpSp>
            <p:nvGrpSpPr>
              <p:cNvPr id="2" name="组合 1"/>
              <p:cNvGrpSpPr/>
              <p:nvPr/>
            </p:nvGrpSpPr>
            <p:grpSpPr>
              <a:xfrm>
                <a:off x="2699" y="2115"/>
                <a:ext cx="816" cy="635"/>
                <a:chOff x="2699" y="2115"/>
                <a:chExt cx="816" cy="635"/>
              </a:xfrm>
              <a:grpFill/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16" y="2523"/>
                  <a:ext cx="181" cy="227"/>
                </a:xfrm>
                <a:prstGeom prst="rect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699" y="2115"/>
                  <a:ext cx="816" cy="430"/>
                  <a:chOff x="2699" y="2137"/>
                  <a:chExt cx="816" cy="430"/>
                </a:xfrm>
                <a:grpFill/>
              </p:grpSpPr>
              <p:sp>
                <p:nvSpPr>
                  <p:cNvPr id="27" name="流程图: 延期 26"/>
                  <p:cNvSpPr/>
                  <p:nvPr/>
                </p:nvSpPr>
                <p:spPr>
                  <a:xfrm rot="-5377124">
                    <a:off x="2891" y="1944"/>
                    <a:ext cx="430" cy="815"/>
                  </a:xfrm>
                  <a:prstGeom prst="flowChartDelay">
                    <a:avLst/>
                  </a:prstGeom>
                  <a:grpFill/>
                  <a:ln w="12700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直接连接符 27"/>
                  <p:cNvSpPr/>
                  <p:nvPr/>
                </p:nvSpPr>
                <p:spPr>
                  <a:xfrm rot="1157402">
                    <a:off x="3243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" name="直接连接符 29"/>
                  <p:cNvSpPr/>
                  <p:nvPr/>
                </p:nvSpPr>
                <p:spPr>
                  <a:xfrm rot="-1483823">
                    <a:off x="2971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" name="直接连接符 30"/>
                  <p:cNvSpPr/>
                  <p:nvPr/>
                </p:nvSpPr>
                <p:spPr>
                  <a:xfrm rot="1665513">
                    <a:off x="3379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" name="直接连接符 31"/>
                  <p:cNvSpPr/>
                  <p:nvPr/>
                </p:nvSpPr>
                <p:spPr>
                  <a:xfrm rot="-1917901">
                    <a:off x="2835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" name="直接连接符 32"/>
                  <p:cNvSpPr/>
                  <p:nvPr/>
                </p:nvSpPr>
                <p:spPr>
                  <a:xfrm rot="3697986">
                    <a:off x="3492" y="2296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" name="直接连接符 33"/>
                  <p:cNvSpPr/>
                  <p:nvPr/>
                </p:nvSpPr>
                <p:spPr>
                  <a:xfrm rot="5670126">
                    <a:off x="3492" y="2432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" name="直接连接符 34"/>
                  <p:cNvSpPr/>
                  <p:nvPr/>
                </p:nvSpPr>
                <p:spPr>
                  <a:xfrm rot="9017851">
                    <a:off x="2708" y="2289"/>
                    <a:ext cx="32" cy="40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" name="直接连接符 35"/>
                  <p:cNvSpPr/>
                  <p:nvPr/>
                </p:nvSpPr>
                <p:spPr>
                  <a:xfrm rot="5670126">
                    <a:off x="2721" y="2410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7" name="直接连接符 36"/>
                  <p:cNvSpPr/>
                  <p:nvPr/>
                </p:nvSpPr>
                <p:spPr>
                  <a:xfrm rot="352388">
                    <a:off x="3107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20" name="流程图: 合并 19"/>
              <p:cNvSpPr/>
              <p:nvPr/>
            </p:nvSpPr>
            <p:spPr>
              <a:xfrm rot="10813483">
                <a:off x="3061" y="2203"/>
                <a:ext cx="80" cy="683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>
                <a:solidFill>
                  <a:srgbClr val="FF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流程图: 库存数据 20"/>
              <p:cNvSpPr/>
              <p:nvPr/>
            </p:nvSpPr>
            <p:spPr>
              <a:xfrm rot="5400000">
                <a:off x="2880" y="2885"/>
                <a:ext cx="453" cy="182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61" y="2795"/>
                <a:ext cx="92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377" y="2493"/>
              <a:ext cx="136" cy="347"/>
            </a:xfrm>
            <a:prstGeom prst="rect">
              <a:avLst/>
            </a:prstGeom>
            <a:grpFill/>
            <a:ln w="12700" cap="flat" cmpd="sng">
              <a:solidFill>
                <a:sysClr val="windowText" lastClr="00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42" y="2349"/>
              <a:ext cx="1344" cy="144"/>
            </a:xfrm>
            <a:custGeom>
              <a:avLst/>
              <a:gdLst/>
              <a:ahLst/>
              <a:cxnLst/>
              <a:rect l="0" t="0" r="0" b="0"/>
              <a:pathLst>
                <a:path w="1344" h="144">
                  <a:moveTo>
                    <a:pt x="0" y="0"/>
                  </a:moveTo>
                  <a:lnTo>
                    <a:pt x="144" y="144"/>
                  </a:lnTo>
                  <a:lnTo>
                    <a:pt x="1248" y="144"/>
                  </a:lnTo>
                  <a:lnTo>
                    <a:pt x="134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730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1088" y="2687320"/>
            <a:ext cx="647700" cy="64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1650" y="2650808"/>
            <a:ext cx="646113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9238" y="2706370"/>
            <a:ext cx="61595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3" name="图片 43"/>
          <p:cNvPicPr>
            <a:picLocks noChangeAspect="1"/>
          </p:cNvPicPr>
          <p:nvPr/>
        </p:nvPicPr>
        <p:blipFill>
          <a:blip r:embed="rId4">
            <a:clrChange>
              <a:clrFrom>
                <a:srgbClr val="F7F5F7"/>
              </a:clrFrom>
              <a:clrTo>
                <a:srgbClr val="F7F5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188" y="2714308"/>
            <a:ext cx="617537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4" name="图片 44"/>
          <p:cNvPicPr>
            <a:picLocks noChangeAspect="1"/>
          </p:cNvPicPr>
          <p:nvPr/>
        </p:nvPicPr>
        <p:blipFill>
          <a:blip r:embed="rId3">
            <a:clrChange>
              <a:clrFrom>
                <a:srgbClr val="F7F5F7"/>
              </a:clrFrom>
              <a:clrTo>
                <a:srgbClr val="F7F5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2725" y="2706370"/>
            <a:ext cx="61595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9238" y="2103120"/>
            <a:ext cx="61595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clrChange>
              <a:clrFrom>
                <a:srgbClr val="F7F5F7"/>
              </a:clrFrom>
              <a:clrTo>
                <a:srgbClr val="F7F5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188" y="2112645"/>
            <a:ext cx="617537" cy="608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clrChange>
              <a:clrFrom>
                <a:srgbClr val="F7F5F7"/>
              </a:clrFrom>
              <a:clrTo>
                <a:srgbClr val="F7F5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2725" y="2103120"/>
            <a:ext cx="61595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735388" y="2733358"/>
            <a:ext cx="39211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94488" y="2590483"/>
            <a:ext cx="423863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b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28" name="组合 10"/>
          <p:cNvGrpSpPr/>
          <p:nvPr/>
        </p:nvGrpSpPr>
        <p:grpSpPr>
          <a:xfrm>
            <a:off x="7832725" y="4920933"/>
            <a:ext cx="3421063" cy="904875"/>
            <a:chOff x="7832265" y="4910538"/>
            <a:chExt cx="3421969" cy="903813"/>
          </a:xfrm>
        </p:grpSpPr>
        <p:sp>
          <p:nvSpPr>
            <p:cNvPr id="29" name="圆角矩形标注 28"/>
            <p:cNvSpPr/>
            <p:nvPr/>
          </p:nvSpPr>
          <p:spPr>
            <a:xfrm>
              <a:off x="7832265" y="4910538"/>
              <a:ext cx="3421969" cy="903813"/>
            </a:xfrm>
            <a:prstGeom prst="wedgeRoundRectCallout">
              <a:avLst>
                <a:gd name="adj1" fmla="val -64762"/>
                <a:gd name="adj2" fmla="val 50308"/>
                <a:gd name="adj3" fmla="val 16667"/>
              </a:avLst>
            </a:prstGeom>
            <a:noFill/>
            <a:ln w="12700" cap="flat" cmpd="sng" algn="ctr">
              <a:solidFill>
                <a:srgbClr val="00865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2a=6b         a=3b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>
              <a:off x="9274097" y="5364030"/>
              <a:ext cx="755850" cy="15856"/>
            </a:xfrm>
            <a:prstGeom prst="straightConnector1">
              <a:avLst/>
            </a:prstGeom>
            <a:ln w="76200">
              <a:solidFill>
                <a:srgbClr val="3617A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l="11511" t="8960" r="8633"/>
          <a:stretch>
            <a:fillRect/>
          </a:stretch>
        </p:blipFill>
        <p:spPr>
          <a:xfrm>
            <a:off x="5944870" y="4522470"/>
            <a:ext cx="1198245" cy="22967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7710" y="4909185"/>
            <a:ext cx="1000125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-0.26511 -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72603" y="901700"/>
            <a:ext cx="7999413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 一 议：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回忆刚才的过程，你发现了什么？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532063" y="1822768"/>
            <a:ext cx="3613150" cy="1724025"/>
          </a:xfrm>
          <a:prstGeom prst="wedgeRoundRectCallout">
            <a:avLst>
              <a:gd name="adj1" fmla="val 47319"/>
              <a:gd name="adj2" fmla="val 5996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天平的两边的物品同时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扩大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相同的倍数，天平仍然平衡。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8164195" y="4124643"/>
            <a:ext cx="3667125" cy="1724025"/>
          </a:xfrm>
          <a:prstGeom prst="wedgeRoundRectCallout">
            <a:avLst>
              <a:gd name="adj1" fmla="val -50502"/>
              <a:gd name="adj2" fmla="val 6872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天平的两边的物品同时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缩小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相同的倍数，天平仍然平衡。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1511" t="8960" r="8633"/>
          <a:stretch>
            <a:fillRect/>
          </a:stretch>
        </p:blipFill>
        <p:spPr>
          <a:xfrm>
            <a:off x="6732905" y="4447540"/>
            <a:ext cx="1198245" cy="22967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350" y="2073275"/>
            <a:ext cx="1000125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532063" y="2246313"/>
            <a:ext cx="6464300" cy="13858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rgbClr val="008651"/>
            </a:solidFill>
            <a:prstDash val="dash"/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</a:t>
            </a: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等式的两边同时乘一个数，或者除以同一个不为</a:t>
            </a:r>
            <a:r>
              <a:rPr kumimoji="0" lang="en-US" altLang="zh-CN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</a:t>
            </a: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的数，等式仍然成立。</a:t>
            </a:r>
            <a:endParaRPr kumimoji="0" lang="zh-CN" altLang="en-US" sz="28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668588" y="4176713"/>
            <a:ext cx="28082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用字母表示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32063" y="5006975"/>
            <a:ext cx="15541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a  =  b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39540" y="855345"/>
            <a:ext cx="2824163" cy="739775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lstStyle/>
          <a:p>
            <a:pPr marR="0" algn="ctr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等式的性质 </a:t>
            </a:r>
            <a:r>
              <a:rPr kumimoji="0" lang="en-US" altLang="zh-CN" sz="28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en-US" altLang="zh-CN" sz="28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559300" y="5237163"/>
            <a:ext cx="1085850" cy="0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6" name="矩形 1"/>
          <p:cNvSpPr/>
          <p:nvPr/>
        </p:nvSpPr>
        <p:spPr>
          <a:xfrm>
            <a:off x="6097588" y="4799013"/>
            <a:ext cx="33559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a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 b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a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÷c=b÷c    (c≠0)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8" grpId="0"/>
      <p:bldP spid="49" grpId="0"/>
      <p:bldP spid="194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3797" name="矩形 4"/>
          <p:cNvSpPr/>
          <p:nvPr/>
        </p:nvSpPr>
        <p:spPr>
          <a:xfrm>
            <a:off x="4224338" y="758825"/>
            <a:ext cx="317341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连    一    连  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346835" y="2580640"/>
            <a:ext cx="1755775" cy="4603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-15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x+58=230</a:t>
            </a:r>
            <a:endParaRPr kumimoji="0" lang="zh-CN" altLang="en-US" sz="2400" b="1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832" name="矩形 23"/>
          <p:cNvSpPr/>
          <p:nvPr/>
        </p:nvSpPr>
        <p:spPr>
          <a:xfrm>
            <a:off x="3877310" y="2497455"/>
            <a:ext cx="1166495" cy="4616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2x=0 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33830" name="矩形 26"/>
          <p:cNvSpPr/>
          <p:nvPr/>
        </p:nvSpPr>
        <p:spPr>
          <a:xfrm>
            <a:off x="5526405" y="2549525"/>
            <a:ext cx="969010" cy="4603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7x÷6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33828" name="文本框 31"/>
          <p:cNvSpPr txBox="1"/>
          <p:nvPr/>
        </p:nvSpPr>
        <p:spPr>
          <a:xfrm>
            <a:off x="9311005" y="4902200"/>
            <a:ext cx="1042670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算式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822" name="文本框 34"/>
          <p:cNvSpPr txBox="1"/>
          <p:nvPr/>
        </p:nvSpPr>
        <p:spPr>
          <a:xfrm>
            <a:off x="6870700" y="4902200"/>
            <a:ext cx="1209675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不等式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461250" y="2497455"/>
            <a:ext cx="1809115" cy="4603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3(a+8)=142</a:t>
            </a:r>
            <a:endParaRPr kumimoji="0" lang="zh-CN" alt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9578975" y="2498725"/>
            <a:ext cx="1516380" cy="4603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32</a:t>
            </a:r>
            <a:r>
              <a:rPr kumimoji="0" lang="zh-CN" altLang="en-US" sz="24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＜</a:t>
            </a:r>
            <a:r>
              <a:rPr kumimoji="0" lang="en-US" altLang="zh-CN" sz="24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x+18</a:t>
            </a:r>
            <a:endParaRPr kumimoji="0" lang="zh-CN" alt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757680" y="3009900"/>
            <a:ext cx="573088" cy="15621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2371725" y="2959100"/>
            <a:ext cx="1852930" cy="148653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2331085" y="3041015"/>
            <a:ext cx="5969000" cy="15316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2159318" y="2959100"/>
            <a:ext cx="2633663" cy="1865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394200" y="2959100"/>
            <a:ext cx="482600" cy="185293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4806950" y="3041015"/>
            <a:ext cx="3493135" cy="16046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7362190" y="3041015"/>
            <a:ext cx="2991485" cy="160401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100445" y="3041015"/>
            <a:ext cx="3676015" cy="16414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26" name="文本框 32"/>
          <p:cNvSpPr txBox="1"/>
          <p:nvPr/>
        </p:nvSpPr>
        <p:spPr>
          <a:xfrm>
            <a:off x="4394200" y="4902200"/>
            <a:ext cx="1132205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方程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824" name="文本框 33"/>
          <p:cNvSpPr txBox="1"/>
          <p:nvPr/>
        </p:nvSpPr>
        <p:spPr>
          <a:xfrm>
            <a:off x="1757680" y="4902200"/>
            <a:ext cx="934720" cy="461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等式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4821" name="矩形 2"/>
          <p:cNvSpPr/>
          <p:nvPr/>
        </p:nvSpPr>
        <p:spPr>
          <a:xfrm>
            <a:off x="2798128" y="1094105"/>
            <a:ext cx="4368800" cy="738188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我是大法官，对错我来判。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2" name="文本框 15"/>
          <p:cNvSpPr txBox="1"/>
          <p:nvPr/>
        </p:nvSpPr>
        <p:spPr>
          <a:xfrm>
            <a:off x="1836103" y="2095818"/>
            <a:ext cx="8366125" cy="35401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 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、方程都是等式，等式也都是方程。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、含有未知数的算式是方程。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63-24-c=a+32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不是方程，因为没有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12=35-23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是等式。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12340" y="2386330"/>
            <a:ext cx="4587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12340" y="3305493"/>
            <a:ext cx="4587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88540" y="4156393"/>
            <a:ext cx="4587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36165" y="4997768"/>
            <a:ext cx="3651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C00000"/>
                </a:solidFill>
                <a:latin typeface="Calibri" panose="020F0502020204030204" pitchFamily="34" charset="0"/>
              </a:rPr>
              <a:t>√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5845" name="矩形 1"/>
          <p:cNvSpPr/>
          <p:nvPr/>
        </p:nvSpPr>
        <p:spPr>
          <a:xfrm>
            <a:off x="2100263" y="1887538"/>
            <a:ext cx="7680325" cy="15700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）下面（     ）是方程。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A 6a          B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等式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C 4y=5a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6" name="矩形 2"/>
          <p:cNvSpPr/>
          <p:nvPr/>
        </p:nvSpPr>
        <p:spPr>
          <a:xfrm>
            <a:off x="5111750" y="863600"/>
            <a:ext cx="2373313" cy="954088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选    一   选。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7" name="矩形 1"/>
          <p:cNvSpPr/>
          <p:nvPr/>
        </p:nvSpPr>
        <p:spPr>
          <a:xfrm>
            <a:off x="2100263" y="3825875"/>
            <a:ext cx="7680325" cy="15700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5a+6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是（             ）。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pt-BR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 </a:t>
            </a:r>
            <a:r>
              <a:rPr lang="zh-CN" altLang="pt-BR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          </a:t>
            </a:r>
            <a:r>
              <a:rPr lang="pt-BR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 </a:t>
            </a:r>
            <a:r>
              <a:rPr lang="zh-CN" altLang="pt-BR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等式          </a:t>
            </a:r>
            <a:r>
              <a:rPr lang="pt-BR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pt-BR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算式</a:t>
            </a:r>
            <a:endParaRPr lang="zh-CN" altLang="pt-BR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21125" y="2154238"/>
            <a:ext cx="390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18050" y="4064000"/>
            <a:ext cx="3937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7893" name="矩形 1"/>
          <p:cNvSpPr/>
          <p:nvPr/>
        </p:nvSpPr>
        <p:spPr>
          <a:xfrm>
            <a:off x="3275013" y="896938"/>
            <a:ext cx="5157787" cy="73977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用方程表示下面的数量关系。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4" name="文本框 35"/>
          <p:cNvSpPr txBox="1"/>
          <p:nvPr/>
        </p:nvSpPr>
        <p:spPr>
          <a:xfrm>
            <a:off x="2125663" y="2119313"/>
            <a:ext cx="77057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、小红买了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支笔，共付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元，每支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元。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、文具店有乒乓球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筒，卖了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筒，还剩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筒。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78163" y="3043238"/>
            <a:ext cx="11461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5x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=9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5588" y="4659313"/>
            <a:ext cx="21097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40-x=18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8917" name="矩形 4"/>
          <p:cNvSpPr/>
          <p:nvPr/>
        </p:nvSpPr>
        <p:spPr>
          <a:xfrm>
            <a:off x="3145155" y="790258"/>
            <a:ext cx="3959225" cy="738187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根据等式的性质填空。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70455" y="2036445"/>
            <a:ext cx="81622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ea typeface="宋体" panose="02010600030101010101" pitchFamily="2" charset="-122"/>
              </a:rPr>
              <a:t>（1）</a:t>
            </a:r>
            <a:r>
              <a:rPr lang="en-US" sz="3200" b="1">
                <a:latin typeface="Times New Roman" panose="02020603050405020304" charset="0"/>
              </a:rPr>
              <a:t>   </a:t>
            </a:r>
            <a:r>
              <a:rPr lang="en-US" sz="3200" b="1">
                <a:latin typeface="宋体" panose="02010600030101010101" pitchFamily="2" charset="-122"/>
              </a:rPr>
              <a:t>x+16=40                     </a:t>
            </a:r>
            <a:endParaRPr lang="zh-CN" sz="3200" b="1">
              <a:ea typeface="宋体" panose="02010600030101010101" pitchFamily="2" charset="-122"/>
            </a:endParaRPr>
          </a:p>
          <a:p>
            <a:pPr indent="0"/>
            <a:r>
              <a:rPr lang="en-US" altLang="zh-CN" sz="3200" b="1">
                <a:ea typeface="宋体" panose="02010600030101010101" pitchFamily="2" charset="-122"/>
              </a:rPr>
              <a:t>           </a:t>
            </a:r>
            <a:r>
              <a:rPr lang="zh-CN" sz="3200" b="1">
                <a:ea typeface="宋体" panose="02010600030101010101" pitchFamily="2" charset="-122"/>
              </a:rPr>
              <a:t>x+16－16=40 ○（      ）（2）</a:t>
            </a:r>
            <a:r>
              <a:rPr lang="en-US" sz="3200" b="1">
                <a:latin typeface="宋体" panose="02010600030101010101" pitchFamily="2" charset="-122"/>
              </a:rPr>
              <a:t> </a:t>
            </a:r>
            <a:r>
              <a:rPr lang="zh-CN" sz="3200" b="1">
                <a:ea typeface="宋体" panose="02010600030101010101" pitchFamily="2" charset="-122"/>
              </a:rPr>
              <a:t>x －52=4</a:t>
            </a:r>
            <a:endParaRPr lang="zh-CN" sz="3200" b="1">
              <a:ea typeface="宋体" panose="02010600030101010101" pitchFamily="2" charset="-122"/>
            </a:endParaRPr>
          </a:p>
          <a:p>
            <a:pPr indent="0"/>
            <a:r>
              <a:rPr lang="en-US" altLang="zh-CN" sz="3200" b="1">
                <a:ea typeface="宋体" panose="02010600030101010101" pitchFamily="2" charset="-122"/>
              </a:rPr>
              <a:t>           </a:t>
            </a:r>
            <a:r>
              <a:rPr lang="zh-CN" sz="3200" b="1">
                <a:ea typeface="宋体" panose="02010600030101010101" pitchFamily="2" charset="-122"/>
              </a:rPr>
              <a:t>x－52+52=4  ○（   ）（3）</a:t>
            </a:r>
            <a:r>
              <a:rPr lang="en-US" sz="3200" b="1">
                <a:latin typeface="宋体" panose="02010600030101010101" pitchFamily="2" charset="-122"/>
              </a:rPr>
              <a:t> x÷8=24                      </a:t>
            </a:r>
            <a:endParaRPr lang="zh-CN" sz="3200" b="1">
              <a:ea typeface="宋体" panose="02010600030101010101" pitchFamily="2" charset="-122"/>
            </a:endParaRPr>
          </a:p>
          <a:p>
            <a:pPr indent="0"/>
            <a:r>
              <a:rPr lang="en-US" altLang="zh-CN" sz="3200" b="1">
                <a:ea typeface="宋体" panose="02010600030101010101" pitchFamily="2" charset="-122"/>
              </a:rPr>
              <a:t>           </a:t>
            </a:r>
            <a:r>
              <a:rPr lang="zh-CN" sz="3200" b="1">
                <a:ea typeface="宋体" panose="02010600030101010101" pitchFamily="2" charset="-122"/>
              </a:rPr>
              <a:t>x÷8×（ ）=24○（   ）（4）</a:t>
            </a:r>
            <a:r>
              <a:rPr lang="en-US" sz="3200" b="1">
                <a:latin typeface="Times New Roman" panose="02020603050405020304" charset="0"/>
              </a:rPr>
              <a:t> </a:t>
            </a:r>
            <a:r>
              <a:rPr lang="en-US" sz="3200" b="1">
                <a:latin typeface="宋体" panose="02010600030101010101" pitchFamily="2" charset="-122"/>
              </a:rPr>
              <a:t>3 x=27</a:t>
            </a:r>
            <a:endParaRPr lang="zh-CN" sz="3200" b="1">
              <a:ea typeface="宋体" panose="02010600030101010101" pitchFamily="2" charset="-122"/>
            </a:endParaRPr>
          </a:p>
          <a:p>
            <a:pPr indent="0"/>
            <a:r>
              <a:rPr lang="en-US" altLang="zh-CN" sz="3200" b="1">
                <a:ea typeface="宋体" panose="02010600030101010101" pitchFamily="2" charset="-122"/>
              </a:rPr>
              <a:t>          </a:t>
            </a:r>
            <a:r>
              <a:rPr lang="zh-CN" sz="3200" b="1">
                <a:ea typeface="宋体" panose="02010600030101010101" pitchFamily="2" charset="-122"/>
              </a:rPr>
              <a:t>3 x÷（ ）=27 ○（   ）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95085" y="2511743"/>
            <a:ext cx="44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-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06615" y="2512060"/>
            <a:ext cx="711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16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29985" y="3495358"/>
            <a:ext cx="44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+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8965" y="3495675"/>
            <a:ext cx="636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52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903" y="4478973"/>
            <a:ext cx="44291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1715" y="4479290"/>
            <a:ext cx="546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6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74615" y="4479290"/>
            <a:ext cx="561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6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4755" y="5462588"/>
            <a:ext cx="44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÷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6950" y="5462905"/>
            <a:ext cx="4432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5485" y="5462905"/>
            <a:ext cx="442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  <p:bldP spid="14" grpId="0"/>
      <p:bldP spid="11" grpId="0"/>
      <p:bldP spid="2" grpId="0"/>
      <p:bldP spid="3" grpId="0"/>
      <p:bldP spid="9" grpId="0"/>
      <p:bldP spid="1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39925" y="2101850"/>
            <a:ext cx="6530975" cy="645160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含有未知数的等式叫方程。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892300" y="2879725"/>
            <a:ext cx="843915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方程满足两个条件：一是含有未知数，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是等式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92300" y="3643313"/>
            <a:ext cx="8439150" cy="1198880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等式的性质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等式的两边同时加上或者减去一个相同的数，等式仍然成立。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82775" y="4903788"/>
            <a:ext cx="8439150" cy="1753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的性质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等式的两边同时乘一个数，或者除以同一个不为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的数，等式仍然成立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0275" y="476250"/>
            <a:ext cx="4754880" cy="11988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我学会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了：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3656013" y="1093788"/>
            <a:ext cx="498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方程的意义和等式的性质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1990" name="矩形 2"/>
          <p:cNvSpPr/>
          <p:nvPr/>
        </p:nvSpPr>
        <p:spPr>
          <a:xfrm>
            <a:off x="960438" y="2478088"/>
            <a:ext cx="4527550" cy="12001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像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100+2x=250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3x=2.4……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含有未知数的等式就是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方程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91" name="矩形 3"/>
          <p:cNvSpPr/>
          <p:nvPr/>
        </p:nvSpPr>
        <p:spPr>
          <a:xfrm>
            <a:off x="1368425" y="3956050"/>
            <a:ext cx="3497263" cy="175418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方程满足两个条件：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一是含有未知数，     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二是等式。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2463" y="2201863"/>
            <a:ext cx="4833938" cy="17541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等式的性质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等式的两边同时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加上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或者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减去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一个相同的数，等式仍然成立。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2463" y="4171950"/>
            <a:ext cx="6096000" cy="17541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等式的性质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等式的两边同时乘一个数，或者除以同一个不为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的数，等式仍然成立。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pic>
        <p:nvPicPr>
          <p:cNvPr id="2" name="图片 -2147482620" descr="1626920604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1255" y="916305"/>
            <a:ext cx="3256915" cy="2277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260600" y="3982085"/>
            <a:ext cx="831342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800" b="0">
                <a:ea typeface="宋体" panose="02010600030101010101" pitchFamily="2" charset="-122"/>
              </a:rPr>
              <a:t>你还记得这</a:t>
            </a:r>
            <a:r>
              <a:rPr lang="zh-CN" sz="2800" b="0">
                <a:ea typeface="宋体" panose="02010600030101010101" pitchFamily="2" charset="-122"/>
              </a:rPr>
              <a:t>幅图讲的是什么故事吗？</a:t>
            </a:r>
            <a:endParaRPr lang="zh-CN" sz="28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ea typeface="宋体" panose="02010600030101010101" pitchFamily="2" charset="-122"/>
              </a:rPr>
              <a:t>曹冲利用什么原理称出了大象的重量呢？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88390" y="982980"/>
            <a:ext cx="10241915" cy="4892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00025"/>
            <a:r>
              <a:rPr lang="zh-CN" sz="2400" b="1">
                <a:ea typeface="宋体" panose="02010600030101010101" pitchFamily="2" charset="-122"/>
              </a:rPr>
              <a:t>一、教材第</a:t>
            </a:r>
            <a:r>
              <a:rPr lang="en-US" altLang="zh-CN" sz="2400" b="1">
                <a:ea typeface="宋体" panose="02010600030101010101" pitchFamily="2" charset="-122"/>
              </a:rPr>
              <a:t>62-</a:t>
            </a:r>
            <a:r>
              <a:rPr lang="en-US" sz="2400" b="1">
                <a:latin typeface="宋体" panose="02010600030101010101" pitchFamily="2" charset="-122"/>
              </a:rPr>
              <a:t>63</a:t>
            </a:r>
            <a:r>
              <a:rPr lang="zh-CN" sz="2400" b="1">
                <a:ea typeface="宋体" panose="02010600030101010101" pitchFamily="2" charset="-122"/>
              </a:rPr>
              <a:t>页问题一：什么是方程？</a:t>
            </a:r>
            <a:r>
              <a:rPr lang="en-US" sz="2400" b="1">
                <a:latin typeface="宋体" panose="02010600030101010101" pitchFamily="2" charset="-122"/>
              </a:rPr>
              <a:t>1</a:t>
            </a:r>
            <a:r>
              <a:rPr lang="zh-CN" sz="2400" b="1">
                <a:ea typeface="宋体" panose="02010600030101010101" pitchFamily="2" charset="-122"/>
              </a:rPr>
              <a:t>.自学</a:t>
            </a:r>
            <a:r>
              <a:rPr lang="en-US" altLang="zh-CN" sz="2400" b="1">
                <a:ea typeface="宋体" panose="02010600030101010101" pitchFamily="2" charset="-122"/>
              </a:rPr>
              <a:t>62-</a:t>
            </a:r>
            <a:r>
              <a:rPr lang="zh-CN" sz="2400" b="1">
                <a:ea typeface="宋体" panose="02010600030101010101" pitchFamily="2" charset="-122"/>
              </a:rPr>
              <a:t>63页内容。</a:t>
            </a:r>
            <a:r>
              <a:rPr lang="en-US" sz="2400" b="1">
                <a:latin typeface="宋体" panose="02010600030101010101" pitchFamily="2" charset="-122"/>
              </a:rPr>
              <a:t>2.</a:t>
            </a:r>
            <a:r>
              <a:rPr lang="zh-CN" sz="2400" b="1">
                <a:ea typeface="宋体" panose="02010600030101010101" pitchFamily="2" charset="-122"/>
              </a:rPr>
              <a:t>填一填：1）含有（     ）号的式子是等式。</a:t>
            </a:r>
            <a:r>
              <a:rPr lang="en-US" sz="2400" b="1">
                <a:latin typeface="Times New Roman" panose="02020603050405020304" charset="0"/>
              </a:rPr>
              <a:t>2</a:t>
            </a:r>
            <a:r>
              <a:rPr lang="zh-CN" sz="2400" b="1">
                <a:ea typeface="宋体" panose="02010600030101010101" pitchFamily="2" charset="-122"/>
              </a:rPr>
              <a:t>）含有（     ）号的式子是不等式。</a:t>
            </a:r>
            <a:r>
              <a:rPr lang="en-US" sz="2400" b="1">
                <a:latin typeface="Times New Roman" panose="02020603050405020304" charset="0"/>
              </a:rPr>
              <a:t>3</a:t>
            </a:r>
            <a:r>
              <a:rPr lang="zh-CN" sz="2400" b="1">
                <a:ea typeface="宋体" panose="02010600030101010101" pitchFamily="2" charset="-122"/>
              </a:rPr>
              <a:t>）含有（      ）的（</a:t>
            </a:r>
            <a:r>
              <a:rPr lang="en-US" sz="2400" b="1">
                <a:latin typeface="宋体" panose="02010600030101010101" pitchFamily="2" charset="-122"/>
              </a:rPr>
              <a:t>     </a:t>
            </a:r>
            <a:r>
              <a:rPr lang="zh-CN" sz="2400" b="1">
                <a:ea typeface="宋体" panose="02010600030101010101" pitchFamily="2" charset="-122"/>
              </a:rPr>
              <a:t>）是方程。二、教材第</a:t>
            </a:r>
            <a:r>
              <a:rPr lang="en-US" sz="2400" b="1">
                <a:latin typeface="Times New Roman" panose="02020603050405020304" charset="0"/>
              </a:rPr>
              <a:t>64</a:t>
            </a:r>
            <a:r>
              <a:rPr lang="zh-CN" sz="2400" b="1">
                <a:ea typeface="宋体" panose="02010600030101010101" pitchFamily="2" charset="-122"/>
              </a:rPr>
              <a:t>页问题二：等式的性质是什么？</a:t>
            </a:r>
            <a:r>
              <a:rPr lang="en-US" sz="2400" b="1">
                <a:latin typeface="Times New Roman" panose="02020603050405020304" charset="0"/>
              </a:rPr>
              <a:t>1.</a:t>
            </a:r>
            <a:r>
              <a:rPr lang="zh-CN" sz="2400" b="1">
                <a:ea typeface="宋体" panose="02010600030101010101" pitchFamily="2" charset="-122"/>
              </a:rPr>
              <a:t>自学</a:t>
            </a:r>
            <a:r>
              <a:rPr lang="en-US" sz="2400" b="1">
                <a:latin typeface="Times New Roman" panose="02020603050405020304" charset="0"/>
              </a:rPr>
              <a:t>64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charset="0"/>
              </a:rPr>
              <a:t>65</a:t>
            </a:r>
            <a:r>
              <a:rPr lang="zh-CN" sz="2400" b="1">
                <a:ea typeface="宋体" panose="02010600030101010101" pitchFamily="2" charset="-122"/>
              </a:rPr>
              <a:t>页内容，做一做说一说。</a:t>
            </a:r>
            <a:r>
              <a:rPr lang="en-US" sz="2400" b="1">
                <a:latin typeface="Times New Roman" panose="02020603050405020304" charset="0"/>
              </a:rPr>
              <a:t>2.</a:t>
            </a:r>
            <a:r>
              <a:rPr lang="zh-CN" sz="2400" b="1">
                <a:ea typeface="宋体" panose="02010600030101010101" pitchFamily="2" charset="-122"/>
              </a:rPr>
              <a:t>填空。</a:t>
            </a:r>
            <a:r>
              <a:rPr lang="en-US" sz="2400" b="1">
                <a:latin typeface="宋体" panose="02010600030101010101" pitchFamily="2" charset="-122"/>
              </a:rPr>
              <a:t>1</a:t>
            </a:r>
            <a:r>
              <a:rPr lang="zh-CN" sz="2400" b="1">
                <a:ea typeface="宋体" panose="02010600030101010101" pitchFamily="2" charset="-122"/>
              </a:rPr>
              <a:t>）等式的性质1：等式的两边同时（</a:t>
            </a:r>
            <a:r>
              <a:rPr lang="en-US" sz="2400" b="1">
                <a:latin typeface="宋体" panose="02010600030101010101" pitchFamily="2" charset="-122"/>
              </a:rPr>
              <a:t>   </a:t>
            </a:r>
            <a:r>
              <a:rPr lang="zh-CN" sz="2400" b="1">
                <a:ea typeface="宋体" panose="02010600030101010101" pitchFamily="2" charset="-122"/>
              </a:rPr>
              <a:t>）或（   ）一个相同的数，等式仍然成立。</a:t>
            </a:r>
            <a:r>
              <a:rPr lang="en-US" sz="2400" b="1">
                <a:latin typeface="宋体" panose="02010600030101010101" pitchFamily="2" charset="-122"/>
              </a:rPr>
              <a:t>2</a:t>
            </a:r>
            <a:r>
              <a:rPr lang="zh-CN" sz="2400" b="1">
                <a:ea typeface="宋体" panose="02010600030101010101" pitchFamily="2" charset="-122"/>
              </a:rPr>
              <a:t>）等式的性质2：等式的两边同时（   0一个数，或者(    )同一个不为0的数，等式仍然成立。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86468" y="4008120"/>
            <a:ext cx="54165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  <a:buClr>
                <a:srgbClr val="FFFFFF"/>
              </a:buClr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观察指针，指针指向哪里？说明什么？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37243" y="4663758"/>
            <a:ext cx="6096000" cy="1135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指针指向中间，说明天平是平衡的，也就是告诉我们天平两边的物体的质量相等。</a:t>
            </a:r>
            <a:endParaRPr lang="zh-CN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79290" y="2167026"/>
            <a:ext cx="5229860" cy="1290320"/>
            <a:chOff x="1020" y="2115"/>
            <a:chExt cx="4082" cy="1406"/>
          </a:xfrm>
          <a:solidFill>
            <a:srgbClr val="00B0F0"/>
          </a:solidFill>
        </p:grpSpPr>
        <p:sp>
          <p:nvSpPr>
            <p:cNvPr id="6" name="任意多边形 5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699" y="2115"/>
              <a:ext cx="816" cy="635"/>
              <a:chOff x="2699" y="2115"/>
              <a:chExt cx="816" cy="635"/>
            </a:xfrm>
            <a:grpFill/>
          </p:grpSpPr>
          <p:sp>
            <p:nvSpPr>
              <p:cNvPr id="8" name="矩形 7"/>
              <p:cNvSpPr/>
              <p:nvPr/>
            </p:nvSpPr>
            <p:spPr>
              <a:xfrm>
                <a:off x="3016" y="2523"/>
                <a:ext cx="181" cy="227"/>
              </a:xfrm>
              <a:prstGeom prst="rect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2699" y="2115"/>
                <a:ext cx="816" cy="430"/>
                <a:chOff x="2699" y="2137"/>
                <a:chExt cx="816" cy="430"/>
              </a:xfrm>
              <a:grpFill/>
            </p:grpSpPr>
            <p:sp>
              <p:nvSpPr>
                <p:cNvPr id="16" name="流程图: 延期 15"/>
                <p:cNvSpPr/>
                <p:nvPr/>
              </p:nvSpPr>
              <p:spPr>
                <a:xfrm rot="-5377124">
                  <a:off x="2891" y="1944"/>
                  <a:ext cx="430" cy="815"/>
                </a:xfrm>
                <a:prstGeom prst="flowChartDelay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直接连接符 39"/>
                <p:cNvSpPr/>
                <p:nvPr/>
              </p:nvSpPr>
              <p:spPr>
                <a:xfrm rot="1157402">
                  <a:off x="3243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3" name="直接连接符 42"/>
                <p:cNvSpPr/>
                <p:nvPr/>
              </p:nvSpPr>
              <p:spPr>
                <a:xfrm rot="-1483823">
                  <a:off x="2971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4" name="直接连接符 43"/>
                <p:cNvSpPr/>
                <p:nvPr/>
              </p:nvSpPr>
              <p:spPr>
                <a:xfrm rot="1665513">
                  <a:off x="3379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" name="直接连接符 44"/>
                <p:cNvSpPr/>
                <p:nvPr/>
              </p:nvSpPr>
              <p:spPr>
                <a:xfrm rot="-1917901">
                  <a:off x="2835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" name="直接连接符 45"/>
                <p:cNvSpPr/>
                <p:nvPr/>
              </p:nvSpPr>
              <p:spPr>
                <a:xfrm rot="3697986">
                  <a:off x="3492" y="2296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7" name="直接连接符 46"/>
                <p:cNvSpPr/>
                <p:nvPr/>
              </p:nvSpPr>
              <p:spPr>
                <a:xfrm rot="5670126">
                  <a:off x="3492" y="2432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8" name="直接连接符 47"/>
                <p:cNvSpPr/>
                <p:nvPr/>
              </p:nvSpPr>
              <p:spPr>
                <a:xfrm rot="9017851">
                  <a:off x="2708" y="2289"/>
                  <a:ext cx="32" cy="40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9" name="直接连接符 48"/>
                <p:cNvSpPr/>
                <p:nvPr/>
              </p:nvSpPr>
              <p:spPr>
                <a:xfrm rot="5670126">
                  <a:off x="2721" y="2410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0" name="直接连接符 49"/>
                <p:cNvSpPr/>
                <p:nvPr/>
              </p:nvSpPr>
              <p:spPr>
                <a:xfrm rot="352388">
                  <a:off x="3107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51" name="流程图: 合并 50"/>
            <p:cNvSpPr/>
            <p:nvPr/>
          </p:nvSpPr>
          <p:spPr>
            <a:xfrm rot="10813483">
              <a:off x="3061" y="2203"/>
              <a:ext cx="80" cy="683"/>
            </a:xfrm>
            <a:prstGeom prst="flowChartMerge">
              <a:avLst/>
            </a:prstGeom>
            <a:grpFill/>
            <a:ln w="12700" cap="flat" cmpd="sng">
              <a:solidFill>
                <a:srgbClr val="FF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53" name="矩形 52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016" y="2750"/>
              <a:ext cx="182" cy="453"/>
              <a:chOff x="2200" y="3567"/>
              <a:chExt cx="181" cy="453"/>
            </a:xfrm>
            <a:grpFill/>
          </p:grpSpPr>
          <p:sp>
            <p:nvSpPr>
              <p:cNvPr id="56" name="流程图: 库存数据 55"/>
              <p:cNvSpPr/>
              <p:nvPr/>
            </p:nvSpPr>
            <p:spPr>
              <a:xfrm rot="5400000">
                <a:off x="2064" y="3703"/>
                <a:ext cx="453" cy="181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245" y="3612"/>
                <a:ext cx="91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8" name="任意多边形 57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742" y="2349"/>
              <a:ext cx="1344" cy="491"/>
              <a:chOff x="1066" y="2334"/>
              <a:chExt cx="1344" cy="491"/>
            </a:xfrm>
            <a:grpFill/>
          </p:grpSpPr>
          <p:sp>
            <p:nvSpPr>
              <p:cNvPr id="60" name="矩形 59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224" name="组合 45"/>
          <p:cNvGrpSpPr/>
          <p:nvPr/>
        </p:nvGrpSpPr>
        <p:grpSpPr>
          <a:xfrm>
            <a:off x="3781743" y="802640"/>
            <a:ext cx="669925" cy="1435100"/>
            <a:chOff x="2695" y="3039"/>
            <a:chExt cx="1054" cy="225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9235" name="文本框 47"/>
            <p:cNvSpPr txBox="1"/>
            <p:nvPr/>
          </p:nvSpPr>
          <p:spPr>
            <a:xfrm>
              <a:off x="2737" y="3039"/>
              <a:ext cx="1011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225" name="组合 48"/>
          <p:cNvGrpSpPr/>
          <p:nvPr/>
        </p:nvGrpSpPr>
        <p:grpSpPr>
          <a:xfrm>
            <a:off x="4440873" y="834390"/>
            <a:ext cx="668337" cy="1433513"/>
            <a:chOff x="2695" y="3039"/>
            <a:chExt cx="1054" cy="2259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9233" name="文本框 50"/>
            <p:cNvSpPr txBox="1"/>
            <p:nvPr/>
          </p:nvSpPr>
          <p:spPr>
            <a:xfrm>
              <a:off x="2737" y="3039"/>
              <a:ext cx="1011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226" name="组合 51"/>
          <p:cNvGrpSpPr/>
          <p:nvPr/>
        </p:nvGrpSpPr>
        <p:grpSpPr>
          <a:xfrm>
            <a:off x="7095173" y="812165"/>
            <a:ext cx="1349375" cy="1560513"/>
            <a:chOff x="2695" y="3039"/>
            <a:chExt cx="1186" cy="226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9231" name="文本框 53"/>
            <p:cNvSpPr txBox="1"/>
            <p:nvPr/>
          </p:nvSpPr>
          <p:spPr>
            <a:xfrm>
              <a:off x="2870" y="3039"/>
              <a:ext cx="1011" cy="5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0" name="圆角矩形标注 29"/>
          <p:cNvSpPr/>
          <p:nvPr/>
        </p:nvSpPr>
        <p:spPr>
          <a:xfrm>
            <a:off x="435928" y="2297430"/>
            <a:ext cx="3495675" cy="1212850"/>
          </a:xfrm>
          <a:prstGeom prst="wedgeRoundRectCallout">
            <a:avLst>
              <a:gd name="adj1" fmla="val 13119"/>
              <a:gd name="adj2" fmla="val 7521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能用等号把天平左右两边的质量连起来吗？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49570" y="2425471"/>
            <a:ext cx="5229860" cy="1290320"/>
            <a:chOff x="1020" y="2115"/>
            <a:chExt cx="4082" cy="1406"/>
          </a:xfrm>
          <a:solidFill>
            <a:srgbClr val="00B0F0"/>
          </a:solidFill>
        </p:grpSpPr>
        <p:sp>
          <p:nvSpPr>
            <p:cNvPr id="20" name="任意多边形 19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699" y="2115"/>
              <a:ext cx="816" cy="635"/>
              <a:chOff x="2699" y="2115"/>
              <a:chExt cx="816" cy="635"/>
            </a:xfrm>
            <a:grpFill/>
          </p:grpSpPr>
          <p:sp>
            <p:nvSpPr>
              <p:cNvPr id="34" name="矩形 33"/>
              <p:cNvSpPr/>
              <p:nvPr/>
            </p:nvSpPr>
            <p:spPr>
              <a:xfrm>
                <a:off x="3016" y="2523"/>
                <a:ext cx="181" cy="227"/>
              </a:xfrm>
              <a:prstGeom prst="rect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699" y="2115"/>
                <a:ext cx="816" cy="430"/>
                <a:chOff x="2699" y="2137"/>
                <a:chExt cx="816" cy="430"/>
              </a:xfrm>
              <a:grpFill/>
            </p:grpSpPr>
            <p:sp>
              <p:nvSpPr>
                <p:cNvPr id="36" name="流程图: 延期 35"/>
                <p:cNvSpPr/>
                <p:nvPr/>
              </p:nvSpPr>
              <p:spPr>
                <a:xfrm rot="-5377124">
                  <a:off x="2891" y="1944"/>
                  <a:ext cx="430" cy="815"/>
                </a:xfrm>
                <a:prstGeom prst="flowChartDelay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直接连接符 36"/>
                <p:cNvSpPr/>
                <p:nvPr/>
              </p:nvSpPr>
              <p:spPr>
                <a:xfrm rot="1157402">
                  <a:off x="3243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8" name="直接连接符 37"/>
                <p:cNvSpPr/>
                <p:nvPr/>
              </p:nvSpPr>
              <p:spPr>
                <a:xfrm rot="-1483823">
                  <a:off x="2971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9" name="直接连接符 38"/>
                <p:cNvSpPr/>
                <p:nvPr/>
              </p:nvSpPr>
              <p:spPr>
                <a:xfrm rot="1665513">
                  <a:off x="3379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0" name="直接连接符 39"/>
                <p:cNvSpPr/>
                <p:nvPr/>
              </p:nvSpPr>
              <p:spPr>
                <a:xfrm rot="-1917901">
                  <a:off x="2835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1" name="直接连接符 40"/>
                <p:cNvSpPr/>
                <p:nvPr/>
              </p:nvSpPr>
              <p:spPr>
                <a:xfrm rot="3697986">
                  <a:off x="3492" y="2296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2" name="直接连接符 41"/>
                <p:cNvSpPr/>
                <p:nvPr/>
              </p:nvSpPr>
              <p:spPr>
                <a:xfrm rot="5670126">
                  <a:off x="3492" y="2432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3" name="直接连接符 42"/>
                <p:cNvSpPr/>
                <p:nvPr/>
              </p:nvSpPr>
              <p:spPr>
                <a:xfrm rot="9017851">
                  <a:off x="2708" y="2289"/>
                  <a:ext cx="32" cy="40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4" name="直接连接符 43"/>
                <p:cNvSpPr/>
                <p:nvPr/>
              </p:nvSpPr>
              <p:spPr>
                <a:xfrm rot="5670126">
                  <a:off x="2721" y="2410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" name="直接连接符 44"/>
                <p:cNvSpPr/>
                <p:nvPr/>
              </p:nvSpPr>
              <p:spPr>
                <a:xfrm rot="352388">
                  <a:off x="3107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2" name="流程图: 合并 21"/>
            <p:cNvSpPr/>
            <p:nvPr/>
          </p:nvSpPr>
          <p:spPr>
            <a:xfrm rot="10813483">
              <a:off x="3061" y="2203"/>
              <a:ext cx="80" cy="683"/>
            </a:xfrm>
            <a:prstGeom prst="flowChartMerge">
              <a:avLst/>
            </a:prstGeom>
            <a:grpFill/>
            <a:ln w="12700" cap="flat" cmpd="sng">
              <a:solidFill>
                <a:srgbClr val="FF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32" name="矩形 31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016" y="2750"/>
              <a:ext cx="182" cy="453"/>
              <a:chOff x="2200" y="3567"/>
              <a:chExt cx="181" cy="453"/>
            </a:xfrm>
            <a:grpFill/>
          </p:grpSpPr>
          <p:sp>
            <p:nvSpPr>
              <p:cNvPr id="29" name="流程图: 库存数据 28"/>
              <p:cNvSpPr/>
              <p:nvPr/>
            </p:nvSpPr>
            <p:spPr>
              <a:xfrm rot="5400000">
                <a:off x="2064" y="3703"/>
                <a:ext cx="453" cy="181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245" y="3612"/>
                <a:ext cx="91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742" y="2349"/>
              <a:ext cx="1344" cy="491"/>
              <a:chOff x="1066" y="2334"/>
              <a:chExt cx="1344" cy="491"/>
            </a:xfrm>
            <a:grpFill/>
          </p:grpSpPr>
          <p:sp>
            <p:nvSpPr>
              <p:cNvPr id="27" name="矩形 26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224" name="组合 45"/>
          <p:cNvGrpSpPr/>
          <p:nvPr/>
        </p:nvGrpSpPr>
        <p:grpSpPr>
          <a:xfrm>
            <a:off x="4752023" y="1061085"/>
            <a:ext cx="669925" cy="1435100"/>
            <a:chOff x="2695" y="3039"/>
            <a:chExt cx="1054" cy="2259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9235" name="文本框 47"/>
            <p:cNvSpPr txBox="1"/>
            <p:nvPr/>
          </p:nvSpPr>
          <p:spPr>
            <a:xfrm>
              <a:off x="2737" y="3039"/>
              <a:ext cx="1011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225" name="组合 48"/>
          <p:cNvGrpSpPr/>
          <p:nvPr/>
        </p:nvGrpSpPr>
        <p:grpSpPr>
          <a:xfrm>
            <a:off x="5411153" y="1092835"/>
            <a:ext cx="668337" cy="1433513"/>
            <a:chOff x="2695" y="3039"/>
            <a:chExt cx="1054" cy="2259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9233" name="文本框 50"/>
            <p:cNvSpPr txBox="1"/>
            <p:nvPr/>
          </p:nvSpPr>
          <p:spPr>
            <a:xfrm>
              <a:off x="2737" y="3039"/>
              <a:ext cx="1011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226" name="组合 51"/>
          <p:cNvGrpSpPr/>
          <p:nvPr/>
        </p:nvGrpSpPr>
        <p:grpSpPr>
          <a:xfrm>
            <a:off x="8065453" y="1070610"/>
            <a:ext cx="1349375" cy="1560513"/>
            <a:chOff x="2695" y="3039"/>
            <a:chExt cx="1186" cy="2260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9231" name="文本框 53"/>
            <p:cNvSpPr txBox="1"/>
            <p:nvPr/>
          </p:nvSpPr>
          <p:spPr>
            <a:xfrm>
              <a:off x="2870" y="3039"/>
              <a:ext cx="1011" cy="5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227" name="矩形 1"/>
          <p:cNvSpPr/>
          <p:nvPr/>
        </p:nvSpPr>
        <p:spPr>
          <a:xfrm>
            <a:off x="6389053" y="4088448"/>
            <a:ext cx="19764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50+50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7443" y="5247005"/>
            <a:ext cx="81867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  <a:buClr>
                <a:srgbClr val="FFFFFF"/>
              </a:buClr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用等号连接起来的式子叫等式，表示天平两边的质量相等。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7359015" y="4550410"/>
            <a:ext cx="12700" cy="588963"/>
          </a:xfrm>
          <a:prstGeom prst="straightConnector1">
            <a:avLst/>
          </a:prstGeom>
          <a:ln w="3810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" y="389572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922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5" name="圆角矩形标注 24"/>
          <p:cNvSpPr/>
          <p:nvPr/>
        </p:nvSpPr>
        <p:spPr>
          <a:xfrm>
            <a:off x="8185150" y="1176338"/>
            <a:ext cx="1735138" cy="709613"/>
          </a:xfrm>
          <a:prstGeom prst="wedgeRoundRectCallout">
            <a:avLst>
              <a:gd name="adj1" fmla="val 48463"/>
              <a:gd name="adj2" fmla="val 7531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正好平衡。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1940" y="1103630"/>
            <a:ext cx="3873500" cy="829945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空杯子多少千克？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8691563" y="3490913"/>
            <a:ext cx="2193925" cy="1422400"/>
          </a:xfrm>
          <a:prstGeom prst="wedgeRoundRectCallout">
            <a:avLst>
              <a:gd name="adj1" fmla="val -76214"/>
              <a:gd name="adj2" fmla="val 7377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空杯子重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千克。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98600" y="3668940"/>
            <a:ext cx="4713605" cy="1487170"/>
            <a:chOff x="1020" y="2115"/>
            <a:chExt cx="4082" cy="1406"/>
          </a:xfrm>
          <a:solidFill>
            <a:srgbClr val="00B0F0"/>
          </a:solidFill>
        </p:grpSpPr>
        <p:sp>
          <p:nvSpPr>
            <p:cNvPr id="13" name="任意多边形 12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38" name="矩形 37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699" y="2115"/>
              <a:ext cx="816" cy="1088"/>
              <a:chOff x="2699" y="2115"/>
              <a:chExt cx="816" cy="1088"/>
            </a:xfrm>
            <a:grpFill/>
          </p:grpSpPr>
          <p:grpSp>
            <p:nvGrpSpPr>
              <p:cNvPr id="2" name="组合 1"/>
              <p:cNvGrpSpPr/>
              <p:nvPr/>
            </p:nvGrpSpPr>
            <p:grpSpPr>
              <a:xfrm>
                <a:off x="2699" y="2115"/>
                <a:ext cx="816" cy="635"/>
                <a:chOff x="2699" y="2115"/>
                <a:chExt cx="816" cy="635"/>
              </a:xfrm>
              <a:grpFill/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16" y="2523"/>
                  <a:ext cx="181" cy="227"/>
                </a:xfrm>
                <a:prstGeom prst="rect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699" y="2115"/>
                  <a:ext cx="816" cy="430"/>
                  <a:chOff x="2699" y="2137"/>
                  <a:chExt cx="816" cy="430"/>
                </a:xfrm>
                <a:grpFill/>
              </p:grpSpPr>
              <p:sp>
                <p:nvSpPr>
                  <p:cNvPr id="27" name="流程图: 延期 26"/>
                  <p:cNvSpPr/>
                  <p:nvPr/>
                </p:nvSpPr>
                <p:spPr>
                  <a:xfrm rot="-5377124">
                    <a:off x="2891" y="1944"/>
                    <a:ext cx="430" cy="815"/>
                  </a:xfrm>
                  <a:prstGeom prst="flowChartDelay">
                    <a:avLst/>
                  </a:prstGeom>
                  <a:grpFill/>
                  <a:ln w="12700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直接连接符 27"/>
                  <p:cNvSpPr/>
                  <p:nvPr/>
                </p:nvSpPr>
                <p:spPr>
                  <a:xfrm rot="1157402">
                    <a:off x="3243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" name="直接连接符 29"/>
                  <p:cNvSpPr/>
                  <p:nvPr/>
                </p:nvSpPr>
                <p:spPr>
                  <a:xfrm rot="-1483823">
                    <a:off x="2971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" name="直接连接符 30"/>
                  <p:cNvSpPr/>
                  <p:nvPr/>
                </p:nvSpPr>
                <p:spPr>
                  <a:xfrm rot="1665513">
                    <a:off x="3379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" name="直接连接符 31"/>
                  <p:cNvSpPr/>
                  <p:nvPr/>
                </p:nvSpPr>
                <p:spPr>
                  <a:xfrm rot="-1917901">
                    <a:off x="2835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" name="直接连接符 32"/>
                  <p:cNvSpPr/>
                  <p:nvPr/>
                </p:nvSpPr>
                <p:spPr>
                  <a:xfrm rot="3697986">
                    <a:off x="3492" y="2296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" name="直接连接符 33"/>
                  <p:cNvSpPr/>
                  <p:nvPr/>
                </p:nvSpPr>
                <p:spPr>
                  <a:xfrm rot="5670126">
                    <a:off x="3492" y="2432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" name="直接连接符 34"/>
                  <p:cNvSpPr/>
                  <p:nvPr/>
                </p:nvSpPr>
                <p:spPr>
                  <a:xfrm rot="9017851">
                    <a:off x="2708" y="2289"/>
                    <a:ext cx="32" cy="40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" name="直接连接符 35"/>
                  <p:cNvSpPr/>
                  <p:nvPr/>
                </p:nvSpPr>
                <p:spPr>
                  <a:xfrm rot="5670126">
                    <a:off x="2721" y="2410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7" name="直接连接符 36"/>
                  <p:cNvSpPr/>
                  <p:nvPr/>
                </p:nvSpPr>
                <p:spPr>
                  <a:xfrm rot="352388">
                    <a:off x="3107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20" name="流程图: 合并 19"/>
              <p:cNvSpPr/>
              <p:nvPr/>
            </p:nvSpPr>
            <p:spPr>
              <a:xfrm rot="10813483">
                <a:off x="3061" y="2203"/>
                <a:ext cx="80" cy="683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>
                <a:solidFill>
                  <a:srgbClr val="FF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流程图: 库存数据 20"/>
              <p:cNvSpPr/>
              <p:nvPr/>
            </p:nvSpPr>
            <p:spPr>
              <a:xfrm rot="5400000">
                <a:off x="2880" y="2885"/>
                <a:ext cx="453" cy="182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61" y="2795"/>
                <a:ext cx="92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377" y="2493"/>
              <a:ext cx="136" cy="347"/>
            </a:xfrm>
            <a:prstGeom prst="rect">
              <a:avLst/>
            </a:prstGeom>
            <a:grpFill/>
            <a:ln w="12700" cap="flat" cmpd="sng">
              <a:solidFill>
                <a:sysClr val="windowText" lastClr="00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42" y="2349"/>
              <a:ext cx="1344" cy="144"/>
            </a:xfrm>
            <a:custGeom>
              <a:avLst/>
              <a:gdLst/>
              <a:ahLst/>
              <a:cxnLst/>
              <a:rect l="0" t="0" r="0" b="0"/>
              <a:pathLst>
                <a:path w="1344" h="144">
                  <a:moveTo>
                    <a:pt x="0" y="0"/>
                  </a:moveTo>
                  <a:lnTo>
                    <a:pt x="144" y="144"/>
                  </a:lnTo>
                  <a:lnTo>
                    <a:pt x="1248" y="144"/>
                  </a:lnTo>
                  <a:lnTo>
                    <a:pt x="134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51" name="组合 39"/>
          <p:cNvGrpSpPr/>
          <p:nvPr/>
        </p:nvGrpSpPr>
        <p:grpSpPr>
          <a:xfrm>
            <a:off x="4853305" y="2318385"/>
            <a:ext cx="1350963" cy="1560513"/>
            <a:chOff x="2695" y="3039"/>
            <a:chExt cx="1186" cy="22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0254" name="文本框 41"/>
            <p:cNvSpPr txBox="1"/>
            <p:nvPr/>
          </p:nvSpPr>
          <p:spPr>
            <a:xfrm>
              <a:off x="2870" y="3039"/>
              <a:ext cx="1011" cy="6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l="27818" r="32965" b="4293"/>
          <a:stretch>
            <a:fillRect/>
          </a:stretch>
        </p:blipFill>
        <p:spPr>
          <a:xfrm>
            <a:off x="1951990" y="2654845"/>
            <a:ext cx="604520" cy="1106804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-6875" t="5109" r="5382"/>
          <a:stretch>
            <a:fillRect/>
          </a:stretch>
        </p:blipFill>
        <p:spPr>
          <a:xfrm>
            <a:off x="10088245" y="718820"/>
            <a:ext cx="1424940" cy="2393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6430" y="3823335"/>
            <a:ext cx="100139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8610" y="2080895"/>
            <a:ext cx="764540" cy="155067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89993" y="3351530"/>
            <a:ext cx="4949190" cy="1344930"/>
            <a:chOff x="2550" y="5288"/>
            <a:chExt cx="10204" cy="3514"/>
          </a:xfrm>
          <a:solidFill>
            <a:srgbClr val="00B0F0"/>
          </a:solidFill>
        </p:grpSpPr>
        <p:grpSp>
          <p:nvGrpSpPr>
            <p:cNvPr id="11" name="组合 10"/>
            <p:cNvGrpSpPr/>
            <p:nvPr/>
          </p:nvGrpSpPr>
          <p:grpSpPr>
            <a:xfrm>
              <a:off x="2665" y="6328"/>
              <a:ext cx="3360" cy="1227"/>
              <a:chOff x="1066" y="2334"/>
              <a:chExt cx="1344" cy="491"/>
            </a:xfrm>
            <a:grpFill/>
          </p:grpSpPr>
          <p:sp>
            <p:nvSpPr>
              <p:cNvPr id="36" name="矩形 35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50" y="5288"/>
              <a:ext cx="10205" cy="3515"/>
              <a:chOff x="1020" y="2115"/>
              <a:chExt cx="4082" cy="1406"/>
            </a:xfrm>
            <a:grpFill/>
          </p:grpSpPr>
          <p:sp>
            <p:nvSpPr>
              <p:cNvPr id="13" name="任意多边形 12"/>
              <p:cNvSpPr/>
              <p:nvPr/>
            </p:nvSpPr>
            <p:spPr>
              <a:xfrm rot="-453533">
                <a:off x="1701" y="2750"/>
                <a:ext cx="2812" cy="182"/>
              </a:xfrm>
              <a:custGeom>
                <a:avLst/>
                <a:gdLst/>
                <a:ahLst/>
                <a:cxnLst/>
                <a:rect l="0" t="0" r="0" b="0"/>
                <a:pathLst>
                  <a:path w="2812" h="182">
                    <a:moveTo>
                      <a:pt x="0" y="0"/>
                    </a:moveTo>
                    <a:lnTo>
                      <a:pt x="2812" y="0"/>
                    </a:lnTo>
                    <a:lnTo>
                      <a:pt x="2812" y="91"/>
                    </a:lnTo>
                    <a:lnTo>
                      <a:pt x="2676" y="91"/>
                    </a:lnTo>
                    <a:lnTo>
                      <a:pt x="1497" y="182"/>
                    </a:lnTo>
                    <a:lnTo>
                      <a:pt x="1315" y="182"/>
                    </a:lnTo>
                    <a:lnTo>
                      <a:pt x="136" y="91"/>
                    </a:lnTo>
                    <a:lnTo>
                      <a:pt x="0" y="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699" y="2115"/>
                <a:ext cx="816" cy="635"/>
                <a:chOff x="2699" y="2115"/>
                <a:chExt cx="816" cy="635"/>
              </a:xfrm>
              <a:grpFill/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3016" y="2523"/>
                  <a:ext cx="181" cy="227"/>
                </a:xfrm>
                <a:prstGeom prst="rect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5" name="组合 24"/>
                <p:cNvGrpSpPr/>
                <p:nvPr/>
              </p:nvGrpSpPr>
              <p:grpSpPr>
                <a:xfrm>
                  <a:off x="2699" y="2115"/>
                  <a:ext cx="816" cy="430"/>
                  <a:chOff x="2699" y="2137"/>
                  <a:chExt cx="816" cy="430"/>
                </a:xfrm>
                <a:grpFill/>
              </p:grpSpPr>
              <p:sp>
                <p:nvSpPr>
                  <p:cNvPr id="26" name="流程图: 延期 25"/>
                  <p:cNvSpPr/>
                  <p:nvPr/>
                </p:nvSpPr>
                <p:spPr>
                  <a:xfrm rot="-5377124">
                    <a:off x="2891" y="1944"/>
                    <a:ext cx="430" cy="815"/>
                  </a:xfrm>
                  <a:prstGeom prst="flowChartDelay">
                    <a:avLst/>
                  </a:prstGeom>
                  <a:grpFill/>
                  <a:ln w="12700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直接连接符 26"/>
                  <p:cNvSpPr/>
                  <p:nvPr/>
                </p:nvSpPr>
                <p:spPr>
                  <a:xfrm rot="1157402">
                    <a:off x="3243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8" name="直接连接符 27"/>
                  <p:cNvSpPr/>
                  <p:nvPr/>
                </p:nvSpPr>
                <p:spPr>
                  <a:xfrm rot="-1483823">
                    <a:off x="2971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9" name="直接连接符 28"/>
                  <p:cNvSpPr/>
                  <p:nvPr/>
                </p:nvSpPr>
                <p:spPr>
                  <a:xfrm rot="1665513">
                    <a:off x="3379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" name="直接连接符 29"/>
                  <p:cNvSpPr/>
                  <p:nvPr/>
                </p:nvSpPr>
                <p:spPr>
                  <a:xfrm rot="-1917901">
                    <a:off x="2835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" name="直接连接符 30"/>
                  <p:cNvSpPr/>
                  <p:nvPr/>
                </p:nvSpPr>
                <p:spPr>
                  <a:xfrm rot="3697986">
                    <a:off x="3492" y="2296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" name="直接连接符 31"/>
                  <p:cNvSpPr/>
                  <p:nvPr/>
                </p:nvSpPr>
                <p:spPr>
                  <a:xfrm rot="5670126">
                    <a:off x="3492" y="2432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" name="直接连接符 32"/>
                  <p:cNvSpPr/>
                  <p:nvPr/>
                </p:nvSpPr>
                <p:spPr>
                  <a:xfrm rot="9017851">
                    <a:off x="2708" y="2289"/>
                    <a:ext cx="32" cy="40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" name="直接连接符 33"/>
                  <p:cNvSpPr/>
                  <p:nvPr/>
                </p:nvSpPr>
                <p:spPr>
                  <a:xfrm rot="5670126">
                    <a:off x="2721" y="2410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" name="直接连接符 34"/>
                  <p:cNvSpPr/>
                  <p:nvPr/>
                </p:nvSpPr>
                <p:spPr>
                  <a:xfrm rot="352388">
                    <a:off x="3107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15" name="流程图: 合并 14"/>
              <p:cNvSpPr/>
              <p:nvPr/>
            </p:nvSpPr>
            <p:spPr>
              <a:xfrm rot="8626414">
                <a:off x="2880" y="2203"/>
                <a:ext cx="80" cy="683"/>
              </a:xfrm>
              <a:prstGeom prst="flowChartMerge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016" y="2750"/>
                <a:ext cx="182" cy="453"/>
                <a:chOff x="2200" y="3567"/>
                <a:chExt cx="181" cy="453"/>
              </a:xfrm>
              <a:grpFill/>
            </p:grpSpPr>
            <p:sp>
              <p:nvSpPr>
                <p:cNvPr id="22" name="流程图: 库存数据 21"/>
                <p:cNvSpPr/>
                <p:nvPr/>
              </p:nvSpPr>
              <p:spPr>
                <a:xfrm rot="5400000">
                  <a:off x="2064" y="3703"/>
                  <a:ext cx="453" cy="181"/>
                </a:xfrm>
                <a:prstGeom prst="flowChartOnlineStorag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245" y="3612"/>
                  <a:ext cx="91" cy="91"/>
                </a:xfrm>
                <a:prstGeom prst="ellips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7" name="任意多边形 16"/>
              <p:cNvSpPr/>
              <p:nvPr/>
            </p:nvSpPr>
            <p:spPr>
              <a:xfrm>
                <a:off x="1020" y="3067"/>
                <a:ext cx="4082" cy="454"/>
              </a:xfrm>
              <a:custGeom>
                <a:avLst/>
                <a:gdLst/>
                <a:ahLst/>
                <a:cxnLst/>
                <a:rect l="0" t="0" r="0" b="0"/>
                <a:pathLst>
                  <a:path w="3888" h="480">
                    <a:moveTo>
                      <a:pt x="0" y="480"/>
                    </a:moveTo>
                    <a:lnTo>
                      <a:pt x="384" y="480"/>
                    </a:lnTo>
                    <a:lnTo>
                      <a:pt x="480" y="240"/>
                    </a:lnTo>
                    <a:lnTo>
                      <a:pt x="3408" y="240"/>
                    </a:lnTo>
                    <a:lnTo>
                      <a:pt x="3600" y="480"/>
                    </a:lnTo>
                    <a:lnTo>
                      <a:pt x="3888" y="480"/>
                    </a:lnTo>
                    <a:lnTo>
                      <a:pt x="3792" y="0"/>
                    </a:lnTo>
                    <a:lnTo>
                      <a:pt x="192" y="0"/>
                    </a:lnTo>
                    <a:lnTo>
                      <a:pt x="0" y="48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3742" y="2160"/>
                <a:ext cx="1344" cy="491"/>
                <a:chOff x="1066" y="2334"/>
                <a:chExt cx="1344" cy="491"/>
              </a:xfrm>
              <a:grpFill/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1701" y="2478"/>
                  <a:ext cx="136" cy="347"/>
                </a:xfrm>
                <a:prstGeom prst="rect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1066" y="2334"/>
                  <a:ext cx="1344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44" h="144">
                      <a:moveTo>
                        <a:pt x="0" y="0"/>
                      </a:moveTo>
                      <a:lnTo>
                        <a:pt x="144" y="144"/>
                      </a:lnTo>
                      <a:lnTo>
                        <a:pt x="1248" y="144"/>
                      </a:lnTo>
                      <a:lnTo>
                        <a:pt x="13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headEnd type="none" w="sm" len="sm"/>
                  <a:tailEnd type="none" w="sm" len="sm"/>
                </a:ln>
                <a:effectLst>
                  <a:outerShdw dist="107763" dir="18900000" algn="ctr" rotWithShape="0">
                    <a:srgbClr val="E7E6E6"/>
                  </a:outerShdw>
                </a:effec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1272" name="组合 37"/>
          <p:cNvGrpSpPr/>
          <p:nvPr/>
        </p:nvGrpSpPr>
        <p:grpSpPr>
          <a:xfrm>
            <a:off x="4923790" y="2080895"/>
            <a:ext cx="1079500" cy="1189038"/>
            <a:chOff x="2602" y="2924"/>
            <a:chExt cx="1387" cy="237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1280" name="文本框 39"/>
            <p:cNvSpPr txBox="1"/>
            <p:nvPr/>
          </p:nvSpPr>
          <p:spPr>
            <a:xfrm>
              <a:off x="2602" y="2924"/>
              <a:ext cx="1387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273" name="文本框 40"/>
          <p:cNvSpPr txBox="1"/>
          <p:nvPr/>
        </p:nvSpPr>
        <p:spPr>
          <a:xfrm>
            <a:off x="2794953" y="3908108"/>
            <a:ext cx="3175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&gt;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文本框 41"/>
          <p:cNvSpPr txBox="1"/>
          <p:nvPr/>
        </p:nvSpPr>
        <p:spPr>
          <a:xfrm>
            <a:off x="2921953" y="4035108"/>
            <a:ext cx="3175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&gt;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7839075" y="1191260"/>
            <a:ext cx="1871663" cy="749300"/>
          </a:xfrm>
          <a:prstGeom prst="wedgeRoundRectCallout">
            <a:avLst>
              <a:gd name="adj1" fmla="val 67550"/>
              <a:gd name="adj2" fmla="val 846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一杯水多重？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5" name="圆角矩形标注 44"/>
          <p:cNvSpPr/>
          <p:nvPr/>
        </p:nvSpPr>
        <p:spPr>
          <a:xfrm>
            <a:off x="8556308" y="3455988"/>
            <a:ext cx="3086100" cy="2025650"/>
          </a:xfrm>
          <a:prstGeom prst="wedgeRoundRectCallout">
            <a:avLst>
              <a:gd name="adj1" fmla="val -58204"/>
              <a:gd name="adj2" fmla="val 7807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如果杯子里面的饮料重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克，杯子和饮料共重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100+x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千克。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2065" y="2725420"/>
            <a:ext cx="11652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100+x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-6875" t="5109" r="5382"/>
          <a:stretch>
            <a:fillRect/>
          </a:stretch>
        </p:blipFill>
        <p:spPr>
          <a:xfrm>
            <a:off x="10217785" y="718820"/>
            <a:ext cx="1424940" cy="2393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030" y="4403725"/>
            <a:ext cx="1001395" cy="228346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6486208" y="3864610"/>
            <a:ext cx="3544888" cy="1400175"/>
          </a:xfrm>
          <a:prstGeom prst="wedgeRoundRectCallout">
            <a:avLst>
              <a:gd name="adj1" fmla="val -76957"/>
              <a:gd name="adj2" fmla="val 99258"/>
              <a:gd name="adj3" fmla="val 16667"/>
            </a:avLst>
          </a:prstGeom>
          <a:solidFill>
            <a:schemeClr val="accent2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这是一个不等式，表示天平两边的质量不相等。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7" name="矩形 1"/>
          <p:cNvSpPr/>
          <p:nvPr/>
        </p:nvSpPr>
        <p:spPr>
          <a:xfrm>
            <a:off x="2969578" y="5689283"/>
            <a:ext cx="23558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100+x＞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 bldLvl="0" animBg="1"/>
      <p:bldP spid="4" grpId="0"/>
      <p:bldP spid="5" grpId="0" bldLvl="0" animBg="1"/>
      <p:bldP spid="122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015" y="1736090"/>
            <a:ext cx="764540" cy="1550670"/>
          </a:xfrm>
          <a:prstGeom prst="rect">
            <a:avLst/>
          </a:prstGeom>
        </p:spPr>
      </p:pic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pSp>
        <p:nvGrpSpPr>
          <p:cNvPr id="13319" name="组合 37"/>
          <p:cNvGrpSpPr/>
          <p:nvPr/>
        </p:nvGrpSpPr>
        <p:grpSpPr>
          <a:xfrm>
            <a:off x="6953250" y="1793875"/>
            <a:ext cx="923925" cy="1131888"/>
            <a:chOff x="2695" y="3039"/>
            <a:chExt cx="1186" cy="226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3328" name="文本框 39"/>
            <p:cNvSpPr txBox="1"/>
            <p:nvPr/>
          </p:nvSpPr>
          <p:spPr>
            <a:xfrm>
              <a:off x="2870" y="3039"/>
              <a:ext cx="1011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320" name="矩形 1"/>
          <p:cNvSpPr/>
          <p:nvPr/>
        </p:nvSpPr>
        <p:spPr>
          <a:xfrm>
            <a:off x="5008563" y="5048250"/>
            <a:ext cx="23558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100+x＞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403449" y="2928755"/>
            <a:ext cx="4949190" cy="1344930"/>
            <a:chOff x="2550" y="5288"/>
            <a:chExt cx="10204" cy="3514"/>
          </a:xfrm>
          <a:solidFill>
            <a:srgbClr val="00B0F0"/>
          </a:solidFill>
        </p:grpSpPr>
        <p:grpSp>
          <p:nvGrpSpPr>
            <p:cNvPr id="47" name="组合 46"/>
            <p:cNvGrpSpPr/>
            <p:nvPr/>
          </p:nvGrpSpPr>
          <p:grpSpPr>
            <a:xfrm>
              <a:off x="2665" y="6328"/>
              <a:ext cx="3360" cy="1227"/>
              <a:chOff x="1066" y="2334"/>
              <a:chExt cx="1344" cy="491"/>
            </a:xfrm>
            <a:grpFill/>
          </p:grpSpPr>
          <p:sp>
            <p:nvSpPr>
              <p:cNvPr id="71" name="矩形 70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2550" y="5288"/>
              <a:ext cx="10205" cy="3515"/>
              <a:chOff x="1020" y="2115"/>
              <a:chExt cx="4082" cy="1406"/>
            </a:xfrm>
            <a:grpFill/>
          </p:grpSpPr>
          <p:sp>
            <p:nvSpPr>
              <p:cNvPr id="49" name="任意多边形 48"/>
              <p:cNvSpPr/>
              <p:nvPr/>
            </p:nvSpPr>
            <p:spPr>
              <a:xfrm rot="-453533">
                <a:off x="1701" y="2750"/>
                <a:ext cx="2812" cy="182"/>
              </a:xfrm>
              <a:custGeom>
                <a:avLst/>
                <a:gdLst/>
                <a:ahLst/>
                <a:cxnLst/>
                <a:rect l="0" t="0" r="0" b="0"/>
                <a:pathLst>
                  <a:path w="2812" h="182">
                    <a:moveTo>
                      <a:pt x="0" y="0"/>
                    </a:moveTo>
                    <a:lnTo>
                      <a:pt x="2812" y="0"/>
                    </a:lnTo>
                    <a:lnTo>
                      <a:pt x="2812" y="91"/>
                    </a:lnTo>
                    <a:lnTo>
                      <a:pt x="2676" y="91"/>
                    </a:lnTo>
                    <a:lnTo>
                      <a:pt x="1497" y="182"/>
                    </a:lnTo>
                    <a:lnTo>
                      <a:pt x="1315" y="182"/>
                    </a:lnTo>
                    <a:lnTo>
                      <a:pt x="136" y="91"/>
                    </a:lnTo>
                    <a:lnTo>
                      <a:pt x="0" y="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2699" y="2115"/>
                <a:ext cx="816" cy="635"/>
                <a:chOff x="2699" y="2115"/>
                <a:chExt cx="816" cy="635"/>
              </a:xfrm>
              <a:grpFill/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3016" y="2523"/>
                  <a:ext cx="181" cy="227"/>
                </a:xfrm>
                <a:prstGeom prst="rect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60" name="组合 59"/>
                <p:cNvGrpSpPr/>
                <p:nvPr/>
              </p:nvGrpSpPr>
              <p:grpSpPr>
                <a:xfrm>
                  <a:off x="2699" y="2115"/>
                  <a:ext cx="816" cy="430"/>
                  <a:chOff x="2699" y="2137"/>
                  <a:chExt cx="816" cy="430"/>
                </a:xfrm>
                <a:grpFill/>
              </p:grpSpPr>
              <p:sp>
                <p:nvSpPr>
                  <p:cNvPr id="61" name="流程图: 延期 60"/>
                  <p:cNvSpPr/>
                  <p:nvPr/>
                </p:nvSpPr>
                <p:spPr>
                  <a:xfrm rot="-5377124">
                    <a:off x="2891" y="1944"/>
                    <a:ext cx="430" cy="815"/>
                  </a:xfrm>
                  <a:prstGeom prst="flowChartDelay">
                    <a:avLst/>
                  </a:prstGeom>
                  <a:grpFill/>
                  <a:ln w="12700" cap="flat" cmpd="sng">
                    <a:solidFill>
                      <a:sysClr val="windowText" lastClr="0000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2" name="直接连接符 61"/>
                  <p:cNvSpPr/>
                  <p:nvPr/>
                </p:nvSpPr>
                <p:spPr>
                  <a:xfrm rot="1157402">
                    <a:off x="3243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63" name="直接连接符 62"/>
                  <p:cNvSpPr/>
                  <p:nvPr/>
                </p:nvSpPr>
                <p:spPr>
                  <a:xfrm rot="-1483823">
                    <a:off x="2971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64" name="直接连接符 63"/>
                  <p:cNvSpPr/>
                  <p:nvPr/>
                </p:nvSpPr>
                <p:spPr>
                  <a:xfrm rot="1665513">
                    <a:off x="3379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65" name="直接连接符 64"/>
                  <p:cNvSpPr/>
                  <p:nvPr/>
                </p:nvSpPr>
                <p:spPr>
                  <a:xfrm rot="-1917901">
                    <a:off x="2835" y="2205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66" name="直接连接符 65"/>
                  <p:cNvSpPr/>
                  <p:nvPr/>
                </p:nvSpPr>
                <p:spPr>
                  <a:xfrm rot="3697986">
                    <a:off x="3492" y="2296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67" name="直接连接符 66"/>
                  <p:cNvSpPr/>
                  <p:nvPr/>
                </p:nvSpPr>
                <p:spPr>
                  <a:xfrm rot="5670126">
                    <a:off x="3492" y="2432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68" name="直接连接符 67"/>
                  <p:cNvSpPr/>
                  <p:nvPr/>
                </p:nvSpPr>
                <p:spPr>
                  <a:xfrm rot="9017851">
                    <a:off x="2708" y="2289"/>
                    <a:ext cx="32" cy="40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69" name="直接连接符 68"/>
                  <p:cNvSpPr/>
                  <p:nvPr/>
                </p:nvSpPr>
                <p:spPr>
                  <a:xfrm rot="5670126">
                    <a:off x="2721" y="2410"/>
                    <a:ext cx="1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70" name="直接连接符 69"/>
                  <p:cNvSpPr/>
                  <p:nvPr/>
                </p:nvSpPr>
                <p:spPr>
                  <a:xfrm rot="352388">
                    <a:off x="3107" y="2160"/>
                    <a:ext cx="0" cy="45"/>
                  </a:xfrm>
                  <a:prstGeom prst="line">
                    <a:avLst/>
                  </a:prstGeom>
                  <a:grpFill/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51" name="流程图: 合并 50"/>
              <p:cNvSpPr/>
              <p:nvPr/>
            </p:nvSpPr>
            <p:spPr>
              <a:xfrm rot="8626414">
                <a:off x="2880" y="2203"/>
                <a:ext cx="80" cy="683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>
                <a:solidFill>
                  <a:srgbClr val="FF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016" y="2750"/>
                <a:ext cx="182" cy="453"/>
                <a:chOff x="2200" y="3567"/>
                <a:chExt cx="181" cy="453"/>
              </a:xfrm>
              <a:grpFill/>
            </p:grpSpPr>
            <p:sp>
              <p:nvSpPr>
                <p:cNvPr id="57" name="流程图: 库存数据 56"/>
                <p:cNvSpPr/>
                <p:nvPr/>
              </p:nvSpPr>
              <p:spPr>
                <a:xfrm rot="5400000">
                  <a:off x="2064" y="3703"/>
                  <a:ext cx="453" cy="181"/>
                </a:xfrm>
                <a:prstGeom prst="flowChartOnlineStorag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245" y="3612"/>
                  <a:ext cx="91" cy="91"/>
                </a:xfrm>
                <a:prstGeom prst="ellipse">
                  <a:avLst/>
                </a:prstGeom>
                <a:grpFill/>
                <a:ln w="9525" cap="flat" cmpd="sng">
                  <a:solidFill>
                    <a:sysClr val="windowText" lastClr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3" name="任意多边形 52"/>
              <p:cNvSpPr/>
              <p:nvPr/>
            </p:nvSpPr>
            <p:spPr>
              <a:xfrm>
                <a:off x="1020" y="3067"/>
                <a:ext cx="4082" cy="454"/>
              </a:xfrm>
              <a:custGeom>
                <a:avLst/>
                <a:gdLst/>
                <a:ahLst/>
                <a:cxnLst/>
                <a:rect l="0" t="0" r="0" b="0"/>
                <a:pathLst>
                  <a:path w="3888" h="480">
                    <a:moveTo>
                      <a:pt x="0" y="480"/>
                    </a:moveTo>
                    <a:lnTo>
                      <a:pt x="384" y="480"/>
                    </a:lnTo>
                    <a:lnTo>
                      <a:pt x="480" y="240"/>
                    </a:lnTo>
                    <a:lnTo>
                      <a:pt x="3408" y="240"/>
                    </a:lnTo>
                    <a:lnTo>
                      <a:pt x="3600" y="480"/>
                    </a:lnTo>
                    <a:lnTo>
                      <a:pt x="3888" y="480"/>
                    </a:lnTo>
                    <a:lnTo>
                      <a:pt x="3792" y="0"/>
                    </a:lnTo>
                    <a:lnTo>
                      <a:pt x="192" y="0"/>
                    </a:lnTo>
                    <a:lnTo>
                      <a:pt x="0" y="48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3742" y="2160"/>
                <a:ext cx="1344" cy="491"/>
                <a:chOff x="1066" y="2334"/>
                <a:chExt cx="1344" cy="491"/>
              </a:xfrm>
              <a:grpFill/>
            </p:grpSpPr>
            <p:sp>
              <p:nvSpPr>
                <p:cNvPr id="55" name="矩形 54"/>
                <p:cNvSpPr/>
                <p:nvPr/>
              </p:nvSpPr>
              <p:spPr>
                <a:xfrm>
                  <a:off x="1701" y="2478"/>
                  <a:ext cx="136" cy="347"/>
                </a:xfrm>
                <a:prstGeom prst="rect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1066" y="2334"/>
                  <a:ext cx="1344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44" h="144">
                      <a:moveTo>
                        <a:pt x="0" y="0"/>
                      </a:moveTo>
                      <a:lnTo>
                        <a:pt x="144" y="144"/>
                      </a:lnTo>
                      <a:lnTo>
                        <a:pt x="1248" y="144"/>
                      </a:lnTo>
                      <a:lnTo>
                        <a:pt x="13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headEnd type="none" w="sm" len="sm"/>
                  <a:tailEnd type="none" w="sm" len="sm"/>
                </a:ln>
                <a:effectLst>
                  <a:outerShdw dist="107763" dir="18900000" algn="ctr" rotWithShape="0">
                    <a:srgbClr val="E7E6E6"/>
                  </a:outerShdw>
                </a:effec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3322" name="组合 40"/>
          <p:cNvGrpSpPr/>
          <p:nvPr/>
        </p:nvGrpSpPr>
        <p:grpSpPr>
          <a:xfrm>
            <a:off x="7635875" y="1736725"/>
            <a:ext cx="923925" cy="1131888"/>
            <a:chOff x="2695" y="3039"/>
            <a:chExt cx="1186" cy="226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/>
            <a:srcRect l="20162" r="18772"/>
            <a:stretch>
              <a:fillRect/>
            </a:stretch>
          </p:blipFill>
          <p:spPr>
            <a:xfrm>
              <a:off x="2695" y="3558"/>
              <a:ext cx="1054" cy="1741"/>
            </a:xfrm>
            <a:prstGeom prst="ellipse">
              <a:avLst/>
            </a:prstGeom>
          </p:spPr>
        </p:pic>
        <p:sp>
          <p:nvSpPr>
            <p:cNvPr id="13326" name="文本框 43"/>
            <p:cNvSpPr txBox="1"/>
            <p:nvPr/>
          </p:nvSpPr>
          <p:spPr>
            <a:xfrm>
              <a:off x="2870" y="3039"/>
              <a:ext cx="1011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100g</a:t>
              </a:r>
              <a:endPara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485640" y="637540"/>
            <a:ext cx="3391535" cy="73723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哪边重些？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03600" y="2322513"/>
            <a:ext cx="1165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100+x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2563</Words>
  <Application>WPS 演示</Application>
  <PresentationFormat>宽屏</PresentationFormat>
  <Paragraphs>449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导入新课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2022-08-27T04:13:00Z</dcterms:created>
  <dcterms:modified xsi:type="dcterms:W3CDTF">2023-09-28T14:19:09Z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